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6" r:id="rId3"/>
    <p:sldMasterId id="2147483688" r:id="rId4"/>
    <p:sldMasterId id="2147483701" r:id="rId5"/>
  </p:sldMasterIdLst>
  <p:notesMasterIdLst>
    <p:notesMasterId r:id="rId41"/>
  </p:notesMasterIdLst>
  <p:sldIdLst>
    <p:sldId id="3613" r:id="rId6"/>
    <p:sldId id="3842" r:id="rId7"/>
    <p:sldId id="3855" r:id="rId8"/>
    <p:sldId id="3829" r:id="rId9"/>
    <p:sldId id="3843" r:id="rId10"/>
    <p:sldId id="3844" r:id="rId11"/>
    <p:sldId id="3856" r:id="rId12"/>
    <p:sldId id="3832" r:id="rId13"/>
    <p:sldId id="3850" r:id="rId14"/>
    <p:sldId id="3851" r:id="rId15"/>
    <p:sldId id="3845" r:id="rId16"/>
    <p:sldId id="3830" r:id="rId17"/>
    <p:sldId id="3852" r:id="rId18"/>
    <p:sldId id="3857" r:id="rId19"/>
    <p:sldId id="3853" r:id="rId20"/>
    <p:sldId id="395" r:id="rId21"/>
    <p:sldId id="305" r:id="rId22"/>
    <p:sldId id="3719" r:id="rId23"/>
    <p:sldId id="269" r:id="rId24"/>
    <p:sldId id="3858" r:id="rId25"/>
    <p:sldId id="355" r:id="rId26"/>
    <p:sldId id="358" r:id="rId27"/>
    <p:sldId id="335" r:id="rId28"/>
    <p:sldId id="341" r:id="rId29"/>
    <p:sldId id="354" r:id="rId30"/>
    <p:sldId id="360" r:id="rId31"/>
    <p:sldId id="361" r:id="rId32"/>
    <p:sldId id="336" r:id="rId33"/>
    <p:sldId id="346" r:id="rId34"/>
    <p:sldId id="369" r:id="rId35"/>
    <p:sldId id="377" r:id="rId36"/>
    <p:sldId id="378" r:id="rId37"/>
    <p:sldId id="379" r:id="rId38"/>
    <p:sldId id="380" r:id="rId39"/>
    <p:sldId id="381" r:id="rId40"/>
  </p:sldIdLst>
  <p:sldSz cx="12192000" cy="6858000"/>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59C2C"/>
    <a:srgbClr val="D4AB2F"/>
    <a:srgbClr val="840281"/>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9CFF1BB-09C3-4EA2-AC96-AD6CA6BF9717}" v="37" dt="2020-04-23T15:47:29.93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p:scale>
          <a:sx n="76" d="100"/>
          <a:sy n="76" d="100"/>
        </p:scale>
        <p:origin x="-296" y="208"/>
      </p:cViewPr>
      <p:guideLst>
        <p:guide orient="horz" pos="2160"/>
        <p:guide pos="3840"/>
      </p:guideLst>
    </p:cSldViewPr>
  </p:slideViewPr>
  <p:notesTextViewPr>
    <p:cViewPr>
      <p:scale>
        <a:sx n="3" d="2"/>
        <a:sy n="3" d="2"/>
      </p:scale>
      <p:origin x="0" y="0"/>
    </p:cViewPr>
  </p:notesTextViewPr>
  <p:sorterViewPr>
    <p:cViewPr varScale="1">
      <p:scale>
        <a:sx n="100" d="100"/>
        <a:sy n="100" d="100"/>
      </p:scale>
      <p:origin x="0" y="-5491"/>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microsoft.com/office/2015/10/relationships/revisionInfo" Target="revisionInfo.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488" cy="46355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37000" y="0"/>
            <a:ext cx="3011488" cy="463550"/>
          </a:xfrm>
          <a:prstGeom prst="rect">
            <a:avLst/>
          </a:prstGeom>
        </p:spPr>
        <p:txBody>
          <a:bodyPr vert="horz" lIns="91440" tIns="45720" rIns="91440" bIns="45720" rtlCol="0"/>
          <a:lstStyle>
            <a:lvl1pPr algn="r">
              <a:defRPr sz="1200"/>
            </a:lvl1pPr>
          </a:lstStyle>
          <a:p>
            <a:fld id="{52557924-0F94-4600-A0F4-2B0D6F1FB3DA}" type="datetimeFigureOut">
              <a:rPr lang="en-US" smtClean="0"/>
              <a:t>7/25/2020</a:t>
            </a:fld>
            <a:endParaRPr lang="en-US"/>
          </a:p>
        </p:txBody>
      </p:sp>
      <p:sp>
        <p:nvSpPr>
          <p:cNvPr id="4" name="Slide Image Placeholder 3"/>
          <p:cNvSpPr>
            <a:spLocks noGrp="1" noRot="1" noChangeAspect="1"/>
          </p:cNvSpPr>
          <p:nvPr>
            <p:ph type="sldImg" idx="2"/>
          </p:nvPr>
        </p:nvSpPr>
        <p:spPr>
          <a:xfrm>
            <a:off x="703263" y="1154113"/>
            <a:ext cx="5543550" cy="31178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95325" y="4445000"/>
            <a:ext cx="5559425" cy="3636963"/>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525"/>
            <a:ext cx="3011488" cy="46355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37000" y="8772525"/>
            <a:ext cx="3011488" cy="463550"/>
          </a:xfrm>
          <a:prstGeom prst="rect">
            <a:avLst/>
          </a:prstGeom>
        </p:spPr>
        <p:txBody>
          <a:bodyPr vert="horz" lIns="91440" tIns="45720" rIns="91440" bIns="45720" rtlCol="0" anchor="b"/>
          <a:lstStyle>
            <a:lvl1pPr algn="r">
              <a:defRPr sz="1200"/>
            </a:lvl1pPr>
          </a:lstStyle>
          <a:p>
            <a:fld id="{32FC29EB-DA25-4DE0-BD75-C310D5110878}" type="slidenum">
              <a:rPr lang="en-US" smtClean="0"/>
              <a:t>‹#›</a:t>
            </a:fld>
            <a:endParaRPr lang="en-US"/>
          </a:p>
        </p:txBody>
      </p:sp>
    </p:spTree>
    <p:extLst>
      <p:ext uri="{BB962C8B-B14F-4D97-AF65-F5344CB8AC3E}">
        <p14:creationId xmlns:p14="http://schemas.microsoft.com/office/powerpoint/2010/main" val="18187557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pPr marL="0" marR="0" lvl="0" indent="0" algn="r" defTabSz="967803" rtl="0" eaLnBrk="1" fontAlgn="base" latinLnBrk="0" hangingPunct="1">
              <a:lnSpc>
                <a:spcPct val="100000"/>
              </a:lnSpc>
              <a:spcBef>
                <a:spcPct val="0"/>
              </a:spcBef>
              <a:spcAft>
                <a:spcPct val="0"/>
              </a:spcAft>
              <a:buClrTx/>
              <a:buSzTx/>
              <a:buFontTx/>
              <a:buNone/>
              <a:tabLst/>
              <a:defRPr/>
            </a:pPr>
            <a:fld id="{89C2F8C3-E155-47F9-9327-CEC6E62C13CE}" type="datetime1">
              <a:rPr kumimoji="0" lang="en-US" sz="11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67803" rtl="0" eaLnBrk="1" fontAlgn="base" latinLnBrk="0" hangingPunct="1">
                <a:lnSpc>
                  <a:spcPct val="100000"/>
                </a:lnSpc>
                <a:spcBef>
                  <a:spcPct val="0"/>
                </a:spcBef>
                <a:spcAft>
                  <a:spcPct val="0"/>
                </a:spcAft>
                <a:buClrTx/>
                <a:buSzTx/>
                <a:buFontTx/>
                <a:buNone/>
                <a:tabLst/>
                <a:defRPr/>
              </a:pPr>
              <a:t>7/25/2020</a:t>
            </a:fld>
            <a:endParaRPr kumimoji="0" lang="en-US" sz="11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Slide Number Placeholder 4"/>
          <p:cNvSpPr>
            <a:spLocks noGrp="1"/>
          </p:cNvSpPr>
          <p:nvPr>
            <p:ph type="sldNum" sz="quarter" idx="11"/>
          </p:nvPr>
        </p:nvSpPr>
        <p:spPr/>
        <p:txBody>
          <a:bodyPr/>
          <a:lstStyle/>
          <a:p>
            <a:pPr marL="0" marR="0" lvl="0" indent="0" algn="r" defTabSz="967803" rtl="0" eaLnBrk="1" fontAlgn="base" latinLnBrk="0" hangingPunct="1">
              <a:lnSpc>
                <a:spcPct val="100000"/>
              </a:lnSpc>
              <a:spcBef>
                <a:spcPct val="0"/>
              </a:spcBef>
              <a:spcAft>
                <a:spcPct val="0"/>
              </a:spcAft>
              <a:buClrTx/>
              <a:buSzTx/>
              <a:buFontTx/>
              <a:buNone/>
              <a:tabLst/>
              <a:defRPr/>
            </a:pPr>
            <a:fld id="{D2CE8615-9474-4B2B-A4D1-37FDFF22C2B7}" type="slidenum">
              <a:rPr kumimoji="0" lang="en-US" sz="11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67803" rtl="0" eaLnBrk="1" fontAlgn="base" latinLnBrk="0" hangingPunct="1">
                <a:lnSpc>
                  <a:spcPct val="100000"/>
                </a:lnSpc>
                <a:spcBef>
                  <a:spcPct val="0"/>
                </a:spcBef>
                <a:spcAft>
                  <a:spcPct val="0"/>
                </a:spcAft>
                <a:buClrTx/>
                <a:buSzTx/>
                <a:buFontTx/>
                <a:buNone/>
                <a:tabLst/>
                <a:defRPr/>
              </a:pPr>
              <a:t>19</a:t>
            </a:fld>
            <a:endParaRPr kumimoji="0" lang="en-US" sz="11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1034057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8170B13-675A-4E0F-B9D4-A77F3736DC0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 xmlns:a16="http://schemas.microsoft.com/office/drawing/2014/main" id="{BD0823A8-2566-4D95-B937-205BB2F38D9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 xmlns:a16="http://schemas.microsoft.com/office/drawing/2014/main" id="{92FA5AF9-8CE7-445E-A254-87B0C5873CBD}"/>
              </a:ext>
            </a:extLst>
          </p:cNvPr>
          <p:cNvSpPr>
            <a:spLocks noGrp="1"/>
          </p:cNvSpPr>
          <p:nvPr>
            <p:ph type="dt" sz="half" idx="10"/>
          </p:nvPr>
        </p:nvSpPr>
        <p:spPr/>
        <p:txBody>
          <a:bodyPr/>
          <a:lstStyle/>
          <a:p>
            <a:fld id="{D5284584-C625-4EA7-B393-605B6183C379}" type="datetimeFigureOut">
              <a:rPr lang="en-US" smtClean="0"/>
              <a:t>7/25/2020</a:t>
            </a:fld>
            <a:endParaRPr lang="en-US"/>
          </a:p>
        </p:txBody>
      </p:sp>
      <p:sp>
        <p:nvSpPr>
          <p:cNvPr id="5" name="Footer Placeholder 4">
            <a:extLst>
              <a:ext uri="{FF2B5EF4-FFF2-40B4-BE49-F238E27FC236}">
                <a16:creationId xmlns="" xmlns:a16="http://schemas.microsoft.com/office/drawing/2014/main" id="{A0115384-862B-464D-86DE-D9011BE47D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0FA2FE64-A857-43D2-B988-9461FECD5699}"/>
              </a:ext>
            </a:extLst>
          </p:cNvPr>
          <p:cNvSpPr>
            <a:spLocks noGrp="1"/>
          </p:cNvSpPr>
          <p:nvPr>
            <p:ph type="sldNum" sz="quarter" idx="12"/>
          </p:nvPr>
        </p:nvSpPr>
        <p:spPr/>
        <p:txBody>
          <a:bodyPr/>
          <a:lstStyle/>
          <a:p>
            <a:fld id="{7C25B01F-8271-4AA2-AA4A-A54385A988E0}" type="slidenum">
              <a:rPr lang="en-US" smtClean="0"/>
              <a:t>‹#›</a:t>
            </a:fld>
            <a:endParaRPr lang="en-US"/>
          </a:p>
        </p:txBody>
      </p:sp>
    </p:spTree>
    <p:extLst>
      <p:ext uri="{BB962C8B-B14F-4D97-AF65-F5344CB8AC3E}">
        <p14:creationId xmlns:p14="http://schemas.microsoft.com/office/powerpoint/2010/main" val="18836298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32B9FD6-7E9F-4F5A-B91C-568AF34CB6A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D6CAC46B-356B-4E2A-BAB5-ADC16313133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94A12CE0-6FB0-42EF-B722-DAB71F333501}"/>
              </a:ext>
            </a:extLst>
          </p:cNvPr>
          <p:cNvSpPr>
            <a:spLocks noGrp="1"/>
          </p:cNvSpPr>
          <p:nvPr>
            <p:ph type="dt" sz="half" idx="10"/>
          </p:nvPr>
        </p:nvSpPr>
        <p:spPr/>
        <p:txBody>
          <a:bodyPr/>
          <a:lstStyle/>
          <a:p>
            <a:fld id="{D5284584-C625-4EA7-B393-605B6183C379}" type="datetimeFigureOut">
              <a:rPr lang="en-US" smtClean="0"/>
              <a:t>7/25/2020</a:t>
            </a:fld>
            <a:endParaRPr lang="en-US"/>
          </a:p>
        </p:txBody>
      </p:sp>
      <p:sp>
        <p:nvSpPr>
          <p:cNvPr id="5" name="Footer Placeholder 4">
            <a:extLst>
              <a:ext uri="{FF2B5EF4-FFF2-40B4-BE49-F238E27FC236}">
                <a16:creationId xmlns="" xmlns:a16="http://schemas.microsoft.com/office/drawing/2014/main" id="{E5959DFE-D4D8-4042-94BF-8EED0F305D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3185EA09-6AA0-4DD5-A94C-1C96C9455D2C}"/>
              </a:ext>
            </a:extLst>
          </p:cNvPr>
          <p:cNvSpPr>
            <a:spLocks noGrp="1"/>
          </p:cNvSpPr>
          <p:nvPr>
            <p:ph type="sldNum" sz="quarter" idx="12"/>
          </p:nvPr>
        </p:nvSpPr>
        <p:spPr/>
        <p:txBody>
          <a:bodyPr/>
          <a:lstStyle/>
          <a:p>
            <a:fld id="{7C25B01F-8271-4AA2-AA4A-A54385A988E0}" type="slidenum">
              <a:rPr lang="en-US" smtClean="0"/>
              <a:t>‹#›</a:t>
            </a:fld>
            <a:endParaRPr lang="en-US"/>
          </a:p>
        </p:txBody>
      </p:sp>
    </p:spTree>
    <p:extLst>
      <p:ext uri="{BB962C8B-B14F-4D97-AF65-F5344CB8AC3E}">
        <p14:creationId xmlns:p14="http://schemas.microsoft.com/office/powerpoint/2010/main" val="28627747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9014A006-33D6-4404-928F-37D7B71F6D7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9D98BDBF-C2EE-4D3B-8EAC-70B4DAAD8E9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11B9D984-7461-4A0A-A41D-44B131BF4795}"/>
              </a:ext>
            </a:extLst>
          </p:cNvPr>
          <p:cNvSpPr>
            <a:spLocks noGrp="1"/>
          </p:cNvSpPr>
          <p:nvPr>
            <p:ph type="dt" sz="half" idx="10"/>
          </p:nvPr>
        </p:nvSpPr>
        <p:spPr/>
        <p:txBody>
          <a:bodyPr/>
          <a:lstStyle/>
          <a:p>
            <a:fld id="{D5284584-C625-4EA7-B393-605B6183C379}" type="datetimeFigureOut">
              <a:rPr lang="en-US" smtClean="0"/>
              <a:t>7/25/2020</a:t>
            </a:fld>
            <a:endParaRPr lang="en-US"/>
          </a:p>
        </p:txBody>
      </p:sp>
      <p:sp>
        <p:nvSpPr>
          <p:cNvPr id="5" name="Footer Placeholder 4">
            <a:extLst>
              <a:ext uri="{FF2B5EF4-FFF2-40B4-BE49-F238E27FC236}">
                <a16:creationId xmlns="" xmlns:a16="http://schemas.microsoft.com/office/drawing/2014/main" id="{B989F613-DEE4-4D8D-BC49-0B46F0685FF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C9F1B04C-3054-4759-A23F-73E2EC5471EB}"/>
              </a:ext>
            </a:extLst>
          </p:cNvPr>
          <p:cNvSpPr>
            <a:spLocks noGrp="1"/>
          </p:cNvSpPr>
          <p:nvPr>
            <p:ph type="sldNum" sz="quarter" idx="12"/>
          </p:nvPr>
        </p:nvSpPr>
        <p:spPr/>
        <p:txBody>
          <a:bodyPr/>
          <a:lstStyle/>
          <a:p>
            <a:fld id="{7C25B01F-8271-4AA2-AA4A-A54385A988E0}" type="slidenum">
              <a:rPr lang="en-US" smtClean="0"/>
              <a:t>‹#›</a:t>
            </a:fld>
            <a:endParaRPr lang="en-US"/>
          </a:p>
        </p:txBody>
      </p:sp>
    </p:spTree>
    <p:extLst>
      <p:ext uri="{BB962C8B-B14F-4D97-AF65-F5344CB8AC3E}">
        <p14:creationId xmlns:p14="http://schemas.microsoft.com/office/powerpoint/2010/main" val="18278174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C21856-2A2B-4E75-8AD5-86925351ED0D}" type="slidenum">
              <a:rPr lang="en-US" smtClean="0"/>
              <a:t>‹#›</a:t>
            </a:fld>
            <a:endParaRPr lang="en-US"/>
          </a:p>
        </p:txBody>
      </p:sp>
    </p:spTree>
    <p:extLst>
      <p:ext uri="{BB962C8B-B14F-4D97-AF65-F5344CB8AC3E}">
        <p14:creationId xmlns:p14="http://schemas.microsoft.com/office/powerpoint/2010/main" val="19088137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C21856-2A2B-4E75-8AD5-86925351ED0D}" type="slidenum">
              <a:rPr lang="en-US" smtClean="0"/>
              <a:t>‹#›</a:t>
            </a:fld>
            <a:endParaRPr lang="en-US"/>
          </a:p>
        </p:txBody>
      </p:sp>
    </p:spTree>
    <p:extLst>
      <p:ext uri="{BB962C8B-B14F-4D97-AF65-F5344CB8AC3E}">
        <p14:creationId xmlns:p14="http://schemas.microsoft.com/office/powerpoint/2010/main" val="22799894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831851" y="4589465"/>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C21856-2A2B-4E75-8AD5-86925351ED0D}" type="slidenum">
              <a:rPr lang="en-US" smtClean="0"/>
              <a:t>‹#›</a:t>
            </a:fld>
            <a:endParaRPr lang="en-US"/>
          </a:p>
        </p:txBody>
      </p:sp>
    </p:spTree>
    <p:extLst>
      <p:ext uri="{BB962C8B-B14F-4D97-AF65-F5344CB8AC3E}">
        <p14:creationId xmlns:p14="http://schemas.microsoft.com/office/powerpoint/2010/main" val="40524554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C21856-2A2B-4E75-8AD5-86925351ED0D}" type="slidenum">
              <a:rPr lang="en-US" smtClean="0"/>
              <a:t>‹#›</a:t>
            </a:fld>
            <a:endParaRPr lang="en-US"/>
          </a:p>
        </p:txBody>
      </p:sp>
    </p:spTree>
    <p:extLst>
      <p:ext uri="{BB962C8B-B14F-4D97-AF65-F5344CB8AC3E}">
        <p14:creationId xmlns:p14="http://schemas.microsoft.com/office/powerpoint/2010/main" val="16266252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7C21856-2A2B-4E75-8AD5-86925351ED0D}" type="slidenum">
              <a:rPr lang="en-US" smtClean="0"/>
              <a:t>‹#›</a:t>
            </a:fld>
            <a:endParaRPr lang="en-US"/>
          </a:p>
        </p:txBody>
      </p:sp>
    </p:spTree>
    <p:extLst>
      <p:ext uri="{BB962C8B-B14F-4D97-AF65-F5344CB8AC3E}">
        <p14:creationId xmlns:p14="http://schemas.microsoft.com/office/powerpoint/2010/main" val="22373869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7C21856-2A2B-4E75-8AD5-86925351ED0D}" type="slidenum">
              <a:rPr lang="en-US" smtClean="0"/>
              <a:t>‹#›</a:t>
            </a:fld>
            <a:endParaRPr lang="en-US"/>
          </a:p>
        </p:txBody>
      </p:sp>
    </p:spTree>
    <p:extLst>
      <p:ext uri="{BB962C8B-B14F-4D97-AF65-F5344CB8AC3E}">
        <p14:creationId xmlns:p14="http://schemas.microsoft.com/office/powerpoint/2010/main" val="1290231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7C21856-2A2B-4E75-8AD5-86925351ED0D}" type="slidenum">
              <a:rPr lang="en-US" smtClean="0"/>
              <a:t>‹#›</a:t>
            </a:fld>
            <a:endParaRPr lang="en-US"/>
          </a:p>
        </p:txBody>
      </p:sp>
    </p:spTree>
    <p:extLst>
      <p:ext uri="{BB962C8B-B14F-4D97-AF65-F5344CB8AC3E}">
        <p14:creationId xmlns:p14="http://schemas.microsoft.com/office/powerpoint/2010/main" val="37646174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C21856-2A2B-4E75-8AD5-86925351ED0D}" type="slidenum">
              <a:rPr lang="en-US" smtClean="0"/>
              <a:t>‹#›</a:t>
            </a:fld>
            <a:endParaRPr lang="en-US"/>
          </a:p>
        </p:txBody>
      </p:sp>
    </p:spTree>
    <p:extLst>
      <p:ext uri="{BB962C8B-B14F-4D97-AF65-F5344CB8AC3E}">
        <p14:creationId xmlns:p14="http://schemas.microsoft.com/office/powerpoint/2010/main" val="21008549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E9F4EED-5467-42DF-A874-33BC6B3055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1DFA9330-03D6-4697-BD7A-706B6DC3DDA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EDD30FF1-5AC8-4DCD-8619-610ADAA255CC}"/>
              </a:ext>
            </a:extLst>
          </p:cNvPr>
          <p:cNvSpPr>
            <a:spLocks noGrp="1"/>
          </p:cNvSpPr>
          <p:nvPr>
            <p:ph type="dt" sz="half" idx="10"/>
          </p:nvPr>
        </p:nvSpPr>
        <p:spPr/>
        <p:txBody>
          <a:bodyPr/>
          <a:lstStyle/>
          <a:p>
            <a:fld id="{D5284584-C625-4EA7-B393-605B6183C379}" type="datetimeFigureOut">
              <a:rPr lang="en-US" smtClean="0"/>
              <a:t>7/25/2020</a:t>
            </a:fld>
            <a:endParaRPr lang="en-US"/>
          </a:p>
        </p:txBody>
      </p:sp>
      <p:sp>
        <p:nvSpPr>
          <p:cNvPr id="5" name="Footer Placeholder 4">
            <a:extLst>
              <a:ext uri="{FF2B5EF4-FFF2-40B4-BE49-F238E27FC236}">
                <a16:creationId xmlns="" xmlns:a16="http://schemas.microsoft.com/office/drawing/2014/main" id="{D6D19524-D834-457E-8E90-C2646389BCB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9FBAF44A-DE31-492B-96B4-5F69AA2F9D0D}"/>
              </a:ext>
            </a:extLst>
          </p:cNvPr>
          <p:cNvSpPr>
            <a:spLocks noGrp="1"/>
          </p:cNvSpPr>
          <p:nvPr>
            <p:ph type="sldNum" sz="quarter" idx="12"/>
          </p:nvPr>
        </p:nvSpPr>
        <p:spPr/>
        <p:txBody>
          <a:bodyPr/>
          <a:lstStyle/>
          <a:p>
            <a:fld id="{7C25B01F-8271-4AA2-AA4A-A54385A988E0}" type="slidenum">
              <a:rPr lang="en-US" smtClean="0"/>
              <a:t>‹#›</a:t>
            </a:fld>
            <a:endParaRPr lang="en-US"/>
          </a:p>
        </p:txBody>
      </p:sp>
    </p:spTree>
    <p:extLst>
      <p:ext uri="{BB962C8B-B14F-4D97-AF65-F5344CB8AC3E}">
        <p14:creationId xmlns:p14="http://schemas.microsoft.com/office/powerpoint/2010/main" val="416344004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5183188" y="987427"/>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C21856-2A2B-4E75-8AD5-86925351ED0D}" type="slidenum">
              <a:rPr lang="en-US" smtClean="0"/>
              <a:t>‹#›</a:t>
            </a:fld>
            <a:endParaRPr lang="en-US"/>
          </a:p>
        </p:txBody>
      </p:sp>
    </p:spTree>
    <p:extLst>
      <p:ext uri="{BB962C8B-B14F-4D97-AF65-F5344CB8AC3E}">
        <p14:creationId xmlns:p14="http://schemas.microsoft.com/office/powerpoint/2010/main" val="285235695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C21856-2A2B-4E75-8AD5-86925351ED0D}" type="slidenum">
              <a:rPr lang="en-US" smtClean="0"/>
              <a:t>‹#›</a:t>
            </a:fld>
            <a:endParaRPr lang="en-US"/>
          </a:p>
        </p:txBody>
      </p:sp>
    </p:spTree>
    <p:extLst>
      <p:ext uri="{BB962C8B-B14F-4D97-AF65-F5344CB8AC3E}">
        <p14:creationId xmlns:p14="http://schemas.microsoft.com/office/powerpoint/2010/main" val="39007964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C21856-2A2B-4E75-8AD5-86925351ED0D}" type="slidenum">
              <a:rPr lang="en-US" smtClean="0"/>
              <a:t>‹#›</a:t>
            </a:fld>
            <a:endParaRPr lang="en-US"/>
          </a:p>
        </p:txBody>
      </p:sp>
    </p:spTree>
    <p:extLst>
      <p:ext uri="{BB962C8B-B14F-4D97-AF65-F5344CB8AC3E}">
        <p14:creationId xmlns:p14="http://schemas.microsoft.com/office/powerpoint/2010/main" val="247670211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70560" y="601619"/>
            <a:ext cx="10972800" cy="914400"/>
          </a:xfrm>
        </p:spPr>
        <p:txBody>
          <a:bodyPr/>
          <a:lstStyle>
            <a:lvl1pPr>
              <a:defRPr baseline="0"/>
            </a:lvl1pPr>
          </a:lstStyle>
          <a:p>
            <a:r>
              <a:rPr lang="en-US" dirty="0"/>
              <a:t>CLICK TO EDIT MASTER TITLE STYLE</a:t>
            </a:r>
          </a:p>
        </p:txBody>
      </p:sp>
      <p:sp>
        <p:nvSpPr>
          <p:cNvPr id="3" name="Content Placeholder 2"/>
          <p:cNvSpPr>
            <a:spLocks noGrp="1"/>
          </p:cNvSpPr>
          <p:nvPr>
            <p:ph idx="1"/>
          </p:nvPr>
        </p:nvSpPr>
        <p:spPr>
          <a:xfrm>
            <a:off x="670560" y="1598568"/>
            <a:ext cx="10972800" cy="47548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Slide Number Placeholder 5"/>
          <p:cNvSpPr txBox="1">
            <a:spLocks/>
          </p:cNvSpPr>
          <p:nvPr userDrawn="1"/>
        </p:nvSpPr>
        <p:spPr>
          <a:xfrm>
            <a:off x="11076965" y="6485524"/>
            <a:ext cx="725395" cy="180921"/>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A2885E78-1F86-4A3D-9EE1-B0103B1CEF15}" type="slidenum">
              <a:rPr kumimoji="0" lang="en-US" sz="1000" b="0" i="0" u="none" strike="noStrike" kern="1200" cap="none" spc="0" normalizeH="0" baseline="0" noProof="0" smtClean="0">
                <a:ln>
                  <a:noFill/>
                </a:ln>
                <a:solidFill>
                  <a:srgbClr val="000000"/>
                </a:solidFill>
                <a:effectLst/>
                <a:uLnTx/>
                <a:uFillTx/>
                <a:latin typeface="Calibri" panose="020F0502020204030204" pitchFamily="34" charset="0"/>
                <a:ea typeface="+mn-ea"/>
                <a:cs typeface="Calibri" panose="020F050202020403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0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365736844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3_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p>
        </p:txBody>
      </p:sp>
      <p:sp>
        <p:nvSpPr>
          <p:cNvPr id="3" name="Text Placeholder 2"/>
          <p:cNvSpPr>
            <a:spLocks noGrp="1"/>
          </p:cNvSpPr>
          <p:nvPr>
            <p:ph type="body" idx="1"/>
          </p:nvPr>
        </p:nvSpPr>
        <p:spPr>
          <a:xfrm>
            <a:off x="248576" y="1681163"/>
            <a:ext cx="3604333"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248576" y="2588418"/>
            <a:ext cx="3604333" cy="240083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7828621" y="1681163"/>
            <a:ext cx="4114803"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7828624" y="2505077"/>
            <a:ext cx="4114801" cy="24841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defTabSz="685800"/>
            <a:endParaRPr lang="en-US">
              <a:solidFill>
                <a:prstClr val="black">
                  <a:tint val="75000"/>
                </a:prstClr>
              </a:solidFill>
            </a:endParaRPr>
          </a:p>
        </p:txBody>
      </p:sp>
      <p:sp>
        <p:nvSpPr>
          <p:cNvPr id="8" name="Footer Placeholder 7"/>
          <p:cNvSpPr>
            <a:spLocks noGrp="1"/>
          </p:cNvSpPr>
          <p:nvPr>
            <p:ph type="ftr" sz="quarter" idx="11"/>
          </p:nvPr>
        </p:nvSpPr>
        <p:spPr/>
        <p:txBody>
          <a:bodyPr/>
          <a:lstStyle/>
          <a:p>
            <a:pPr defTabSz="685800"/>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pPr defTabSz="685800"/>
            <a:fld id="{D6A97328-EA2B-46F8-A773-910D25B83D3F}" type="slidenum">
              <a:rPr lang="en-US" smtClean="0">
                <a:solidFill>
                  <a:prstClr val="black">
                    <a:tint val="75000"/>
                  </a:prstClr>
                </a:solidFill>
              </a:rPr>
              <a:pPr defTabSz="685800"/>
              <a:t>‹#›</a:t>
            </a:fld>
            <a:endParaRPr lang="en-US">
              <a:solidFill>
                <a:prstClr val="black">
                  <a:tint val="75000"/>
                </a:prstClr>
              </a:solidFill>
            </a:endParaRPr>
          </a:p>
        </p:txBody>
      </p:sp>
      <p:sp>
        <p:nvSpPr>
          <p:cNvPr id="10" name="Text Placeholder 2">
            <a:extLst>
              <a:ext uri="{FF2B5EF4-FFF2-40B4-BE49-F238E27FC236}">
                <a16:creationId xmlns="" xmlns:a16="http://schemas.microsoft.com/office/drawing/2014/main" id="{7EABA291-9FBE-4D8F-B78B-CF02B5A59473}"/>
              </a:ext>
            </a:extLst>
          </p:cNvPr>
          <p:cNvSpPr>
            <a:spLocks noGrp="1"/>
          </p:cNvSpPr>
          <p:nvPr>
            <p:ph type="body" idx="13"/>
          </p:nvPr>
        </p:nvSpPr>
        <p:spPr>
          <a:xfrm>
            <a:off x="4038600" y="1690688"/>
            <a:ext cx="3604333"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11" name="Content Placeholder 3">
            <a:extLst>
              <a:ext uri="{FF2B5EF4-FFF2-40B4-BE49-F238E27FC236}">
                <a16:creationId xmlns="" xmlns:a16="http://schemas.microsoft.com/office/drawing/2014/main" id="{9B679048-393D-46F2-9524-B018AEED86A0}"/>
              </a:ext>
            </a:extLst>
          </p:cNvPr>
          <p:cNvSpPr>
            <a:spLocks noGrp="1"/>
          </p:cNvSpPr>
          <p:nvPr>
            <p:ph sz="half" idx="14"/>
          </p:nvPr>
        </p:nvSpPr>
        <p:spPr>
          <a:xfrm>
            <a:off x="4037856" y="2558990"/>
            <a:ext cx="3604333" cy="243026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3">
            <a:extLst>
              <a:ext uri="{FF2B5EF4-FFF2-40B4-BE49-F238E27FC236}">
                <a16:creationId xmlns="" xmlns:a16="http://schemas.microsoft.com/office/drawing/2014/main" id="{DCA30A8F-EBD7-4F01-81C8-7BFE35DA192C}"/>
              </a:ext>
            </a:extLst>
          </p:cNvPr>
          <p:cNvSpPr>
            <a:spLocks noGrp="1"/>
          </p:cNvSpPr>
          <p:nvPr>
            <p:ph sz="half" idx="15"/>
          </p:nvPr>
        </p:nvSpPr>
        <p:spPr>
          <a:xfrm>
            <a:off x="248575" y="4474347"/>
            <a:ext cx="3604333" cy="206604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3">
            <a:extLst>
              <a:ext uri="{FF2B5EF4-FFF2-40B4-BE49-F238E27FC236}">
                <a16:creationId xmlns="" xmlns:a16="http://schemas.microsoft.com/office/drawing/2014/main" id="{DCB9EC22-8B52-43D9-8F82-5AB58D7ADEEB}"/>
              </a:ext>
            </a:extLst>
          </p:cNvPr>
          <p:cNvSpPr>
            <a:spLocks noGrp="1"/>
          </p:cNvSpPr>
          <p:nvPr>
            <p:ph sz="half" idx="16"/>
          </p:nvPr>
        </p:nvSpPr>
        <p:spPr>
          <a:xfrm>
            <a:off x="4035288" y="4457168"/>
            <a:ext cx="3604333" cy="240083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3">
            <a:extLst>
              <a:ext uri="{FF2B5EF4-FFF2-40B4-BE49-F238E27FC236}">
                <a16:creationId xmlns="" xmlns:a16="http://schemas.microsoft.com/office/drawing/2014/main" id="{BFAD10D1-0475-4F05-893E-5736E721D049}"/>
              </a:ext>
            </a:extLst>
          </p:cNvPr>
          <p:cNvSpPr>
            <a:spLocks noGrp="1"/>
          </p:cNvSpPr>
          <p:nvPr>
            <p:ph sz="half" idx="17"/>
          </p:nvPr>
        </p:nvSpPr>
        <p:spPr>
          <a:xfrm>
            <a:off x="7828622" y="4457168"/>
            <a:ext cx="3604333" cy="240083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4379686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4_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p>
        </p:txBody>
      </p:sp>
      <p:sp>
        <p:nvSpPr>
          <p:cNvPr id="3" name="Text Placeholder 2"/>
          <p:cNvSpPr>
            <a:spLocks noGrp="1"/>
          </p:cNvSpPr>
          <p:nvPr>
            <p:ph type="body" idx="1"/>
          </p:nvPr>
        </p:nvSpPr>
        <p:spPr>
          <a:xfrm>
            <a:off x="248576" y="1681163"/>
            <a:ext cx="3604333"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248576" y="2588418"/>
            <a:ext cx="3604333" cy="240083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7828621" y="1681163"/>
            <a:ext cx="4114803"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7828624" y="2505077"/>
            <a:ext cx="4114801" cy="24841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defTabSz="685800"/>
            <a:endParaRPr lang="en-US">
              <a:solidFill>
                <a:prstClr val="black">
                  <a:tint val="75000"/>
                </a:prstClr>
              </a:solidFill>
            </a:endParaRPr>
          </a:p>
        </p:txBody>
      </p:sp>
      <p:sp>
        <p:nvSpPr>
          <p:cNvPr id="8" name="Footer Placeholder 7"/>
          <p:cNvSpPr>
            <a:spLocks noGrp="1"/>
          </p:cNvSpPr>
          <p:nvPr>
            <p:ph type="ftr" sz="quarter" idx="11"/>
          </p:nvPr>
        </p:nvSpPr>
        <p:spPr/>
        <p:txBody>
          <a:bodyPr/>
          <a:lstStyle/>
          <a:p>
            <a:pPr defTabSz="685800"/>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pPr defTabSz="685800"/>
            <a:fld id="{D6A97328-EA2B-46F8-A773-910D25B83D3F}" type="slidenum">
              <a:rPr lang="en-US" smtClean="0">
                <a:solidFill>
                  <a:prstClr val="black">
                    <a:tint val="75000"/>
                  </a:prstClr>
                </a:solidFill>
              </a:rPr>
              <a:pPr defTabSz="685800"/>
              <a:t>‹#›</a:t>
            </a:fld>
            <a:endParaRPr lang="en-US">
              <a:solidFill>
                <a:prstClr val="black">
                  <a:tint val="75000"/>
                </a:prstClr>
              </a:solidFill>
            </a:endParaRPr>
          </a:p>
        </p:txBody>
      </p:sp>
      <p:sp>
        <p:nvSpPr>
          <p:cNvPr id="10" name="Text Placeholder 2">
            <a:extLst>
              <a:ext uri="{FF2B5EF4-FFF2-40B4-BE49-F238E27FC236}">
                <a16:creationId xmlns="" xmlns:a16="http://schemas.microsoft.com/office/drawing/2014/main" id="{7EABA291-9FBE-4D8F-B78B-CF02B5A59473}"/>
              </a:ext>
            </a:extLst>
          </p:cNvPr>
          <p:cNvSpPr>
            <a:spLocks noGrp="1"/>
          </p:cNvSpPr>
          <p:nvPr>
            <p:ph type="body" idx="13"/>
          </p:nvPr>
        </p:nvSpPr>
        <p:spPr>
          <a:xfrm>
            <a:off x="4038600" y="1690688"/>
            <a:ext cx="3604333"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11" name="Content Placeholder 3">
            <a:extLst>
              <a:ext uri="{FF2B5EF4-FFF2-40B4-BE49-F238E27FC236}">
                <a16:creationId xmlns="" xmlns:a16="http://schemas.microsoft.com/office/drawing/2014/main" id="{9B679048-393D-46F2-9524-B018AEED86A0}"/>
              </a:ext>
            </a:extLst>
          </p:cNvPr>
          <p:cNvSpPr>
            <a:spLocks noGrp="1"/>
          </p:cNvSpPr>
          <p:nvPr>
            <p:ph sz="half" idx="14"/>
          </p:nvPr>
        </p:nvSpPr>
        <p:spPr>
          <a:xfrm>
            <a:off x="4037856" y="2558990"/>
            <a:ext cx="3604333" cy="243026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3">
            <a:extLst>
              <a:ext uri="{FF2B5EF4-FFF2-40B4-BE49-F238E27FC236}">
                <a16:creationId xmlns="" xmlns:a16="http://schemas.microsoft.com/office/drawing/2014/main" id="{DCA30A8F-EBD7-4F01-81C8-7BFE35DA192C}"/>
              </a:ext>
            </a:extLst>
          </p:cNvPr>
          <p:cNvSpPr>
            <a:spLocks noGrp="1"/>
          </p:cNvSpPr>
          <p:nvPr>
            <p:ph sz="half" idx="15"/>
          </p:nvPr>
        </p:nvSpPr>
        <p:spPr>
          <a:xfrm>
            <a:off x="248575" y="4474347"/>
            <a:ext cx="3604333" cy="206604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3">
            <a:extLst>
              <a:ext uri="{FF2B5EF4-FFF2-40B4-BE49-F238E27FC236}">
                <a16:creationId xmlns="" xmlns:a16="http://schemas.microsoft.com/office/drawing/2014/main" id="{DCB9EC22-8B52-43D9-8F82-5AB58D7ADEEB}"/>
              </a:ext>
            </a:extLst>
          </p:cNvPr>
          <p:cNvSpPr>
            <a:spLocks noGrp="1"/>
          </p:cNvSpPr>
          <p:nvPr>
            <p:ph sz="half" idx="16"/>
          </p:nvPr>
        </p:nvSpPr>
        <p:spPr>
          <a:xfrm>
            <a:off x="4035288" y="4457168"/>
            <a:ext cx="3604333" cy="240083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3">
            <a:extLst>
              <a:ext uri="{FF2B5EF4-FFF2-40B4-BE49-F238E27FC236}">
                <a16:creationId xmlns="" xmlns:a16="http://schemas.microsoft.com/office/drawing/2014/main" id="{BFAD10D1-0475-4F05-893E-5736E721D049}"/>
              </a:ext>
            </a:extLst>
          </p:cNvPr>
          <p:cNvSpPr>
            <a:spLocks noGrp="1"/>
          </p:cNvSpPr>
          <p:nvPr>
            <p:ph sz="half" idx="17"/>
          </p:nvPr>
        </p:nvSpPr>
        <p:spPr>
          <a:xfrm>
            <a:off x="7828622" y="4457168"/>
            <a:ext cx="3604333" cy="240083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305233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70560" y="465138"/>
            <a:ext cx="10972800" cy="914400"/>
          </a:xfrm>
        </p:spPr>
        <p:txBody>
          <a:bodyPr/>
          <a:lstStyle>
            <a:lvl1pPr>
              <a:defRPr baseline="0"/>
            </a:lvl1pPr>
          </a:lstStyle>
          <a:p>
            <a:r>
              <a:rPr lang="en-US" dirty="0"/>
              <a:t>CLICK TO EDIT MASTER TITLE STYLE</a:t>
            </a:r>
          </a:p>
        </p:txBody>
      </p:sp>
      <p:sp>
        <p:nvSpPr>
          <p:cNvPr id="3" name="Content Placeholder 2"/>
          <p:cNvSpPr>
            <a:spLocks noGrp="1"/>
          </p:cNvSpPr>
          <p:nvPr>
            <p:ph idx="1"/>
          </p:nvPr>
        </p:nvSpPr>
        <p:spPr>
          <a:xfrm>
            <a:off x="670560" y="1462088"/>
            <a:ext cx="10972800" cy="47548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F62EEA6-C90A-4D80-AED2-86B1DD70E3C7}" type="datetime1">
              <a:rPr lang="en-US" smtClean="0"/>
              <a:t>7/25/2020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8" name="Text Placeholder 7"/>
          <p:cNvSpPr>
            <a:spLocks noGrp="1"/>
          </p:cNvSpPr>
          <p:nvPr>
            <p:ph type="body" sz="quarter" idx="13" hasCustomPrompt="1"/>
          </p:nvPr>
        </p:nvSpPr>
        <p:spPr bwMode="gray">
          <a:xfrm>
            <a:off x="670560" y="250825"/>
            <a:ext cx="5730240" cy="153888"/>
          </a:xfrm>
        </p:spPr>
        <p:txBody>
          <a:bodyPr rIns="0" bIns="0" anchor="ctr" anchorCtr="0">
            <a:noAutofit/>
          </a:bodyPr>
          <a:lstStyle>
            <a:lvl1pPr>
              <a:defRPr sz="750">
                <a:solidFill>
                  <a:schemeClr val="bg1">
                    <a:lumMod val="65000"/>
                  </a:schemeClr>
                </a:solidFill>
              </a:defRPr>
            </a:lvl1pPr>
          </a:lstStyle>
          <a:p>
            <a:pPr lvl="0"/>
            <a:r>
              <a:rPr lang="en-US" dirty="0"/>
              <a:t>Click to edit section title</a:t>
            </a:r>
          </a:p>
        </p:txBody>
      </p:sp>
      <p:sp>
        <p:nvSpPr>
          <p:cNvPr id="9" name="Content Placeholder 2"/>
          <p:cNvSpPr txBox="1">
            <a:spLocks/>
          </p:cNvSpPr>
          <p:nvPr/>
        </p:nvSpPr>
        <p:spPr bwMode="gray">
          <a:xfrm>
            <a:off x="670562" y="6427473"/>
            <a:ext cx="4077308" cy="292101"/>
          </a:xfrm>
          <a:prstGeom prst="rect">
            <a:avLst/>
          </a:prstGeom>
        </p:spPr>
        <p:txBody>
          <a:bodyPr vert="horz" lIns="0" rIns="0" anchor="b" anchorCtr="0"/>
          <a:lstStyle>
            <a:lvl1pPr marL="0" indent="0" algn="l" defTabSz="457200" rtl="0" eaLnBrk="1" latinLnBrk="0" hangingPunct="1">
              <a:spcBef>
                <a:spcPct val="20000"/>
              </a:spcBef>
              <a:buFont typeface="Arial"/>
              <a:buNone/>
              <a:defRPr sz="900" kern="1200">
                <a:solidFill>
                  <a:schemeClr val="tx1"/>
                </a:solidFill>
                <a:latin typeface="Georgia"/>
                <a:ea typeface="+mn-ea"/>
                <a:cs typeface="Georgia"/>
              </a:defRPr>
            </a:lvl1pPr>
            <a:lvl2pPr marL="457200" indent="0" algn="l" defTabSz="457200" rtl="0" eaLnBrk="1" latinLnBrk="0" hangingPunct="1">
              <a:spcBef>
                <a:spcPct val="20000"/>
              </a:spcBef>
              <a:buFont typeface="Arial"/>
              <a:buNone/>
              <a:defRPr sz="900" kern="1200">
                <a:solidFill>
                  <a:schemeClr val="tx1"/>
                </a:solidFill>
                <a:latin typeface="Georgia"/>
                <a:ea typeface="+mn-ea"/>
                <a:cs typeface="Georgia"/>
              </a:defRPr>
            </a:lvl2pPr>
            <a:lvl3pPr marL="914400" indent="0" algn="l" defTabSz="457200" rtl="0" eaLnBrk="1" latinLnBrk="0" hangingPunct="1">
              <a:spcBef>
                <a:spcPct val="20000"/>
              </a:spcBef>
              <a:buFont typeface="Arial"/>
              <a:buNone/>
              <a:defRPr sz="900" kern="1200">
                <a:solidFill>
                  <a:schemeClr val="tx1"/>
                </a:solidFill>
                <a:latin typeface="Georgia"/>
                <a:ea typeface="+mn-ea"/>
                <a:cs typeface="Georgia"/>
              </a:defRPr>
            </a:lvl3pPr>
            <a:lvl4pPr marL="1371600" indent="0" algn="l" defTabSz="457200" rtl="0" eaLnBrk="1" latinLnBrk="0" hangingPunct="1">
              <a:spcBef>
                <a:spcPct val="20000"/>
              </a:spcBef>
              <a:buFont typeface="Arial"/>
              <a:buNone/>
              <a:defRPr sz="900" kern="1200">
                <a:solidFill>
                  <a:schemeClr val="tx1"/>
                </a:solidFill>
                <a:latin typeface="Georgia"/>
                <a:ea typeface="+mn-ea"/>
                <a:cs typeface="Georgia"/>
              </a:defRPr>
            </a:lvl4pPr>
            <a:lvl5pPr marL="1828800" indent="0" algn="l" defTabSz="457200" rtl="0" eaLnBrk="1" latinLnBrk="0" hangingPunct="1">
              <a:spcBef>
                <a:spcPct val="20000"/>
              </a:spcBef>
              <a:buFont typeface="Arial"/>
              <a:buNone/>
              <a:defRPr sz="900" kern="1200">
                <a:solidFill>
                  <a:schemeClr val="tx1"/>
                </a:solidFill>
                <a:latin typeface="Georgia"/>
                <a:ea typeface="+mn-ea"/>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675" dirty="0">
                <a:solidFill>
                  <a:srgbClr val="000000"/>
                </a:solidFill>
              </a:rPr>
              <a:t>Proprietary and confidential — do not distribute</a:t>
            </a:r>
          </a:p>
        </p:txBody>
      </p:sp>
    </p:spTree>
    <p:extLst>
      <p:ext uri="{BB962C8B-B14F-4D97-AF65-F5344CB8AC3E}">
        <p14:creationId xmlns:p14="http://schemas.microsoft.com/office/powerpoint/2010/main" val="117692170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3B0F454-0C4B-4692-84C4-BFAFB753003B}" type="datetimeFigureOut">
              <a:rPr lang="en-US" smtClean="0"/>
              <a:t>7/25/2020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C51A36-469A-4C69-931D-9BB62F2B2B5B}" type="slidenum">
              <a:rPr lang="en-US" smtClean="0"/>
              <a:t>‹#›</a:t>
            </a:fld>
            <a:endParaRPr lang="en-US"/>
          </a:p>
        </p:txBody>
      </p:sp>
    </p:spTree>
    <p:extLst>
      <p:ext uri="{BB962C8B-B14F-4D97-AF65-F5344CB8AC3E}">
        <p14:creationId xmlns:p14="http://schemas.microsoft.com/office/powerpoint/2010/main" val="54579682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B0F454-0C4B-4692-84C4-BFAFB753003B}" type="datetimeFigureOut">
              <a:rPr lang="en-US" smtClean="0"/>
              <a:t>7/25/2020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C51A36-469A-4C69-931D-9BB62F2B2B5B}" type="slidenum">
              <a:rPr lang="en-US" smtClean="0"/>
              <a:t>‹#›</a:t>
            </a:fld>
            <a:endParaRPr lang="en-US"/>
          </a:p>
        </p:txBody>
      </p:sp>
    </p:spTree>
    <p:extLst>
      <p:ext uri="{BB962C8B-B14F-4D97-AF65-F5344CB8AC3E}">
        <p14:creationId xmlns:p14="http://schemas.microsoft.com/office/powerpoint/2010/main" val="123512865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3B0F454-0C4B-4692-84C4-BFAFB753003B}" type="datetimeFigureOut">
              <a:rPr lang="en-US" smtClean="0"/>
              <a:t>7/25/2020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C51A36-469A-4C69-931D-9BB62F2B2B5B}" type="slidenum">
              <a:rPr lang="en-US" smtClean="0"/>
              <a:t>‹#›</a:t>
            </a:fld>
            <a:endParaRPr lang="en-US"/>
          </a:p>
        </p:txBody>
      </p:sp>
    </p:spTree>
    <p:extLst>
      <p:ext uri="{BB962C8B-B14F-4D97-AF65-F5344CB8AC3E}">
        <p14:creationId xmlns:p14="http://schemas.microsoft.com/office/powerpoint/2010/main" val="17955910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CA917C8-6C09-4B77-9879-91DFF0B46F3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 xmlns:a16="http://schemas.microsoft.com/office/drawing/2014/main" id="{5F5E5FEE-610F-464E-8D24-1B2AF4428BE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26E27310-EB8F-4B72-BA91-F8713D0CE937}"/>
              </a:ext>
            </a:extLst>
          </p:cNvPr>
          <p:cNvSpPr>
            <a:spLocks noGrp="1"/>
          </p:cNvSpPr>
          <p:nvPr>
            <p:ph type="dt" sz="half" idx="10"/>
          </p:nvPr>
        </p:nvSpPr>
        <p:spPr/>
        <p:txBody>
          <a:bodyPr/>
          <a:lstStyle/>
          <a:p>
            <a:fld id="{D5284584-C625-4EA7-B393-605B6183C379}" type="datetimeFigureOut">
              <a:rPr lang="en-US" smtClean="0"/>
              <a:t>7/25/2020</a:t>
            </a:fld>
            <a:endParaRPr lang="en-US"/>
          </a:p>
        </p:txBody>
      </p:sp>
      <p:sp>
        <p:nvSpPr>
          <p:cNvPr id="5" name="Footer Placeholder 4">
            <a:extLst>
              <a:ext uri="{FF2B5EF4-FFF2-40B4-BE49-F238E27FC236}">
                <a16:creationId xmlns="" xmlns:a16="http://schemas.microsoft.com/office/drawing/2014/main" id="{3A4EC608-BD3D-440B-8ED1-5AC0D2C21F8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66DE38CA-2033-4B70-9B3C-FA1FEB440625}"/>
              </a:ext>
            </a:extLst>
          </p:cNvPr>
          <p:cNvSpPr>
            <a:spLocks noGrp="1"/>
          </p:cNvSpPr>
          <p:nvPr>
            <p:ph type="sldNum" sz="quarter" idx="12"/>
          </p:nvPr>
        </p:nvSpPr>
        <p:spPr/>
        <p:txBody>
          <a:bodyPr/>
          <a:lstStyle/>
          <a:p>
            <a:fld id="{7C25B01F-8271-4AA2-AA4A-A54385A988E0}" type="slidenum">
              <a:rPr lang="en-US" smtClean="0"/>
              <a:t>‹#›</a:t>
            </a:fld>
            <a:endParaRPr lang="en-US"/>
          </a:p>
        </p:txBody>
      </p:sp>
    </p:spTree>
    <p:extLst>
      <p:ext uri="{BB962C8B-B14F-4D97-AF65-F5344CB8AC3E}">
        <p14:creationId xmlns:p14="http://schemas.microsoft.com/office/powerpoint/2010/main" val="335948099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3B0F454-0C4B-4692-84C4-BFAFB753003B}" type="datetimeFigureOut">
              <a:rPr lang="en-US" smtClean="0"/>
              <a:t>7/25/2020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C51A36-469A-4C69-931D-9BB62F2B2B5B}" type="slidenum">
              <a:rPr lang="en-US" smtClean="0"/>
              <a:t>‹#›</a:t>
            </a:fld>
            <a:endParaRPr lang="en-US"/>
          </a:p>
        </p:txBody>
      </p:sp>
    </p:spTree>
    <p:extLst>
      <p:ext uri="{BB962C8B-B14F-4D97-AF65-F5344CB8AC3E}">
        <p14:creationId xmlns:p14="http://schemas.microsoft.com/office/powerpoint/2010/main" val="186080086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3B0F454-0C4B-4692-84C4-BFAFB753003B}" type="datetimeFigureOut">
              <a:rPr lang="en-US" smtClean="0"/>
              <a:t>7/25/2020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EC51A36-469A-4C69-931D-9BB62F2B2B5B}" type="slidenum">
              <a:rPr lang="en-US" smtClean="0"/>
              <a:t>‹#›</a:t>
            </a:fld>
            <a:endParaRPr lang="en-US"/>
          </a:p>
        </p:txBody>
      </p:sp>
    </p:spTree>
    <p:extLst>
      <p:ext uri="{BB962C8B-B14F-4D97-AF65-F5344CB8AC3E}">
        <p14:creationId xmlns:p14="http://schemas.microsoft.com/office/powerpoint/2010/main" val="246767862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3B0F454-0C4B-4692-84C4-BFAFB753003B}" type="datetimeFigureOut">
              <a:rPr lang="en-US" smtClean="0"/>
              <a:t>7/25/2020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EC51A36-469A-4C69-931D-9BB62F2B2B5B}" type="slidenum">
              <a:rPr lang="en-US" smtClean="0"/>
              <a:t>‹#›</a:t>
            </a:fld>
            <a:endParaRPr lang="en-US"/>
          </a:p>
        </p:txBody>
      </p:sp>
    </p:spTree>
    <p:extLst>
      <p:ext uri="{BB962C8B-B14F-4D97-AF65-F5344CB8AC3E}">
        <p14:creationId xmlns:p14="http://schemas.microsoft.com/office/powerpoint/2010/main" val="324133918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B0F454-0C4B-4692-84C4-BFAFB753003B}" type="datetimeFigureOut">
              <a:rPr lang="en-US" smtClean="0"/>
              <a:t>7/25/2020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EC51A36-469A-4C69-931D-9BB62F2B2B5B}" type="slidenum">
              <a:rPr lang="en-US" smtClean="0"/>
              <a:t>‹#›</a:t>
            </a:fld>
            <a:endParaRPr lang="en-US"/>
          </a:p>
        </p:txBody>
      </p:sp>
    </p:spTree>
    <p:extLst>
      <p:ext uri="{BB962C8B-B14F-4D97-AF65-F5344CB8AC3E}">
        <p14:creationId xmlns:p14="http://schemas.microsoft.com/office/powerpoint/2010/main" val="423865766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3B0F454-0C4B-4692-84C4-BFAFB753003B}" type="datetimeFigureOut">
              <a:rPr lang="en-US" smtClean="0"/>
              <a:t>7/25/2020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C51A36-469A-4C69-931D-9BB62F2B2B5B}" type="slidenum">
              <a:rPr lang="en-US" smtClean="0"/>
              <a:t>‹#›</a:t>
            </a:fld>
            <a:endParaRPr lang="en-US"/>
          </a:p>
        </p:txBody>
      </p:sp>
    </p:spTree>
    <p:extLst>
      <p:ext uri="{BB962C8B-B14F-4D97-AF65-F5344CB8AC3E}">
        <p14:creationId xmlns:p14="http://schemas.microsoft.com/office/powerpoint/2010/main" val="244905702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3B0F454-0C4B-4692-84C4-BFAFB753003B}" type="datetimeFigureOut">
              <a:rPr lang="en-US" smtClean="0"/>
              <a:t>7/25/2020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C51A36-469A-4C69-931D-9BB62F2B2B5B}" type="slidenum">
              <a:rPr lang="en-US" smtClean="0"/>
              <a:t>‹#›</a:t>
            </a:fld>
            <a:endParaRPr lang="en-US"/>
          </a:p>
        </p:txBody>
      </p:sp>
    </p:spTree>
    <p:extLst>
      <p:ext uri="{BB962C8B-B14F-4D97-AF65-F5344CB8AC3E}">
        <p14:creationId xmlns:p14="http://schemas.microsoft.com/office/powerpoint/2010/main" val="241489586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B0F454-0C4B-4692-84C4-BFAFB753003B}" type="datetimeFigureOut">
              <a:rPr lang="en-US" smtClean="0"/>
              <a:t>7/25/2020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C51A36-469A-4C69-931D-9BB62F2B2B5B}" type="slidenum">
              <a:rPr lang="en-US" smtClean="0"/>
              <a:t>‹#›</a:t>
            </a:fld>
            <a:endParaRPr lang="en-US"/>
          </a:p>
        </p:txBody>
      </p:sp>
    </p:spTree>
    <p:extLst>
      <p:ext uri="{BB962C8B-B14F-4D97-AF65-F5344CB8AC3E}">
        <p14:creationId xmlns:p14="http://schemas.microsoft.com/office/powerpoint/2010/main" val="301857580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B0F454-0C4B-4692-84C4-BFAFB753003B}" type="datetimeFigureOut">
              <a:rPr lang="en-US" smtClean="0"/>
              <a:t>7/25/2020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C51A36-469A-4C69-931D-9BB62F2B2B5B}" type="slidenum">
              <a:rPr lang="en-US" smtClean="0"/>
              <a:t>‹#›</a:t>
            </a:fld>
            <a:endParaRPr lang="en-US"/>
          </a:p>
        </p:txBody>
      </p:sp>
    </p:spTree>
    <p:extLst>
      <p:ext uri="{BB962C8B-B14F-4D97-AF65-F5344CB8AC3E}">
        <p14:creationId xmlns:p14="http://schemas.microsoft.com/office/powerpoint/2010/main" val="172230113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100BF0F-8334-4747-A1D9-1DEDB3B6DDA3}" type="datetime1">
              <a:rPr lang="en-US" smtClean="0"/>
              <a:t>7/25/2020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B1DE37-19C9-A542-A908-C6B3D47A62ED}" type="slidenum">
              <a:rPr lang="en-US" smtClean="0"/>
              <a:t>‹#›</a:t>
            </a:fld>
            <a:endParaRPr lang="en-US"/>
          </a:p>
        </p:txBody>
      </p:sp>
    </p:spTree>
    <p:extLst>
      <p:ext uri="{BB962C8B-B14F-4D97-AF65-F5344CB8AC3E}">
        <p14:creationId xmlns:p14="http://schemas.microsoft.com/office/powerpoint/2010/main" val="302107838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9177E17-1A7D-4B93-ADF0-208A57FE6789}" type="datetime1">
              <a:rPr lang="en-US" smtClean="0"/>
              <a:t>7/25/2020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B1DE37-19C9-A542-A908-C6B3D47A62ED}" type="slidenum">
              <a:rPr lang="en-US" smtClean="0"/>
              <a:t>‹#›</a:t>
            </a:fld>
            <a:endParaRPr lang="en-US"/>
          </a:p>
        </p:txBody>
      </p:sp>
    </p:spTree>
    <p:extLst>
      <p:ext uri="{BB962C8B-B14F-4D97-AF65-F5344CB8AC3E}">
        <p14:creationId xmlns:p14="http://schemas.microsoft.com/office/powerpoint/2010/main" val="6535766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007FD88-29B6-4E8D-B630-C814A0DE527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4CCEA9D4-2194-4B6C-B1E6-DB2EE392472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3EBF8E64-CC81-4985-920F-7EFA4852369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91401685-B6C8-4500-BC95-07C1CFE23FA3}"/>
              </a:ext>
            </a:extLst>
          </p:cNvPr>
          <p:cNvSpPr>
            <a:spLocks noGrp="1"/>
          </p:cNvSpPr>
          <p:nvPr>
            <p:ph type="dt" sz="half" idx="10"/>
          </p:nvPr>
        </p:nvSpPr>
        <p:spPr/>
        <p:txBody>
          <a:bodyPr/>
          <a:lstStyle/>
          <a:p>
            <a:fld id="{D5284584-C625-4EA7-B393-605B6183C379}" type="datetimeFigureOut">
              <a:rPr lang="en-US" smtClean="0"/>
              <a:t>7/25/2020</a:t>
            </a:fld>
            <a:endParaRPr lang="en-US"/>
          </a:p>
        </p:txBody>
      </p:sp>
      <p:sp>
        <p:nvSpPr>
          <p:cNvPr id="6" name="Footer Placeholder 5">
            <a:extLst>
              <a:ext uri="{FF2B5EF4-FFF2-40B4-BE49-F238E27FC236}">
                <a16:creationId xmlns="" xmlns:a16="http://schemas.microsoft.com/office/drawing/2014/main" id="{417D2F96-611C-4163-9DCC-3A504A6EE38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A50382E7-B50E-40A3-945E-6D90400AFDA2}"/>
              </a:ext>
            </a:extLst>
          </p:cNvPr>
          <p:cNvSpPr>
            <a:spLocks noGrp="1"/>
          </p:cNvSpPr>
          <p:nvPr>
            <p:ph type="sldNum" sz="quarter" idx="12"/>
          </p:nvPr>
        </p:nvSpPr>
        <p:spPr/>
        <p:txBody>
          <a:bodyPr/>
          <a:lstStyle/>
          <a:p>
            <a:fld id="{7C25B01F-8271-4AA2-AA4A-A54385A988E0}" type="slidenum">
              <a:rPr lang="en-US" smtClean="0"/>
              <a:t>‹#›</a:t>
            </a:fld>
            <a:endParaRPr lang="en-US"/>
          </a:p>
        </p:txBody>
      </p:sp>
    </p:spTree>
    <p:extLst>
      <p:ext uri="{BB962C8B-B14F-4D97-AF65-F5344CB8AC3E}">
        <p14:creationId xmlns:p14="http://schemas.microsoft.com/office/powerpoint/2010/main" val="169516310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58EC613-43EB-4452-B5D2-A7B16B2B4CC8}" type="datetime1">
              <a:rPr lang="en-US" smtClean="0"/>
              <a:t>7/25/2020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B1DE37-19C9-A542-A908-C6B3D47A62ED}" type="slidenum">
              <a:rPr lang="en-US" smtClean="0"/>
              <a:t>‹#›</a:t>
            </a:fld>
            <a:endParaRPr lang="en-US"/>
          </a:p>
        </p:txBody>
      </p:sp>
    </p:spTree>
    <p:extLst>
      <p:ext uri="{BB962C8B-B14F-4D97-AF65-F5344CB8AC3E}">
        <p14:creationId xmlns:p14="http://schemas.microsoft.com/office/powerpoint/2010/main" val="184747574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8000544-4F9F-4EFF-B527-8DAFB2792FB2}" type="datetime1">
              <a:rPr lang="en-US" smtClean="0"/>
              <a:t>7/25/2020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B1DE37-19C9-A542-A908-C6B3D47A62ED}" type="slidenum">
              <a:rPr lang="en-US" smtClean="0"/>
              <a:t>‹#›</a:t>
            </a:fld>
            <a:endParaRPr lang="en-US"/>
          </a:p>
        </p:txBody>
      </p:sp>
    </p:spTree>
    <p:extLst>
      <p:ext uri="{BB962C8B-B14F-4D97-AF65-F5344CB8AC3E}">
        <p14:creationId xmlns:p14="http://schemas.microsoft.com/office/powerpoint/2010/main" val="95156255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5A3FB49-5D2A-4654-946C-8E15CC33F880}" type="datetime1">
              <a:rPr lang="en-US" smtClean="0"/>
              <a:t>7/25/2020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1B1DE37-19C9-A542-A908-C6B3D47A62ED}" type="slidenum">
              <a:rPr lang="en-US" smtClean="0"/>
              <a:t>‹#›</a:t>
            </a:fld>
            <a:endParaRPr lang="en-US"/>
          </a:p>
        </p:txBody>
      </p:sp>
    </p:spTree>
    <p:extLst>
      <p:ext uri="{BB962C8B-B14F-4D97-AF65-F5344CB8AC3E}">
        <p14:creationId xmlns:p14="http://schemas.microsoft.com/office/powerpoint/2010/main" val="55165191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EC5E45B-DEEF-4874-9529-341F13970DA2}" type="datetime1">
              <a:rPr lang="en-US" smtClean="0"/>
              <a:t>7/25/2020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1B1DE37-19C9-A542-A908-C6B3D47A62ED}" type="slidenum">
              <a:rPr lang="en-US" smtClean="0"/>
              <a:t>‹#›</a:t>
            </a:fld>
            <a:endParaRPr lang="en-US"/>
          </a:p>
        </p:txBody>
      </p:sp>
    </p:spTree>
    <p:extLst>
      <p:ext uri="{BB962C8B-B14F-4D97-AF65-F5344CB8AC3E}">
        <p14:creationId xmlns:p14="http://schemas.microsoft.com/office/powerpoint/2010/main" val="120263055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2AC889-B9A1-496A-A135-9DEC9BCAA805}" type="datetime1">
              <a:rPr lang="en-US" smtClean="0"/>
              <a:t>7/25/2020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1B1DE37-19C9-A542-A908-C6B3D47A62ED}" type="slidenum">
              <a:rPr lang="en-US" smtClean="0"/>
              <a:t>‹#›</a:t>
            </a:fld>
            <a:endParaRPr lang="en-US"/>
          </a:p>
        </p:txBody>
      </p:sp>
    </p:spTree>
    <p:extLst>
      <p:ext uri="{BB962C8B-B14F-4D97-AF65-F5344CB8AC3E}">
        <p14:creationId xmlns:p14="http://schemas.microsoft.com/office/powerpoint/2010/main" val="401273895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D2A385A-E9C0-4950-8A5F-33A06B0EF235}" type="datetime1">
              <a:rPr lang="en-US" smtClean="0"/>
              <a:t>7/25/2020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B1DE37-19C9-A542-A908-C6B3D47A62ED}" type="slidenum">
              <a:rPr lang="en-US" smtClean="0"/>
              <a:t>‹#›</a:t>
            </a:fld>
            <a:endParaRPr lang="en-US"/>
          </a:p>
        </p:txBody>
      </p:sp>
    </p:spTree>
    <p:extLst>
      <p:ext uri="{BB962C8B-B14F-4D97-AF65-F5344CB8AC3E}">
        <p14:creationId xmlns:p14="http://schemas.microsoft.com/office/powerpoint/2010/main" val="289747753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9B92DCE-9A88-44B8-8A6A-28A78ECA398F}" type="datetime1">
              <a:rPr lang="en-US" smtClean="0"/>
              <a:t>7/25/2020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B1DE37-19C9-A542-A908-C6B3D47A62ED}" type="slidenum">
              <a:rPr lang="en-US" smtClean="0"/>
              <a:t>‹#›</a:t>
            </a:fld>
            <a:endParaRPr lang="en-US"/>
          </a:p>
        </p:txBody>
      </p:sp>
    </p:spTree>
    <p:extLst>
      <p:ext uri="{BB962C8B-B14F-4D97-AF65-F5344CB8AC3E}">
        <p14:creationId xmlns:p14="http://schemas.microsoft.com/office/powerpoint/2010/main" val="198967783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77D7BB7-CBC0-4E9B-B70C-24B31D1CBBF2}" type="datetime1">
              <a:rPr lang="en-US" smtClean="0"/>
              <a:t>7/25/2020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B1DE37-19C9-A542-A908-C6B3D47A62ED}" type="slidenum">
              <a:rPr lang="en-US" smtClean="0"/>
              <a:t>‹#›</a:t>
            </a:fld>
            <a:endParaRPr lang="en-US"/>
          </a:p>
        </p:txBody>
      </p:sp>
    </p:spTree>
    <p:extLst>
      <p:ext uri="{BB962C8B-B14F-4D97-AF65-F5344CB8AC3E}">
        <p14:creationId xmlns:p14="http://schemas.microsoft.com/office/powerpoint/2010/main" val="36963772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040B5A3-1B01-4601-9EAF-0413B3ADB616}" type="datetime1">
              <a:rPr lang="en-US" smtClean="0"/>
              <a:t>7/25/2020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B1DE37-19C9-A542-A908-C6B3D47A62ED}" type="slidenum">
              <a:rPr lang="en-US" smtClean="0"/>
              <a:t>‹#›</a:t>
            </a:fld>
            <a:endParaRPr lang="en-US"/>
          </a:p>
        </p:txBody>
      </p:sp>
    </p:spTree>
    <p:extLst>
      <p:ext uri="{BB962C8B-B14F-4D97-AF65-F5344CB8AC3E}">
        <p14:creationId xmlns:p14="http://schemas.microsoft.com/office/powerpoint/2010/main" val="43131926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Full Page Chart + Header">
    <p:spTree>
      <p:nvGrpSpPr>
        <p:cNvPr id="1" name=""/>
        <p:cNvGrpSpPr/>
        <p:nvPr/>
      </p:nvGrpSpPr>
      <p:grpSpPr>
        <a:xfrm>
          <a:off x="0" y="0"/>
          <a:ext cx="0" cy="0"/>
          <a:chOff x="0" y="0"/>
          <a:chExt cx="0" cy="0"/>
        </a:xfrm>
      </p:grpSpPr>
      <p:sp>
        <p:nvSpPr>
          <p:cNvPr id="2" name="Title 1"/>
          <p:cNvSpPr>
            <a:spLocks noGrp="1"/>
          </p:cNvSpPr>
          <p:nvPr>
            <p:ph type="title"/>
          </p:nvPr>
        </p:nvSpPr>
        <p:spPr>
          <a:xfrm>
            <a:off x="670560" y="465138"/>
            <a:ext cx="10972800" cy="914400"/>
          </a:xfrm>
        </p:spPr>
        <p:txBody>
          <a:bodyPr/>
          <a:lstStyle>
            <a:lvl1pPr>
              <a:defRPr baseline="0"/>
            </a:lvl1pPr>
          </a:lstStyle>
          <a:p>
            <a:r>
              <a:rPr lang="en-US" dirty="0"/>
              <a:t>Click to edit Master title style</a:t>
            </a:r>
          </a:p>
        </p:txBody>
      </p:sp>
      <p:sp>
        <p:nvSpPr>
          <p:cNvPr id="4" name="Footer Placeholder 3"/>
          <p:cNvSpPr>
            <a:spLocks noGrp="1"/>
          </p:cNvSpPr>
          <p:nvPr>
            <p:ph type="ftr" sz="quarter" idx="11"/>
          </p:nvPr>
        </p:nvSpPr>
        <p:spPr/>
        <p:txBody>
          <a:bodyPr/>
          <a:lstStyle/>
          <a:p>
            <a:pPr defTabSz="457200">
              <a:defRPr/>
            </a:pPr>
            <a:r>
              <a:rPr lang="en-US">
                <a:solidFill>
                  <a:srgbClr val="000000"/>
                </a:solidFill>
              </a:rPr>
              <a:t>Proprietary and confidential -- do not distribute</a:t>
            </a:r>
            <a:endParaRPr lang="en-US" dirty="0">
              <a:solidFill>
                <a:srgbClr val="000000"/>
              </a:solidFill>
            </a:endParaRPr>
          </a:p>
        </p:txBody>
      </p:sp>
      <p:sp>
        <p:nvSpPr>
          <p:cNvPr id="5" name="Slide Number Placeholder 4"/>
          <p:cNvSpPr>
            <a:spLocks noGrp="1"/>
          </p:cNvSpPr>
          <p:nvPr>
            <p:ph type="sldNum" sz="quarter" idx="12"/>
          </p:nvPr>
        </p:nvSpPr>
        <p:spPr>
          <a:xfrm>
            <a:off x="10434918" y="6356351"/>
            <a:ext cx="669365" cy="365125"/>
          </a:xfrm>
        </p:spPr>
        <p:txBody>
          <a:bodyPr/>
          <a:lstStyle>
            <a:lvl1pPr>
              <a:defRPr sz="1400">
                <a:solidFill>
                  <a:srgbClr val="002060"/>
                </a:solidFill>
              </a:defRPr>
            </a:lvl1pPr>
          </a:lstStyle>
          <a:p>
            <a:pPr defTabSz="457200">
              <a:defRPr/>
            </a:pPr>
            <a:fld id="{A2885E78-1F86-4A3D-9EE1-B0103B1CEF15}" type="slidenum">
              <a:rPr lang="en-US" smtClean="0"/>
              <a:pPr defTabSz="457200">
                <a:defRPr/>
              </a:pPr>
              <a:t>‹#›</a:t>
            </a:fld>
            <a:endParaRPr lang="en-US" dirty="0"/>
          </a:p>
        </p:txBody>
      </p:sp>
      <p:sp>
        <p:nvSpPr>
          <p:cNvPr id="7" name="Text Placeholder 6"/>
          <p:cNvSpPr>
            <a:spLocks noGrp="1"/>
          </p:cNvSpPr>
          <p:nvPr>
            <p:ph type="body" sz="quarter" idx="13" hasCustomPrompt="1"/>
          </p:nvPr>
        </p:nvSpPr>
        <p:spPr>
          <a:xfrm>
            <a:off x="670560" y="1463040"/>
            <a:ext cx="10972800" cy="731520"/>
          </a:xfrm>
        </p:spPr>
        <p:txBody>
          <a:bodyPr/>
          <a:lstStyle>
            <a:lvl1pPr>
              <a:lnSpc>
                <a:spcPct val="100000"/>
              </a:lnSpc>
              <a:spcBef>
                <a:spcPts val="0"/>
              </a:spcBef>
              <a:defRPr sz="1500"/>
            </a:lvl1pPr>
            <a:lvl2pPr marL="0" indent="0">
              <a:lnSpc>
                <a:spcPct val="100000"/>
              </a:lnSpc>
              <a:spcBef>
                <a:spcPts val="0"/>
              </a:spcBef>
              <a:buNone/>
              <a:defRPr sz="1050">
                <a:latin typeface="+mj-lt"/>
              </a:defRPr>
            </a:lvl2pPr>
          </a:lstStyle>
          <a:p>
            <a:pPr lvl="0"/>
            <a:r>
              <a:rPr lang="en-US" dirty="0"/>
              <a:t>Click to edit Chart title</a:t>
            </a:r>
          </a:p>
          <a:p>
            <a:pPr lvl="1"/>
            <a:r>
              <a:rPr lang="en-US" dirty="0"/>
              <a:t>Second level for chart subtitle</a:t>
            </a:r>
          </a:p>
        </p:txBody>
      </p:sp>
      <p:sp>
        <p:nvSpPr>
          <p:cNvPr id="9" name="Chart Placeholder 8"/>
          <p:cNvSpPr>
            <a:spLocks noGrp="1"/>
          </p:cNvSpPr>
          <p:nvPr>
            <p:ph type="chart" sz="quarter" idx="14"/>
          </p:nvPr>
        </p:nvSpPr>
        <p:spPr>
          <a:xfrm>
            <a:off x="670560" y="2286000"/>
            <a:ext cx="10972800" cy="3657600"/>
          </a:xfrm>
        </p:spPr>
        <p:txBody>
          <a:bodyPr rIns="0" anchor="ctr" anchorCtr="1"/>
          <a:lstStyle/>
          <a:p>
            <a:r>
              <a:rPr lang="en-US"/>
              <a:t>Click icon to add chart</a:t>
            </a:r>
            <a:endParaRPr lang="en-US" dirty="0"/>
          </a:p>
        </p:txBody>
      </p:sp>
      <p:sp>
        <p:nvSpPr>
          <p:cNvPr id="11" name="Text Placeholder 10"/>
          <p:cNvSpPr>
            <a:spLocks noGrp="1"/>
          </p:cNvSpPr>
          <p:nvPr>
            <p:ph type="body" sz="quarter" idx="15"/>
          </p:nvPr>
        </p:nvSpPr>
        <p:spPr bwMode="gray">
          <a:xfrm>
            <a:off x="670560" y="250825"/>
            <a:ext cx="5730240" cy="155448"/>
          </a:xfrm>
        </p:spPr>
        <p:txBody>
          <a:bodyPr rIns="0" bIns="0" anchor="ctr" anchorCtr="0">
            <a:noAutofit/>
          </a:bodyPr>
          <a:lstStyle>
            <a:lvl1pPr>
              <a:defRPr sz="750">
                <a:solidFill>
                  <a:schemeClr val="bg1">
                    <a:lumMod val="65000"/>
                  </a:schemeClr>
                </a:solidFill>
              </a:defRPr>
            </a:lvl1pPr>
          </a:lstStyle>
          <a:p>
            <a:pPr lvl="0"/>
            <a:r>
              <a:rPr lang="en-US" dirty="0"/>
              <a:t>Click to edit Master text styles</a:t>
            </a:r>
          </a:p>
        </p:txBody>
      </p:sp>
      <p:sp>
        <p:nvSpPr>
          <p:cNvPr id="8" name="Text Placeholder 7"/>
          <p:cNvSpPr>
            <a:spLocks noGrp="1"/>
          </p:cNvSpPr>
          <p:nvPr>
            <p:ph type="body" sz="quarter" idx="16"/>
          </p:nvPr>
        </p:nvSpPr>
        <p:spPr>
          <a:xfrm>
            <a:off x="670560" y="6035040"/>
            <a:ext cx="10972800" cy="185820"/>
          </a:xfrm>
        </p:spPr>
        <p:txBody>
          <a:bodyPr>
            <a:spAutoFit/>
          </a:bodyPr>
          <a:lstStyle>
            <a:lvl1pPr>
              <a:lnSpc>
                <a:spcPct val="90000"/>
              </a:lnSpc>
              <a:spcBef>
                <a:spcPts val="150"/>
              </a:spcBef>
              <a:defRPr sz="675">
                <a:solidFill>
                  <a:schemeClr val="tx1">
                    <a:lumMod val="65000"/>
                    <a:lumOff val="35000"/>
                  </a:schemeClr>
                </a:solidFill>
                <a:latin typeface="+mj-lt"/>
              </a:defRPr>
            </a:lvl1pPr>
          </a:lstStyle>
          <a:p>
            <a:pPr lvl="0"/>
            <a:r>
              <a:rPr lang="en-US"/>
              <a:t>Click to edit Master text styles</a:t>
            </a:r>
          </a:p>
        </p:txBody>
      </p:sp>
    </p:spTree>
    <p:extLst>
      <p:ext uri="{BB962C8B-B14F-4D97-AF65-F5344CB8AC3E}">
        <p14:creationId xmlns:p14="http://schemas.microsoft.com/office/powerpoint/2010/main" val="35428958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C88A3E5-F210-4833-B6C6-EAAE40E2318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E89AC4D9-129E-487C-BE10-092AFCA9832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DD812525-6875-44F2-899A-B44449680D0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145449E4-D3D5-4BBE-A56C-FFBB6D58274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4CFBC734-6DF5-41A3-9040-1EC9BA55BC2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DB212371-A2A4-4F29-80F9-3379F7419D0E}"/>
              </a:ext>
            </a:extLst>
          </p:cNvPr>
          <p:cNvSpPr>
            <a:spLocks noGrp="1"/>
          </p:cNvSpPr>
          <p:nvPr>
            <p:ph type="dt" sz="half" idx="10"/>
          </p:nvPr>
        </p:nvSpPr>
        <p:spPr/>
        <p:txBody>
          <a:bodyPr/>
          <a:lstStyle/>
          <a:p>
            <a:fld id="{D5284584-C625-4EA7-B393-605B6183C379}" type="datetimeFigureOut">
              <a:rPr lang="en-US" smtClean="0"/>
              <a:t>7/25/2020</a:t>
            </a:fld>
            <a:endParaRPr lang="en-US"/>
          </a:p>
        </p:txBody>
      </p:sp>
      <p:sp>
        <p:nvSpPr>
          <p:cNvPr id="8" name="Footer Placeholder 7">
            <a:extLst>
              <a:ext uri="{FF2B5EF4-FFF2-40B4-BE49-F238E27FC236}">
                <a16:creationId xmlns="" xmlns:a16="http://schemas.microsoft.com/office/drawing/2014/main" id="{3A8A7DA2-A35D-4C2E-87F5-2679DA5E4D3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 xmlns:a16="http://schemas.microsoft.com/office/drawing/2014/main" id="{EA5E3444-CAC7-4B4F-AE6B-14314D5A7AB6}"/>
              </a:ext>
            </a:extLst>
          </p:cNvPr>
          <p:cNvSpPr>
            <a:spLocks noGrp="1"/>
          </p:cNvSpPr>
          <p:nvPr>
            <p:ph type="sldNum" sz="quarter" idx="12"/>
          </p:nvPr>
        </p:nvSpPr>
        <p:spPr/>
        <p:txBody>
          <a:bodyPr/>
          <a:lstStyle/>
          <a:p>
            <a:fld id="{7C25B01F-8271-4AA2-AA4A-A54385A988E0}" type="slidenum">
              <a:rPr lang="en-US" smtClean="0"/>
              <a:t>‹#›</a:t>
            </a:fld>
            <a:endParaRPr lang="en-US"/>
          </a:p>
        </p:txBody>
      </p:sp>
    </p:spTree>
    <p:extLst>
      <p:ext uri="{BB962C8B-B14F-4D97-AF65-F5344CB8AC3E}">
        <p14:creationId xmlns:p14="http://schemas.microsoft.com/office/powerpoint/2010/main" val="346522922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F905C5-1870-41CF-BD7C-C5C3A6A27463}" type="slidenum">
              <a:rPr lang="en-US" smtClean="0"/>
              <a:t>‹#›</a:t>
            </a:fld>
            <a:endParaRPr lang="en-US"/>
          </a:p>
        </p:txBody>
      </p:sp>
    </p:spTree>
    <p:extLst>
      <p:ext uri="{BB962C8B-B14F-4D97-AF65-F5344CB8AC3E}">
        <p14:creationId xmlns:p14="http://schemas.microsoft.com/office/powerpoint/2010/main" val="48281001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F905C5-1870-41CF-BD7C-C5C3A6A27463}" type="slidenum">
              <a:rPr lang="en-US" smtClean="0"/>
              <a:t>‹#›</a:t>
            </a:fld>
            <a:endParaRPr lang="en-US"/>
          </a:p>
        </p:txBody>
      </p:sp>
    </p:spTree>
    <p:extLst>
      <p:ext uri="{BB962C8B-B14F-4D97-AF65-F5344CB8AC3E}">
        <p14:creationId xmlns:p14="http://schemas.microsoft.com/office/powerpoint/2010/main" val="91303343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F905C5-1870-41CF-BD7C-C5C3A6A27463}" type="slidenum">
              <a:rPr lang="en-US" smtClean="0"/>
              <a:t>‹#›</a:t>
            </a:fld>
            <a:endParaRPr lang="en-US"/>
          </a:p>
        </p:txBody>
      </p:sp>
    </p:spTree>
    <p:extLst>
      <p:ext uri="{BB962C8B-B14F-4D97-AF65-F5344CB8AC3E}">
        <p14:creationId xmlns:p14="http://schemas.microsoft.com/office/powerpoint/2010/main" val="222797725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3"/>
            <a:ext cx="53848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3"/>
            <a:ext cx="53848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F905C5-1870-41CF-BD7C-C5C3A6A27463}" type="slidenum">
              <a:rPr lang="en-US" smtClean="0"/>
              <a:t>‹#›</a:t>
            </a:fld>
            <a:endParaRPr lang="en-US"/>
          </a:p>
        </p:txBody>
      </p:sp>
    </p:spTree>
    <p:extLst>
      <p:ext uri="{BB962C8B-B14F-4D97-AF65-F5344CB8AC3E}">
        <p14:creationId xmlns:p14="http://schemas.microsoft.com/office/powerpoint/2010/main" val="267537571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BF905C5-1870-41CF-BD7C-C5C3A6A27463}" type="slidenum">
              <a:rPr lang="en-US" smtClean="0"/>
              <a:t>‹#›</a:t>
            </a:fld>
            <a:endParaRPr lang="en-US"/>
          </a:p>
        </p:txBody>
      </p:sp>
    </p:spTree>
    <p:extLst>
      <p:ext uri="{BB962C8B-B14F-4D97-AF65-F5344CB8AC3E}">
        <p14:creationId xmlns:p14="http://schemas.microsoft.com/office/powerpoint/2010/main" val="171385730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BF905C5-1870-41CF-BD7C-C5C3A6A27463}" type="slidenum">
              <a:rPr lang="en-US" smtClean="0"/>
              <a:t>‹#›</a:t>
            </a:fld>
            <a:endParaRPr lang="en-US"/>
          </a:p>
        </p:txBody>
      </p:sp>
    </p:spTree>
    <p:extLst>
      <p:ext uri="{BB962C8B-B14F-4D97-AF65-F5344CB8AC3E}">
        <p14:creationId xmlns:p14="http://schemas.microsoft.com/office/powerpoint/2010/main" val="370511163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BF905C5-1870-41CF-BD7C-C5C3A6A27463}" type="slidenum">
              <a:rPr lang="en-US" smtClean="0"/>
              <a:t>‹#›</a:t>
            </a:fld>
            <a:endParaRPr lang="en-US"/>
          </a:p>
        </p:txBody>
      </p:sp>
    </p:spTree>
    <p:extLst>
      <p:ext uri="{BB962C8B-B14F-4D97-AF65-F5344CB8AC3E}">
        <p14:creationId xmlns:p14="http://schemas.microsoft.com/office/powerpoint/2010/main" val="424233591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F905C5-1870-41CF-BD7C-C5C3A6A27463}" type="slidenum">
              <a:rPr lang="en-US" smtClean="0"/>
              <a:t>‹#›</a:t>
            </a:fld>
            <a:endParaRPr lang="en-US"/>
          </a:p>
        </p:txBody>
      </p:sp>
    </p:spTree>
    <p:extLst>
      <p:ext uri="{BB962C8B-B14F-4D97-AF65-F5344CB8AC3E}">
        <p14:creationId xmlns:p14="http://schemas.microsoft.com/office/powerpoint/2010/main" val="276828380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F905C5-1870-41CF-BD7C-C5C3A6A27463}" type="slidenum">
              <a:rPr lang="en-US" smtClean="0"/>
              <a:t>‹#›</a:t>
            </a:fld>
            <a:endParaRPr lang="en-US"/>
          </a:p>
        </p:txBody>
      </p:sp>
    </p:spTree>
    <p:extLst>
      <p:ext uri="{BB962C8B-B14F-4D97-AF65-F5344CB8AC3E}">
        <p14:creationId xmlns:p14="http://schemas.microsoft.com/office/powerpoint/2010/main" val="282540880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F905C5-1870-41CF-BD7C-C5C3A6A27463}" type="slidenum">
              <a:rPr lang="en-US" smtClean="0"/>
              <a:t>‹#›</a:t>
            </a:fld>
            <a:endParaRPr lang="en-US"/>
          </a:p>
        </p:txBody>
      </p:sp>
    </p:spTree>
    <p:extLst>
      <p:ext uri="{BB962C8B-B14F-4D97-AF65-F5344CB8AC3E}">
        <p14:creationId xmlns:p14="http://schemas.microsoft.com/office/powerpoint/2010/main" val="12780874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0296CAC-EF25-4213-B3B6-2862314C7C8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61BFFBB7-9526-45C5-9EC0-C848CF0C6248}"/>
              </a:ext>
            </a:extLst>
          </p:cNvPr>
          <p:cNvSpPr>
            <a:spLocks noGrp="1"/>
          </p:cNvSpPr>
          <p:nvPr>
            <p:ph type="dt" sz="half" idx="10"/>
          </p:nvPr>
        </p:nvSpPr>
        <p:spPr/>
        <p:txBody>
          <a:bodyPr/>
          <a:lstStyle/>
          <a:p>
            <a:fld id="{D5284584-C625-4EA7-B393-605B6183C379}" type="datetimeFigureOut">
              <a:rPr lang="en-US" smtClean="0"/>
              <a:t>7/25/2020</a:t>
            </a:fld>
            <a:endParaRPr lang="en-US"/>
          </a:p>
        </p:txBody>
      </p:sp>
      <p:sp>
        <p:nvSpPr>
          <p:cNvPr id="4" name="Footer Placeholder 3">
            <a:extLst>
              <a:ext uri="{FF2B5EF4-FFF2-40B4-BE49-F238E27FC236}">
                <a16:creationId xmlns="" xmlns:a16="http://schemas.microsoft.com/office/drawing/2014/main" id="{5C30C4A6-5103-42BA-9613-5237BB01B18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 xmlns:a16="http://schemas.microsoft.com/office/drawing/2014/main" id="{CBA1853F-8327-4B8F-8183-ACEA02555EBE}"/>
              </a:ext>
            </a:extLst>
          </p:cNvPr>
          <p:cNvSpPr>
            <a:spLocks noGrp="1"/>
          </p:cNvSpPr>
          <p:nvPr>
            <p:ph type="sldNum" sz="quarter" idx="12"/>
          </p:nvPr>
        </p:nvSpPr>
        <p:spPr/>
        <p:txBody>
          <a:bodyPr/>
          <a:lstStyle/>
          <a:p>
            <a:fld id="{7C25B01F-8271-4AA2-AA4A-A54385A988E0}" type="slidenum">
              <a:rPr lang="en-US" smtClean="0"/>
              <a:t>‹#›</a:t>
            </a:fld>
            <a:endParaRPr lang="en-US"/>
          </a:p>
        </p:txBody>
      </p:sp>
    </p:spTree>
    <p:extLst>
      <p:ext uri="{BB962C8B-B14F-4D97-AF65-F5344CB8AC3E}">
        <p14:creationId xmlns:p14="http://schemas.microsoft.com/office/powerpoint/2010/main" val="341156067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1"/>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1"/>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F905C5-1870-41CF-BD7C-C5C3A6A27463}" type="slidenum">
              <a:rPr lang="en-US" smtClean="0"/>
              <a:t>‹#›</a:t>
            </a:fld>
            <a:endParaRPr lang="en-US"/>
          </a:p>
        </p:txBody>
      </p:sp>
    </p:spTree>
    <p:extLst>
      <p:ext uri="{BB962C8B-B14F-4D97-AF65-F5344CB8AC3E}">
        <p14:creationId xmlns:p14="http://schemas.microsoft.com/office/powerpoint/2010/main" val="12659575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962E10E6-496F-4172-AB25-4814193BB563}"/>
              </a:ext>
            </a:extLst>
          </p:cNvPr>
          <p:cNvSpPr>
            <a:spLocks noGrp="1"/>
          </p:cNvSpPr>
          <p:nvPr>
            <p:ph type="dt" sz="half" idx="10"/>
          </p:nvPr>
        </p:nvSpPr>
        <p:spPr/>
        <p:txBody>
          <a:bodyPr/>
          <a:lstStyle/>
          <a:p>
            <a:fld id="{D5284584-C625-4EA7-B393-605B6183C379}" type="datetimeFigureOut">
              <a:rPr lang="en-US" smtClean="0"/>
              <a:t>7/25/2020</a:t>
            </a:fld>
            <a:endParaRPr lang="en-US"/>
          </a:p>
        </p:txBody>
      </p:sp>
      <p:sp>
        <p:nvSpPr>
          <p:cNvPr id="3" name="Footer Placeholder 2">
            <a:extLst>
              <a:ext uri="{FF2B5EF4-FFF2-40B4-BE49-F238E27FC236}">
                <a16:creationId xmlns="" xmlns:a16="http://schemas.microsoft.com/office/drawing/2014/main" id="{30FF36F9-FD35-4067-9A97-E1C6D690A56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 xmlns:a16="http://schemas.microsoft.com/office/drawing/2014/main" id="{25390D47-A5B9-42FC-BE92-3D67A8D28083}"/>
              </a:ext>
            </a:extLst>
          </p:cNvPr>
          <p:cNvSpPr>
            <a:spLocks noGrp="1"/>
          </p:cNvSpPr>
          <p:nvPr>
            <p:ph type="sldNum" sz="quarter" idx="12"/>
          </p:nvPr>
        </p:nvSpPr>
        <p:spPr/>
        <p:txBody>
          <a:bodyPr/>
          <a:lstStyle/>
          <a:p>
            <a:fld id="{7C25B01F-8271-4AA2-AA4A-A54385A988E0}" type="slidenum">
              <a:rPr lang="en-US" smtClean="0"/>
              <a:t>‹#›</a:t>
            </a:fld>
            <a:endParaRPr lang="en-US"/>
          </a:p>
        </p:txBody>
      </p:sp>
    </p:spTree>
    <p:extLst>
      <p:ext uri="{BB962C8B-B14F-4D97-AF65-F5344CB8AC3E}">
        <p14:creationId xmlns:p14="http://schemas.microsoft.com/office/powerpoint/2010/main" val="2764792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ECA6030-C2F3-4A72-B761-CA255E06CBC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 xmlns:a16="http://schemas.microsoft.com/office/drawing/2014/main" id="{F1ACC7CE-AD39-4EFB-A7EA-99FFB716D4C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4A1F4B41-DF22-4D5D-A11F-4114AF5C440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DA65A8A6-8728-4FC6-89F3-3FC4B1EF790D}"/>
              </a:ext>
            </a:extLst>
          </p:cNvPr>
          <p:cNvSpPr>
            <a:spLocks noGrp="1"/>
          </p:cNvSpPr>
          <p:nvPr>
            <p:ph type="dt" sz="half" idx="10"/>
          </p:nvPr>
        </p:nvSpPr>
        <p:spPr/>
        <p:txBody>
          <a:bodyPr/>
          <a:lstStyle/>
          <a:p>
            <a:fld id="{D5284584-C625-4EA7-B393-605B6183C379}" type="datetimeFigureOut">
              <a:rPr lang="en-US" smtClean="0"/>
              <a:t>7/25/2020</a:t>
            </a:fld>
            <a:endParaRPr lang="en-US"/>
          </a:p>
        </p:txBody>
      </p:sp>
      <p:sp>
        <p:nvSpPr>
          <p:cNvPr id="6" name="Footer Placeholder 5">
            <a:extLst>
              <a:ext uri="{FF2B5EF4-FFF2-40B4-BE49-F238E27FC236}">
                <a16:creationId xmlns="" xmlns:a16="http://schemas.microsoft.com/office/drawing/2014/main" id="{DE89199B-E389-4920-9319-F6B348A37A4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2F58AD84-BBEA-4740-A887-A5FC98211633}"/>
              </a:ext>
            </a:extLst>
          </p:cNvPr>
          <p:cNvSpPr>
            <a:spLocks noGrp="1"/>
          </p:cNvSpPr>
          <p:nvPr>
            <p:ph type="sldNum" sz="quarter" idx="12"/>
          </p:nvPr>
        </p:nvSpPr>
        <p:spPr/>
        <p:txBody>
          <a:bodyPr/>
          <a:lstStyle/>
          <a:p>
            <a:fld id="{7C25B01F-8271-4AA2-AA4A-A54385A988E0}" type="slidenum">
              <a:rPr lang="en-US" smtClean="0"/>
              <a:t>‹#›</a:t>
            </a:fld>
            <a:endParaRPr lang="en-US"/>
          </a:p>
        </p:txBody>
      </p:sp>
    </p:spTree>
    <p:extLst>
      <p:ext uri="{BB962C8B-B14F-4D97-AF65-F5344CB8AC3E}">
        <p14:creationId xmlns:p14="http://schemas.microsoft.com/office/powerpoint/2010/main" val="42532960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2213FC3-6A4A-4C19-9EFA-DEC8FFFCC04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 xmlns:a16="http://schemas.microsoft.com/office/drawing/2014/main" id="{D06CC0D1-31B3-4C07-AE1B-A8E2002DA50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 xmlns:a16="http://schemas.microsoft.com/office/drawing/2014/main" id="{85DF2F47-BC0C-4A0F-B5F1-AE2D297A855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100C0B6F-6046-43C9-A256-3E1C2F9E5631}"/>
              </a:ext>
            </a:extLst>
          </p:cNvPr>
          <p:cNvSpPr>
            <a:spLocks noGrp="1"/>
          </p:cNvSpPr>
          <p:nvPr>
            <p:ph type="dt" sz="half" idx="10"/>
          </p:nvPr>
        </p:nvSpPr>
        <p:spPr/>
        <p:txBody>
          <a:bodyPr/>
          <a:lstStyle/>
          <a:p>
            <a:fld id="{D5284584-C625-4EA7-B393-605B6183C379}" type="datetimeFigureOut">
              <a:rPr lang="en-US" smtClean="0"/>
              <a:t>7/25/2020</a:t>
            </a:fld>
            <a:endParaRPr lang="en-US"/>
          </a:p>
        </p:txBody>
      </p:sp>
      <p:sp>
        <p:nvSpPr>
          <p:cNvPr id="6" name="Footer Placeholder 5">
            <a:extLst>
              <a:ext uri="{FF2B5EF4-FFF2-40B4-BE49-F238E27FC236}">
                <a16:creationId xmlns="" xmlns:a16="http://schemas.microsoft.com/office/drawing/2014/main" id="{C0307587-3D30-490A-B2B9-37D09E17F93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D338A48E-53B5-4A19-93D1-D9A37E8EF1A6}"/>
              </a:ext>
            </a:extLst>
          </p:cNvPr>
          <p:cNvSpPr>
            <a:spLocks noGrp="1"/>
          </p:cNvSpPr>
          <p:nvPr>
            <p:ph type="sldNum" sz="quarter" idx="12"/>
          </p:nvPr>
        </p:nvSpPr>
        <p:spPr/>
        <p:txBody>
          <a:bodyPr/>
          <a:lstStyle/>
          <a:p>
            <a:fld id="{7C25B01F-8271-4AA2-AA4A-A54385A988E0}" type="slidenum">
              <a:rPr lang="en-US" smtClean="0"/>
              <a:t>‹#›</a:t>
            </a:fld>
            <a:endParaRPr lang="en-US"/>
          </a:p>
        </p:txBody>
      </p:sp>
    </p:spTree>
    <p:extLst>
      <p:ext uri="{BB962C8B-B14F-4D97-AF65-F5344CB8AC3E}">
        <p14:creationId xmlns:p14="http://schemas.microsoft.com/office/powerpoint/2010/main" val="5930145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theme" Target="../theme/theme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theme" Target="../theme/theme4.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image" Target="../media/image1.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7.xml"/><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theme" Target="../theme/theme5.xml"/><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0" Type="http://schemas.openxmlformats.org/officeDocument/2006/relationships/slideLayout" Target="../slideLayouts/slideLayout59.xml"/><Relationship Id="rId4" Type="http://schemas.openxmlformats.org/officeDocument/2006/relationships/slideLayout" Target="../slideLayouts/slideLayout53.xml"/><Relationship Id="rId9" Type="http://schemas.openxmlformats.org/officeDocument/2006/relationships/slideLayout" Target="../slideLayouts/slideLayout5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4A5C1C86-2393-4048-AE36-060B2EB8C2E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A6D07157-7433-445C-A1F0-96D2A16961E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48845831-A413-4D89-9AC6-736BE673634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284584-C625-4EA7-B393-605B6183C379}" type="datetimeFigureOut">
              <a:rPr lang="en-US" smtClean="0"/>
              <a:t>7/25/2020</a:t>
            </a:fld>
            <a:endParaRPr lang="en-US"/>
          </a:p>
        </p:txBody>
      </p:sp>
      <p:sp>
        <p:nvSpPr>
          <p:cNvPr id="5" name="Footer Placeholder 4">
            <a:extLst>
              <a:ext uri="{FF2B5EF4-FFF2-40B4-BE49-F238E27FC236}">
                <a16:creationId xmlns="" xmlns:a16="http://schemas.microsoft.com/office/drawing/2014/main" id="{21EB735F-5874-4E9B-9AA3-A0FD07BF11B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 xmlns:a16="http://schemas.microsoft.com/office/drawing/2014/main" id="{1EE3FD81-2FF0-4CA6-97BE-F372236F430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25B01F-8271-4AA2-AA4A-A54385A988E0}" type="slidenum">
              <a:rPr lang="en-US" smtClean="0"/>
              <a:t>‹#›</a:t>
            </a:fld>
            <a:endParaRPr lang="en-US"/>
          </a:p>
        </p:txBody>
      </p:sp>
    </p:spTree>
    <p:extLst>
      <p:ext uri="{BB962C8B-B14F-4D97-AF65-F5344CB8AC3E}">
        <p14:creationId xmlns:p14="http://schemas.microsoft.com/office/powerpoint/2010/main" val="24041627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7C21856-2A2B-4E75-8AD5-86925351ED0D}" type="slidenum">
              <a:rPr lang="en-US" smtClean="0"/>
              <a:t>‹#›</a:t>
            </a:fld>
            <a:endParaRPr lang="en-US"/>
          </a:p>
        </p:txBody>
      </p:sp>
    </p:spTree>
    <p:extLst>
      <p:ext uri="{BB962C8B-B14F-4D97-AF65-F5344CB8AC3E}">
        <p14:creationId xmlns:p14="http://schemas.microsoft.com/office/powerpoint/2010/main" val="19856657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hf sldNum="0"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B0F454-0C4B-4692-84C4-BFAFB753003B}" type="datetimeFigureOut">
              <a:rPr lang="en-US" smtClean="0"/>
              <a:t>7/25/2020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C51A36-469A-4C69-931D-9BB62F2B2B5B}" type="slidenum">
              <a:rPr lang="en-US" smtClean="0"/>
              <a:t>‹#›</a:t>
            </a:fld>
            <a:endParaRPr lang="en-US"/>
          </a:p>
        </p:txBody>
      </p:sp>
    </p:spTree>
    <p:extLst>
      <p:ext uri="{BB962C8B-B14F-4D97-AF65-F5344CB8AC3E}">
        <p14:creationId xmlns:p14="http://schemas.microsoft.com/office/powerpoint/2010/main" val="77810477"/>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ECA8BB-9B44-4860-AE82-C314038B3588}" type="datetime1">
              <a:rPr lang="en-US" smtClean="0"/>
              <a:t>7/25/2020</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B1DE37-19C9-A542-A908-C6B3D47A62ED}" type="slidenum">
              <a:rPr lang="en-US" smtClean="0"/>
              <a:t>‹#›</a:t>
            </a:fld>
            <a:endParaRPr lang="en-US"/>
          </a:p>
        </p:txBody>
      </p:sp>
      <p:sp>
        <p:nvSpPr>
          <p:cNvPr id="7" name="Rectangle 6"/>
          <p:cNvSpPr/>
          <p:nvPr userDrawn="1"/>
        </p:nvSpPr>
        <p:spPr>
          <a:xfrm>
            <a:off x="0" y="1"/>
            <a:ext cx="12192000" cy="149425"/>
          </a:xfrm>
          <a:prstGeom prst="rect">
            <a:avLst/>
          </a:prstGeom>
          <a:solidFill>
            <a:srgbClr val="520A7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8" name="Picture 7" descr="RAPS-Logo-2c-2607.png"/>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1331827" y="6221107"/>
            <a:ext cx="700363" cy="525272"/>
          </a:xfrm>
          <a:prstGeom prst="rect">
            <a:avLst/>
          </a:prstGeom>
        </p:spPr>
      </p:pic>
    </p:spTree>
    <p:extLst>
      <p:ext uri="{BB962C8B-B14F-4D97-AF65-F5344CB8AC3E}">
        <p14:creationId xmlns:p14="http://schemas.microsoft.com/office/powerpoint/2010/main" val="3633041989"/>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8BF905C5-1870-41CF-BD7C-C5C3A6A27463}" type="slidenum">
              <a:rPr lang="en-US" smtClean="0"/>
              <a:t>‹#›</a:t>
            </a:fld>
            <a:endParaRPr lang="en-US"/>
          </a:p>
        </p:txBody>
      </p:sp>
    </p:spTree>
    <p:extLst>
      <p:ext uri="{BB962C8B-B14F-4D97-AF65-F5344CB8AC3E}">
        <p14:creationId xmlns:p14="http://schemas.microsoft.com/office/powerpoint/2010/main" val="500590966"/>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Lst>
  <p:hf sldNum="0" hdr="0" ftr="0" dt="0"/>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globalstrategicsolutions.com/2020/02/21/mythical-medical-and-the-unsolvable-equation-benefit-to-risk-analyses/" TargetMode="External"/><Relationship Id="rId3" Type="http://schemas.openxmlformats.org/officeDocument/2006/relationships/hyperlink" Target="mailto:David.Rutledge@globalstrategicsolutions.com" TargetMode="External"/><Relationship Id="rId7" Type="http://schemas.openxmlformats.org/officeDocument/2006/relationships/image" Target="../media/image4.jpeg"/><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hyperlink" Target="https://www.linkedin.com/in/david-rutledge-9291609/" TargetMode="External"/><Relationship Id="rId4" Type="http://schemas.openxmlformats.org/officeDocument/2006/relationships/hyperlink" Target="http://www.globalstrategicsolutons.com/" TargetMode="External"/><Relationship Id="rId9" Type="http://schemas.openxmlformats.org/officeDocument/2006/relationships/hyperlink" Target="https://globalstrategicsolutions.com/2020/07/19/potential-benefit-versus-potential-risk-residual-risk/"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8" Type="http://schemas.openxmlformats.org/officeDocument/2006/relationships/hyperlink" Target="https://www.linkedin.com/pulse/mythical-medical-unsolvable-equation-benefit-to-risk-david-rutledge/" TargetMode="External"/><Relationship Id="rId3" Type="http://schemas.openxmlformats.org/officeDocument/2006/relationships/hyperlink" Target="mailto:David.Rutledge@globalstrategicsolutions.com" TargetMode="External"/><Relationship Id="rId7" Type="http://schemas.openxmlformats.org/officeDocument/2006/relationships/image" Target="../media/image4.jpeg"/><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hyperlink" Target="https://www.linkedin.com/in/david-rutledge-9291609/" TargetMode="External"/><Relationship Id="rId4" Type="http://schemas.openxmlformats.org/officeDocument/2006/relationships/hyperlink" Target="http://www.globalstrategicsolutons.com/" TargetMode="Externa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png"/><Relationship Id="rId1" Type="http://schemas.openxmlformats.org/officeDocument/2006/relationships/slideLayout" Target="../slideLayouts/slideLayout39.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3.xml"/></Relationships>
</file>

<file path=ppt/slides/_rels/slide19.xml.rels><?xml version="1.0" encoding="UTF-8" standalone="yes"?>
<Relationships xmlns="http://schemas.openxmlformats.org/package/2006/relationships"><Relationship Id="rId26" Type="http://schemas.openxmlformats.org/officeDocument/2006/relationships/tags" Target="../tags/tag26.xml"/><Relationship Id="rId117" Type="http://schemas.openxmlformats.org/officeDocument/2006/relationships/tags" Target="../tags/tag117.xml"/><Relationship Id="rId21" Type="http://schemas.openxmlformats.org/officeDocument/2006/relationships/tags" Target="../tags/tag21.xml"/><Relationship Id="rId42" Type="http://schemas.openxmlformats.org/officeDocument/2006/relationships/tags" Target="../tags/tag42.xml"/><Relationship Id="rId47" Type="http://schemas.openxmlformats.org/officeDocument/2006/relationships/tags" Target="../tags/tag47.xml"/><Relationship Id="rId63" Type="http://schemas.openxmlformats.org/officeDocument/2006/relationships/tags" Target="../tags/tag63.xml"/><Relationship Id="rId68" Type="http://schemas.openxmlformats.org/officeDocument/2006/relationships/tags" Target="../tags/tag68.xml"/><Relationship Id="rId84" Type="http://schemas.openxmlformats.org/officeDocument/2006/relationships/tags" Target="../tags/tag84.xml"/><Relationship Id="rId89" Type="http://schemas.openxmlformats.org/officeDocument/2006/relationships/tags" Target="../tags/tag89.xml"/><Relationship Id="rId112" Type="http://schemas.openxmlformats.org/officeDocument/2006/relationships/tags" Target="../tags/tag112.xml"/><Relationship Id="rId133" Type="http://schemas.openxmlformats.org/officeDocument/2006/relationships/tags" Target="../tags/tag133.xml"/><Relationship Id="rId138" Type="http://schemas.openxmlformats.org/officeDocument/2006/relationships/tags" Target="../tags/tag138.xml"/><Relationship Id="rId154" Type="http://schemas.openxmlformats.org/officeDocument/2006/relationships/tags" Target="../tags/tag154.xml"/><Relationship Id="rId159" Type="http://schemas.openxmlformats.org/officeDocument/2006/relationships/image" Target="../media/image3.png"/><Relationship Id="rId16" Type="http://schemas.openxmlformats.org/officeDocument/2006/relationships/tags" Target="../tags/tag16.xml"/><Relationship Id="rId107" Type="http://schemas.openxmlformats.org/officeDocument/2006/relationships/tags" Target="../tags/tag107.xml"/><Relationship Id="rId11" Type="http://schemas.openxmlformats.org/officeDocument/2006/relationships/tags" Target="../tags/tag11.xml"/><Relationship Id="rId32" Type="http://schemas.openxmlformats.org/officeDocument/2006/relationships/tags" Target="../tags/tag32.xml"/><Relationship Id="rId37" Type="http://schemas.openxmlformats.org/officeDocument/2006/relationships/tags" Target="../tags/tag37.xml"/><Relationship Id="rId53" Type="http://schemas.openxmlformats.org/officeDocument/2006/relationships/tags" Target="../tags/tag53.xml"/><Relationship Id="rId58" Type="http://schemas.openxmlformats.org/officeDocument/2006/relationships/tags" Target="../tags/tag58.xml"/><Relationship Id="rId74" Type="http://schemas.openxmlformats.org/officeDocument/2006/relationships/tags" Target="../tags/tag74.xml"/><Relationship Id="rId79" Type="http://schemas.openxmlformats.org/officeDocument/2006/relationships/tags" Target="../tags/tag79.xml"/><Relationship Id="rId102" Type="http://schemas.openxmlformats.org/officeDocument/2006/relationships/tags" Target="../tags/tag102.xml"/><Relationship Id="rId123" Type="http://schemas.openxmlformats.org/officeDocument/2006/relationships/tags" Target="../tags/tag123.xml"/><Relationship Id="rId128" Type="http://schemas.openxmlformats.org/officeDocument/2006/relationships/tags" Target="../tags/tag128.xml"/><Relationship Id="rId144" Type="http://schemas.openxmlformats.org/officeDocument/2006/relationships/tags" Target="../tags/tag144.xml"/><Relationship Id="rId149" Type="http://schemas.openxmlformats.org/officeDocument/2006/relationships/tags" Target="../tags/tag149.xml"/><Relationship Id="rId5" Type="http://schemas.openxmlformats.org/officeDocument/2006/relationships/tags" Target="../tags/tag5.xml"/><Relationship Id="rId90" Type="http://schemas.openxmlformats.org/officeDocument/2006/relationships/tags" Target="../tags/tag90.xml"/><Relationship Id="rId95" Type="http://schemas.openxmlformats.org/officeDocument/2006/relationships/tags" Target="../tags/tag95.xml"/><Relationship Id="rId22" Type="http://schemas.openxmlformats.org/officeDocument/2006/relationships/tags" Target="../tags/tag22.xml"/><Relationship Id="rId27" Type="http://schemas.openxmlformats.org/officeDocument/2006/relationships/tags" Target="../tags/tag27.xml"/><Relationship Id="rId43" Type="http://schemas.openxmlformats.org/officeDocument/2006/relationships/tags" Target="../tags/tag43.xml"/><Relationship Id="rId48" Type="http://schemas.openxmlformats.org/officeDocument/2006/relationships/tags" Target="../tags/tag48.xml"/><Relationship Id="rId64" Type="http://schemas.openxmlformats.org/officeDocument/2006/relationships/tags" Target="../tags/tag64.xml"/><Relationship Id="rId69" Type="http://schemas.openxmlformats.org/officeDocument/2006/relationships/tags" Target="../tags/tag69.xml"/><Relationship Id="rId113" Type="http://schemas.openxmlformats.org/officeDocument/2006/relationships/tags" Target="../tags/tag113.xml"/><Relationship Id="rId118" Type="http://schemas.openxmlformats.org/officeDocument/2006/relationships/tags" Target="../tags/tag118.xml"/><Relationship Id="rId134" Type="http://schemas.openxmlformats.org/officeDocument/2006/relationships/tags" Target="../tags/tag134.xml"/><Relationship Id="rId139" Type="http://schemas.openxmlformats.org/officeDocument/2006/relationships/tags" Target="../tags/tag139.xml"/><Relationship Id="rId80" Type="http://schemas.openxmlformats.org/officeDocument/2006/relationships/tags" Target="../tags/tag80.xml"/><Relationship Id="rId85" Type="http://schemas.openxmlformats.org/officeDocument/2006/relationships/tags" Target="../tags/tag85.xml"/><Relationship Id="rId150" Type="http://schemas.openxmlformats.org/officeDocument/2006/relationships/tags" Target="../tags/tag150.xml"/><Relationship Id="rId155" Type="http://schemas.openxmlformats.org/officeDocument/2006/relationships/tags" Target="../tags/tag155.xml"/><Relationship Id="rId12" Type="http://schemas.openxmlformats.org/officeDocument/2006/relationships/tags" Target="../tags/tag12.xml"/><Relationship Id="rId17" Type="http://schemas.openxmlformats.org/officeDocument/2006/relationships/tags" Target="../tags/tag17.xml"/><Relationship Id="rId33" Type="http://schemas.openxmlformats.org/officeDocument/2006/relationships/tags" Target="../tags/tag33.xml"/><Relationship Id="rId38" Type="http://schemas.openxmlformats.org/officeDocument/2006/relationships/tags" Target="../tags/tag38.xml"/><Relationship Id="rId59" Type="http://schemas.openxmlformats.org/officeDocument/2006/relationships/tags" Target="../tags/tag59.xml"/><Relationship Id="rId103" Type="http://schemas.openxmlformats.org/officeDocument/2006/relationships/tags" Target="../tags/tag103.xml"/><Relationship Id="rId108" Type="http://schemas.openxmlformats.org/officeDocument/2006/relationships/tags" Target="../tags/tag108.xml"/><Relationship Id="rId124" Type="http://schemas.openxmlformats.org/officeDocument/2006/relationships/tags" Target="../tags/tag124.xml"/><Relationship Id="rId129" Type="http://schemas.openxmlformats.org/officeDocument/2006/relationships/tags" Target="../tags/tag129.xml"/><Relationship Id="rId20" Type="http://schemas.openxmlformats.org/officeDocument/2006/relationships/tags" Target="../tags/tag20.xml"/><Relationship Id="rId41" Type="http://schemas.openxmlformats.org/officeDocument/2006/relationships/tags" Target="../tags/tag41.xml"/><Relationship Id="rId54" Type="http://schemas.openxmlformats.org/officeDocument/2006/relationships/tags" Target="../tags/tag54.xml"/><Relationship Id="rId62" Type="http://schemas.openxmlformats.org/officeDocument/2006/relationships/tags" Target="../tags/tag62.xml"/><Relationship Id="rId70" Type="http://schemas.openxmlformats.org/officeDocument/2006/relationships/tags" Target="../tags/tag70.xml"/><Relationship Id="rId75" Type="http://schemas.openxmlformats.org/officeDocument/2006/relationships/tags" Target="../tags/tag75.xml"/><Relationship Id="rId83" Type="http://schemas.openxmlformats.org/officeDocument/2006/relationships/tags" Target="../tags/tag83.xml"/><Relationship Id="rId88" Type="http://schemas.openxmlformats.org/officeDocument/2006/relationships/tags" Target="../tags/tag88.xml"/><Relationship Id="rId91" Type="http://schemas.openxmlformats.org/officeDocument/2006/relationships/tags" Target="../tags/tag91.xml"/><Relationship Id="rId96" Type="http://schemas.openxmlformats.org/officeDocument/2006/relationships/tags" Target="../tags/tag96.xml"/><Relationship Id="rId111" Type="http://schemas.openxmlformats.org/officeDocument/2006/relationships/tags" Target="../tags/tag111.xml"/><Relationship Id="rId132" Type="http://schemas.openxmlformats.org/officeDocument/2006/relationships/tags" Target="../tags/tag132.xml"/><Relationship Id="rId140" Type="http://schemas.openxmlformats.org/officeDocument/2006/relationships/tags" Target="../tags/tag140.xml"/><Relationship Id="rId145" Type="http://schemas.openxmlformats.org/officeDocument/2006/relationships/tags" Target="../tags/tag145.xml"/><Relationship Id="rId153" Type="http://schemas.openxmlformats.org/officeDocument/2006/relationships/tags" Target="../tags/tag153.xml"/><Relationship Id="rId1" Type="http://schemas.openxmlformats.org/officeDocument/2006/relationships/tags" Target="../tags/tag1.xml"/><Relationship Id="rId6" Type="http://schemas.openxmlformats.org/officeDocument/2006/relationships/tags" Target="../tags/tag6.xml"/><Relationship Id="rId15" Type="http://schemas.openxmlformats.org/officeDocument/2006/relationships/tags" Target="../tags/tag15.xml"/><Relationship Id="rId23" Type="http://schemas.openxmlformats.org/officeDocument/2006/relationships/tags" Target="../tags/tag23.xml"/><Relationship Id="rId28" Type="http://schemas.openxmlformats.org/officeDocument/2006/relationships/tags" Target="../tags/tag28.xml"/><Relationship Id="rId36" Type="http://schemas.openxmlformats.org/officeDocument/2006/relationships/tags" Target="../tags/tag36.xml"/><Relationship Id="rId49" Type="http://schemas.openxmlformats.org/officeDocument/2006/relationships/tags" Target="../tags/tag49.xml"/><Relationship Id="rId57" Type="http://schemas.openxmlformats.org/officeDocument/2006/relationships/tags" Target="../tags/tag57.xml"/><Relationship Id="rId106" Type="http://schemas.openxmlformats.org/officeDocument/2006/relationships/tags" Target="../tags/tag106.xml"/><Relationship Id="rId114" Type="http://schemas.openxmlformats.org/officeDocument/2006/relationships/tags" Target="../tags/tag114.xml"/><Relationship Id="rId119" Type="http://schemas.openxmlformats.org/officeDocument/2006/relationships/tags" Target="../tags/tag119.xml"/><Relationship Id="rId127" Type="http://schemas.openxmlformats.org/officeDocument/2006/relationships/tags" Target="../tags/tag127.xml"/><Relationship Id="rId10" Type="http://schemas.openxmlformats.org/officeDocument/2006/relationships/tags" Target="../tags/tag10.xml"/><Relationship Id="rId31" Type="http://schemas.openxmlformats.org/officeDocument/2006/relationships/tags" Target="../tags/tag31.xml"/><Relationship Id="rId44" Type="http://schemas.openxmlformats.org/officeDocument/2006/relationships/tags" Target="../tags/tag44.xml"/><Relationship Id="rId52" Type="http://schemas.openxmlformats.org/officeDocument/2006/relationships/tags" Target="../tags/tag52.xml"/><Relationship Id="rId60" Type="http://schemas.openxmlformats.org/officeDocument/2006/relationships/tags" Target="../tags/tag60.xml"/><Relationship Id="rId65" Type="http://schemas.openxmlformats.org/officeDocument/2006/relationships/tags" Target="../tags/tag65.xml"/><Relationship Id="rId73" Type="http://schemas.openxmlformats.org/officeDocument/2006/relationships/tags" Target="../tags/tag73.xml"/><Relationship Id="rId78" Type="http://schemas.openxmlformats.org/officeDocument/2006/relationships/tags" Target="../tags/tag78.xml"/><Relationship Id="rId81" Type="http://schemas.openxmlformats.org/officeDocument/2006/relationships/tags" Target="../tags/tag81.xml"/><Relationship Id="rId86" Type="http://schemas.openxmlformats.org/officeDocument/2006/relationships/tags" Target="../tags/tag86.xml"/><Relationship Id="rId94" Type="http://schemas.openxmlformats.org/officeDocument/2006/relationships/tags" Target="../tags/tag94.xml"/><Relationship Id="rId99" Type="http://schemas.openxmlformats.org/officeDocument/2006/relationships/tags" Target="../tags/tag99.xml"/><Relationship Id="rId101" Type="http://schemas.openxmlformats.org/officeDocument/2006/relationships/tags" Target="../tags/tag101.xml"/><Relationship Id="rId122" Type="http://schemas.openxmlformats.org/officeDocument/2006/relationships/tags" Target="../tags/tag122.xml"/><Relationship Id="rId130" Type="http://schemas.openxmlformats.org/officeDocument/2006/relationships/tags" Target="../tags/tag130.xml"/><Relationship Id="rId135" Type="http://schemas.openxmlformats.org/officeDocument/2006/relationships/tags" Target="../tags/tag135.xml"/><Relationship Id="rId143" Type="http://schemas.openxmlformats.org/officeDocument/2006/relationships/tags" Target="../tags/tag143.xml"/><Relationship Id="rId148" Type="http://schemas.openxmlformats.org/officeDocument/2006/relationships/tags" Target="../tags/tag148.xml"/><Relationship Id="rId151" Type="http://schemas.openxmlformats.org/officeDocument/2006/relationships/tags" Target="../tags/tag151.xml"/><Relationship Id="rId156" Type="http://schemas.openxmlformats.org/officeDocument/2006/relationships/tags" Target="../tags/tag156.xml"/><Relationship Id="rId4" Type="http://schemas.openxmlformats.org/officeDocument/2006/relationships/tags" Target="../tags/tag4.xml"/><Relationship Id="rId9" Type="http://schemas.openxmlformats.org/officeDocument/2006/relationships/tags" Target="../tags/tag9.xml"/><Relationship Id="rId13" Type="http://schemas.openxmlformats.org/officeDocument/2006/relationships/tags" Target="../tags/tag13.xml"/><Relationship Id="rId18" Type="http://schemas.openxmlformats.org/officeDocument/2006/relationships/tags" Target="../tags/tag18.xml"/><Relationship Id="rId39" Type="http://schemas.openxmlformats.org/officeDocument/2006/relationships/tags" Target="../tags/tag39.xml"/><Relationship Id="rId109" Type="http://schemas.openxmlformats.org/officeDocument/2006/relationships/tags" Target="../tags/tag109.xml"/><Relationship Id="rId34" Type="http://schemas.openxmlformats.org/officeDocument/2006/relationships/tags" Target="../tags/tag34.xml"/><Relationship Id="rId50" Type="http://schemas.openxmlformats.org/officeDocument/2006/relationships/tags" Target="../tags/tag50.xml"/><Relationship Id="rId55" Type="http://schemas.openxmlformats.org/officeDocument/2006/relationships/tags" Target="../tags/tag55.xml"/><Relationship Id="rId76" Type="http://schemas.openxmlformats.org/officeDocument/2006/relationships/tags" Target="../tags/tag76.xml"/><Relationship Id="rId97" Type="http://schemas.openxmlformats.org/officeDocument/2006/relationships/tags" Target="../tags/tag97.xml"/><Relationship Id="rId104" Type="http://schemas.openxmlformats.org/officeDocument/2006/relationships/tags" Target="../tags/tag104.xml"/><Relationship Id="rId120" Type="http://schemas.openxmlformats.org/officeDocument/2006/relationships/tags" Target="../tags/tag120.xml"/><Relationship Id="rId125" Type="http://schemas.openxmlformats.org/officeDocument/2006/relationships/tags" Target="../tags/tag125.xml"/><Relationship Id="rId141" Type="http://schemas.openxmlformats.org/officeDocument/2006/relationships/tags" Target="../tags/tag141.xml"/><Relationship Id="rId146" Type="http://schemas.openxmlformats.org/officeDocument/2006/relationships/tags" Target="../tags/tag146.xml"/><Relationship Id="rId7" Type="http://schemas.openxmlformats.org/officeDocument/2006/relationships/tags" Target="../tags/tag7.xml"/><Relationship Id="rId71" Type="http://schemas.openxmlformats.org/officeDocument/2006/relationships/tags" Target="../tags/tag71.xml"/><Relationship Id="rId92" Type="http://schemas.openxmlformats.org/officeDocument/2006/relationships/tags" Target="../tags/tag92.xml"/><Relationship Id="rId2" Type="http://schemas.openxmlformats.org/officeDocument/2006/relationships/tags" Target="../tags/tag2.xml"/><Relationship Id="rId29" Type="http://schemas.openxmlformats.org/officeDocument/2006/relationships/tags" Target="../tags/tag29.xml"/><Relationship Id="rId24" Type="http://schemas.openxmlformats.org/officeDocument/2006/relationships/tags" Target="../tags/tag24.xml"/><Relationship Id="rId40" Type="http://schemas.openxmlformats.org/officeDocument/2006/relationships/tags" Target="../tags/tag40.xml"/><Relationship Id="rId45" Type="http://schemas.openxmlformats.org/officeDocument/2006/relationships/tags" Target="../tags/tag45.xml"/><Relationship Id="rId66" Type="http://schemas.openxmlformats.org/officeDocument/2006/relationships/tags" Target="../tags/tag66.xml"/><Relationship Id="rId87" Type="http://schemas.openxmlformats.org/officeDocument/2006/relationships/tags" Target="../tags/tag87.xml"/><Relationship Id="rId110" Type="http://schemas.openxmlformats.org/officeDocument/2006/relationships/tags" Target="../tags/tag110.xml"/><Relationship Id="rId115" Type="http://schemas.openxmlformats.org/officeDocument/2006/relationships/tags" Target="../tags/tag115.xml"/><Relationship Id="rId131" Type="http://schemas.openxmlformats.org/officeDocument/2006/relationships/tags" Target="../tags/tag131.xml"/><Relationship Id="rId136" Type="http://schemas.openxmlformats.org/officeDocument/2006/relationships/tags" Target="../tags/tag136.xml"/><Relationship Id="rId157" Type="http://schemas.openxmlformats.org/officeDocument/2006/relationships/slideLayout" Target="../slideLayouts/slideLayout44.xml"/><Relationship Id="rId61" Type="http://schemas.openxmlformats.org/officeDocument/2006/relationships/tags" Target="../tags/tag61.xml"/><Relationship Id="rId82" Type="http://schemas.openxmlformats.org/officeDocument/2006/relationships/tags" Target="../tags/tag82.xml"/><Relationship Id="rId152" Type="http://schemas.openxmlformats.org/officeDocument/2006/relationships/tags" Target="../tags/tag152.xml"/><Relationship Id="rId19" Type="http://schemas.openxmlformats.org/officeDocument/2006/relationships/tags" Target="../tags/tag19.xml"/><Relationship Id="rId14" Type="http://schemas.openxmlformats.org/officeDocument/2006/relationships/tags" Target="../tags/tag14.xml"/><Relationship Id="rId30" Type="http://schemas.openxmlformats.org/officeDocument/2006/relationships/tags" Target="../tags/tag30.xml"/><Relationship Id="rId35" Type="http://schemas.openxmlformats.org/officeDocument/2006/relationships/tags" Target="../tags/tag35.xml"/><Relationship Id="rId56" Type="http://schemas.openxmlformats.org/officeDocument/2006/relationships/tags" Target="../tags/tag56.xml"/><Relationship Id="rId77" Type="http://schemas.openxmlformats.org/officeDocument/2006/relationships/tags" Target="../tags/tag77.xml"/><Relationship Id="rId100" Type="http://schemas.openxmlformats.org/officeDocument/2006/relationships/tags" Target="../tags/tag100.xml"/><Relationship Id="rId105" Type="http://schemas.openxmlformats.org/officeDocument/2006/relationships/tags" Target="../tags/tag105.xml"/><Relationship Id="rId126" Type="http://schemas.openxmlformats.org/officeDocument/2006/relationships/tags" Target="../tags/tag126.xml"/><Relationship Id="rId147" Type="http://schemas.openxmlformats.org/officeDocument/2006/relationships/tags" Target="../tags/tag147.xml"/><Relationship Id="rId8" Type="http://schemas.openxmlformats.org/officeDocument/2006/relationships/tags" Target="../tags/tag8.xml"/><Relationship Id="rId51" Type="http://schemas.openxmlformats.org/officeDocument/2006/relationships/tags" Target="../tags/tag51.xml"/><Relationship Id="rId72" Type="http://schemas.openxmlformats.org/officeDocument/2006/relationships/tags" Target="../tags/tag72.xml"/><Relationship Id="rId93" Type="http://schemas.openxmlformats.org/officeDocument/2006/relationships/tags" Target="../tags/tag93.xml"/><Relationship Id="rId98" Type="http://schemas.openxmlformats.org/officeDocument/2006/relationships/tags" Target="../tags/tag98.xml"/><Relationship Id="rId121" Type="http://schemas.openxmlformats.org/officeDocument/2006/relationships/tags" Target="../tags/tag121.xml"/><Relationship Id="rId142" Type="http://schemas.openxmlformats.org/officeDocument/2006/relationships/tags" Target="../tags/tag142.xml"/><Relationship Id="rId3" Type="http://schemas.openxmlformats.org/officeDocument/2006/relationships/tags" Target="../tags/tag3.xml"/><Relationship Id="rId25" Type="http://schemas.openxmlformats.org/officeDocument/2006/relationships/tags" Target="../tags/tag25.xml"/><Relationship Id="rId46" Type="http://schemas.openxmlformats.org/officeDocument/2006/relationships/tags" Target="../tags/tag46.xml"/><Relationship Id="rId67" Type="http://schemas.openxmlformats.org/officeDocument/2006/relationships/tags" Target="../tags/tag67.xml"/><Relationship Id="rId116" Type="http://schemas.openxmlformats.org/officeDocument/2006/relationships/tags" Target="../tags/tag116.xml"/><Relationship Id="rId137" Type="http://schemas.openxmlformats.org/officeDocument/2006/relationships/tags" Target="../tags/tag137.xml"/><Relationship Id="rId158"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png"/><Relationship Id="rId1" Type="http://schemas.openxmlformats.org/officeDocument/2006/relationships/slideLayout" Target="../slideLayouts/slideLayout13.xml"/><Relationship Id="rId5" Type="http://schemas.openxmlformats.org/officeDocument/2006/relationships/hyperlink" Target="https://www.dictionary.com/browse/nuclear--reaction" TargetMode="External"/><Relationship Id="rId4" Type="http://schemas.openxmlformats.org/officeDocument/2006/relationships/hyperlink" Target="https://www.dictionary.com/browse/matter"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png"/><Relationship Id="rId1" Type="http://schemas.openxmlformats.org/officeDocument/2006/relationships/slideLayout" Target="../slideLayouts/slideLayout28.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png"/><Relationship Id="rId1" Type="http://schemas.openxmlformats.org/officeDocument/2006/relationships/slideLayout" Target="../slideLayouts/slideLayout28.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7.png"/><Relationship Id="rId1" Type="http://schemas.openxmlformats.org/officeDocument/2006/relationships/slideLayout" Target="../slideLayouts/slideLayout28.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8.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8.xml"/></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8.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8.png"/><Relationship Id="rId1" Type="http://schemas.openxmlformats.org/officeDocument/2006/relationships/slideLayout" Target="../slideLayouts/slideLayout28.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9.png"/><Relationship Id="rId1" Type="http://schemas.openxmlformats.org/officeDocument/2006/relationships/slideLayout" Target="../slideLayouts/slideLayout28.xml"/></Relationships>
</file>

<file path=ppt/slides/_rels/slide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8.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0.png"/><Relationship Id="rId1" Type="http://schemas.openxmlformats.org/officeDocument/2006/relationships/slideLayout" Target="../slideLayouts/slideLayout28.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pn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8.xm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1.png"/><Relationship Id="rId1" Type="http://schemas.openxmlformats.org/officeDocument/2006/relationships/slideLayout" Target="../slideLayouts/slideLayout28.xml"/></Relationships>
</file>

<file path=ppt/slides/_rels/slide3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8.xml"/><Relationship Id="rId5" Type="http://schemas.openxmlformats.org/officeDocument/2006/relationships/image" Target="../media/image3.png"/><Relationship Id="rId4" Type="http://schemas.openxmlformats.org/officeDocument/2006/relationships/image" Target="../media/image24.png"/></Relationships>
</file>

<file path=ppt/slides/_rels/slide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8.xml"/></Relationships>
</file>

<file path=ppt/slides/_rels/slide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8.xml"/></Relationships>
</file>

<file path=ppt/slides/_rels/slide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8.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3.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a:srcRect l="9597" r="9888"/>
          <a:stretch/>
        </p:blipFill>
        <p:spPr>
          <a:xfrm>
            <a:off x="7464316" y="194239"/>
            <a:ext cx="3551147" cy="5143490"/>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
        <p:nvSpPr>
          <p:cNvPr id="2" name="Title 1"/>
          <p:cNvSpPr>
            <a:spLocks noGrp="1"/>
          </p:cNvSpPr>
          <p:nvPr>
            <p:ph type="title"/>
          </p:nvPr>
        </p:nvSpPr>
        <p:spPr>
          <a:xfrm>
            <a:off x="4030360" y="5303816"/>
            <a:ext cx="2880064" cy="1269596"/>
          </a:xfrm>
        </p:spPr>
        <p:txBody>
          <a:bodyPr>
            <a:normAutofit/>
          </a:bodyPr>
          <a:lstStyle/>
          <a:p>
            <a:pPr>
              <a:lnSpc>
                <a:spcPct val="90000"/>
              </a:lnSpc>
            </a:pPr>
            <a:r>
              <a:rPr lang="en-US" sz="2325" b="1" i="1" dirty="0">
                <a:effectLst>
                  <a:outerShdw blurRad="38100" dist="38100" dir="2700000" algn="tl">
                    <a:srgbClr val="000000">
                      <a:alpha val="43137"/>
                    </a:srgbClr>
                  </a:outerShdw>
                </a:effectLst>
              </a:rPr>
              <a:t>Be Bold</a:t>
            </a:r>
            <a:br>
              <a:rPr lang="en-US" sz="2325" b="1" i="1" dirty="0">
                <a:effectLst>
                  <a:outerShdw blurRad="38100" dist="38100" dir="2700000" algn="tl">
                    <a:srgbClr val="000000">
                      <a:alpha val="43137"/>
                    </a:srgbClr>
                  </a:outerShdw>
                </a:effectLst>
              </a:rPr>
            </a:br>
            <a:r>
              <a:rPr lang="en-US" sz="2325" b="1" i="1" dirty="0">
                <a:effectLst>
                  <a:outerShdw blurRad="38100" dist="38100" dir="2700000" algn="tl">
                    <a:srgbClr val="000000">
                      <a:alpha val="43137"/>
                    </a:srgbClr>
                  </a:outerShdw>
                </a:effectLst>
              </a:rPr>
              <a:t>Stay Curious</a:t>
            </a:r>
            <a:r>
              <a:rPr lang="en-US" sz="2325" dirty="0"/>
              <a:t/>
            </a:r>
            <a:br>
              <a:rPr lang="en-US" sz="2325" dirty="0"/>
            </a:br>
            <a:r>
              <a:rPr lang="en-US" sz="2325" dirty="0"/>
              <a:t>(</a:t>
            </a:r>
            <a:r>
              <a:rPr lang="en-US" sz="2325" i="1" dirty="0"/>
              <a:t>and a little disruptive</a:t>
            </a:r>
            <a:r>
              <a:rPr lang="en-US" sz="2325" dirty="0"/>
              <a:t>)</a:t>
            </a:r>
          </a:p>
        </p:txBody>
      </p:sp>
      <p:sp>
        <p:nvSpPr>
          <p:cNvPr id="3" name="Content Placeholder 2"/>
          <p:cNvSpPr>
            <a:spLocks noGrp="1"/>
          </p:cNvSpPr>
          <p:nvPr>
            <p:ph idx="1"/>
          </p:nvPr>
        </p:nvSpPr>
        <p:spPr>
          <a:xfrm>
            <a:off x="7295812" y="5342140"/>
            <a:ext cx="4599480" cy="1354506"/>
          </a:xfrm>
        </p:spPr>
        <p:txBody>
          <a:bodyPr>
            <a:noAutofit/>
          </a:bodyPr>
          <a:lstStyle/>
          <a:p>
            <a:pPr marL="0" indent="0">
              <a:spcBef>
                <a:spcPts val="0"/>
              </a:spcBef>
              <a:spcAft>
                <a:spcPts val="450"/>
              </a:spcAft>
              <a:buNone/>
            </a:pPr>
            <a:r>
              <a:rPr lang="en-US" sz="1400" b="1" i="1" dirty="0">
                <a:effectLst>
                  <a:outerShdw blurRad="38100" dist="38100" dir="2700000" algn="tl">
                    <a:srgbClr val="000000">
                      <a:alpha val="43137"/>
                    </a:srgbClr>
                  </a:outerShdw>
                </a:effectLst>
              </a:rPr>
              <a:t>David R Rutledge, Pharm.D., FCCP, FAHA</a:t>
            </a:r>
            <a:br>
              <a:rPr lang="en-US" sz="1400" b="1" i="1" dirty="0">
                <a:effectLst>
                  <a:outerShdw blurRad="38100" dist="38100" dir="2700000" algn="tl">
                    <a:srgbClr val="000000">
                      <a:alpha val="43137"/>
                    </a:srgbClr>
                  </a:outerShdw>
                </a:effectLst>
              </a:rPr>
            </a:br>
            <a:r>
              <a:rPr lang="en-US" sz="1400" b="1" i="1" dirty="0">
                <a:effectLst>
                  <a:outerShdw blurRad="38100" dist="38100" dir="2700000" algn="tl">
                    <a:srgbClr val="000000">
                      <a:alpha val="43137"/>
                    </a:srgbClr>
                  </a:outerShdw>
                </a:effectLst>
              </a:rPr>
              <a:t>President &amp; CEO</a:t>
            </a:r>
            <a:br>
              <a:rPr lang="en-US" sz="1400" b="1" i="1" dirty="0">
                <a:effectLst>
                  <a:outerShdw blurRad="38100" dist="38100" dir="2700000" algn="tl">
                    <a:srgbClr val="000000">
                      <a:alpha val="43137"/>
                    </a:srgbClr>
                  </a:outerShdw>
                </a:effectLst>
              </a:rPr>
            </a:br>
            <a:r>
              <a:rPr lang="en-US" sz="1400" b="1" i="1" dirty="0">
                <a:effectLst>
                  <a:outerShdw blurRad="38100" dist="38100" dir="2700000" algn="tl">
                    <a:srgbClr val="000000">
                      <a:alpha val="43137"/>
                    </a:srgbClr>
                  </a:outerShdw>
                </a:effectLst>
              </a:rPr>
              <a:t>Global Strategic Solutions, LLC  </a:t>
            </a:r>
            <a:br>
              <a:rPr lang="en-US" sz="1400" b="1" i="1" dirty="0">
                <a:effectLst>
                  <a:outerShdw blurRad="38100" dist="38100" dir="2700000" algn="tl">
                    <a:srgbClr val="000000">
                      <a:alpha val="43137"/>
                    </a:srgbClr>
                  </a:outerShdw>
                </a:effectLst>
              </a:rPr>
            </a:br>
            <a:r>
              <a:rPr lang="en-US" sz="1400" b="1" i="1" dirty="0">
                <a:effectLst>
                  <a:outerShdw blurRad="38100" dist="38100" dir="2700000" algn="tl">
                    <a:srgbClr val="000000">
                      <a:alpha val="43137"/>
                    </a:srgbClr>
                  </a:outerShdw>
                </a:effectLst>
              </a:rPr>
              <a:t>+1 (630) 846-0350 cell</a:t>
            </a:r>
            <a:br>
              <a:rPr lang="en-US" sz="1400" b="1" i="1" dirty="0">
                <a:effectLst>
                  <a:outerShdw blurRad="38100" dist="38100" dir="2700000" algn="tl">
                    <a:srgbClr val="000000">
                      <a:alpha val="43137"/>
                    </a:srgbClr>
                  </a:outerShdw>
                </a:effectLst>
              </a:rPr>
            </a:br>
            <a:r>
              <a:rPr lang="en-US" sz="1400" b="1" i="1" dirty="0">
                <a:effectLst>
                  <a:outerShdw blurRad="38100" dist="38100" dir="2700000" algn="tl">
                    <a:srgbClr val="000000">
                      <a:alpha val="43137"/>
                    </a:srgbClr>
                  </a:outerShdw>
                </a:effectLst>
                <a:hlinkClick r:id="rId3"/>
              </a:rPr>
              <a:t>David.Rutledge@globalstrategicsolutions.com</a:t>
            </a:r>
            <a:r>
              <a:rPr lang="en-US" sz="1400" b="1" i="1" dirty="0">
                <a:effectLst>
                  <a:outerShdw blurRad="38100" dist="38100" dir="2700000" algn="tl">
                    <a:srgbClr val="000000">
                      <a:alpha val="43137"/>
                    </a:srgbClr>
                  </a:outerShdw>
                </a:effectLst>
              </a:rPr>
              <a:t/>
            </a:r>
            <a:br>
              <a:rPr lang="en-US" sz="1400" b="1" i="1" dirty="0">
                <a:effectLst>
                  <a:outerShdw blurRad="38100" dist="38100" dir="2700000" algn="tl">
                    <a:srgbClr val="000000">
                      <a:alpha val="43137"/>
                    </a:srgbClr>
                  </a:outerShdw>
                </a:effectLst>
              </a:rPr>
            </a:br>
            <a:r>
              <a:rPr lang="en-US" sz="1400" b="1" i="1" dirty="0">
                <a:effectLst>
                  <a:outerShdw blurRad="38100" dist="38100" dir="2700000" algn="tl">
                    <a:srgbClr val="000000">
                      <a:alpha val="43137"/>
                    </a:srgbClr>
                  </a:outerShdw>
                </a:effectLst>
                <a:hlinkClick r:id="rId4"/>
              </a:rPr>
              <a:t>www.globalstrategicsolutons.com</a:t>
            </a:r>
            <a:r>
              <a:rPr lang="en-US" sz="1400" b="1" i="1" dirty="0">
                <a:effectLst>
                  <a:outerShdw blurRad="38100" dist="38100" dir="2700000" algn="tl">
                    <a:srgbClr val="000000">
                      <a:alpha val="43137"/>
                    </a:srgbClr>
                  </a:outerShdw>
                </a:effectLst>
              </a:rPr>
              <a:t> </a:t>
            </a:r>
            <a:br>
              <a:rPr lang="en-US" sz="1400" b="1" i="1" dirty="0">
                <a:effectLst>
                  <a:outerShdw blurRad="38100" dist="38100" dir="2700000" algn="tl">
                    <a:srgbClr val="000000">
                      <a:alpha val="43137"/>
                    </a:srgbClr>
                  </a:outerShdw>
                </a:effectLst>
              </a:rPr>
            </a:br>
            <a:r>
              <a:rPr lang="en-US" sz="1400" b="1" i="1" dirty="0">
                <a:effectLst>
                  <a:outerShdw blurRad="38100" dist="38100" dir="2700000" algn="tl">
                    <a:srgbClr val="000000">
                      <a:alpha val="43137"/>
                    </a:srgbClr>
                  </a:outerShdw>
                </a:effectLst>
                <a:hlinkClick r:id="rId5"/>
              </a:rPr>
              <a:t>https://www.linkedin.com/in/david-rutledge-9291609/</a:t>
            </a:r>
            <a:endParaRPr lang="en-US" sz="1400" b="1" i="1" dirty="0">
              <a:effectLst>
                <a:outerShdw blurRad="38100" dist="38100" dir="2700000" algn="tl">
                  <a:srgbClr val="000000">
                    <a:alpha val="43137"/>
                  </a:srgbClr>
                </a:outerShdw>
              </a:effectLst>
            </a:endParaRPr>
          </a:p>
          <a:p>
            <a:pPr marL="0" indent="0">
              <a:spcBef>
                <a:spcPts val="0"/>
              </a:spcBef>
              <a:spcAft>
                <a:spcPts val="450"/>
              </a:spcAft>
              <a:buNone/>
            </a:pPr>
            <a:endParaRPr lang="en-US" sz="1400" b="1" i="1" dirty="0">
              <a:effectLst>
                <a:outerShdw blurRad="38100" dist="38100" dir="2700000" algn="tl">
                  <a:srgbClr val="000000">
                    <a:alpha val="43137"/>
                  </a:srgbClr>
                </a:outerShdw>
              </a:effectLst>
            </a:endParaRPr>
          </a:p>
          <a:p>
            <a:pPr marL="0" indent="0">
              <a:spcBef>
                <a:spcPts val="0"/>
              </a:spcBef>
              <a:spcAft>
                <a:spcPts val="450"/>
              </a:spcAft>
              <a:buNone/>
            </a:pPr>
            <a:endParaRPr lang="en-US" sz="1400" b="1" i="1" dirty="0">
              <a:effectLst>
                <a:outerShdw blurRad="38100" dist="38100" dir="2700000" algn="tl">
                  <a:srgbClr val="000000">
                    <a:alpha val="43137"/>
                  </a:srgbClr>
                </a:outerShdw>
              </a:effectLst>
            </a:endParaRPr>
          </a:p>
        </p:txBody>
      </p:sp>
      <p:pic>
        <p:nvPicPr>
          <p:cNvPr id="8" name="Picture 7" descr="A picture containing shellfish, table, sitting, black&#10;&#10;Description automatically generated">
            <a:extLst>
              <a:ext uri="{FF2B5EF4-FFF2-40B4-BE49-F238E27FC236}">
                <a16:creationId xmlns="" xmlns:a16="http://schemas.microsoft.com/office/drawing/2014/main" id="{7AD08092-271F-4D09-AFD8-1BE216E08AC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69656" y="246173"/>
            <a:ext cx="2765963" cy="994171"/>
          </a:xfrm>
          <a:prstGeom prst="rect">
            <a:avLst/>
          </a:prstGeom>
        </p:spPr>
      </p:pic>
      <p:sp>
        <p:nvSpPr>
          <p:cNvPr id="9" name="Content Placeholder 2">
            <a:extLst>
              <a:ext uri="{FF2B5EF4-FFF2-40B4-BE49-F238E27FC236}">
                <a16:creationId xmlns="" xmlns:a16="http://schemas.microsoft.com/office/drawing/2014/main" id="{07FE3534-D818-470F-88DF-31222AB08427}"/>
              </a:ext>
            </a:extLst>
          </p:cNvPr>
          <p:cNvSpPr txBox="1">
            <a:spLocks/>
          </p:cNvSpPr>
          <p:nvPr/>
        </p:nvSpPr>
        <p:spPr>
          <a:xfrm>
            <a:off x="1278793" y="1208396"/>
            <a:ext cx="6784390" cy="99417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a:t>Potential Benefit versus Potential Risk </a:t>
            </a:r>
            <a:br>
              <a:rPr lang="en-US" dirty="0"/>
            </a:br>
            <a:r>
              <a:rPr lang="en-US" dirty="0"/>
              <a:t>(Residual Risk)</a:t>
            </a:r>
          </a:p>
        </p:txBody>
      </p:sp>
      <p:pic>
        <p:nvPicPr>
          <p:cNvPr id="11" name="Picture 10" descr="No alt text provided for this image">
            <a:extLst>
              <a:ext uri="{FF2B5EF4-FFF2-40B4-BE49-F238E27FC236}">
                <a16:creationId xmlns="" xmlns:a16="http://schemas.microsoft.com/office/drawing/2014/main" id="{0E189E02-91D8-4DE5-9419-678021BE8E6F}"/>
              </a:ext>
            </a:extLst>
          </p:cNvPr>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77233" y="2751634"/>
            <a:ext cx="3089080" cy="3821778"/>
          </a:xfrm>
          <a:prstGeom prst="rect">
            <a:avLst/>
          </a:prstGeom>
          <a:noFill/>
          <a:ln>
            <a:noFill/>
          </a:ln>
        </p:spPr>
      </p:pic>
      <p:sp>
        <p:nvSpPr>
          <p:cNvPr id="12" name="Rectangle 11">
            <a:extLst>
              <a:ext uri="{FF2B5EF4-FFF2-40B4-BE49-F238E27FC236}">
                <a16:creationId xmlns="" xmlns:a16="http://schemas.microsoft.com/office/drawing/2014/main" id="{FCEE781D-207F-49B2-B243-1B7EED5B32B5}"/>
              </a:ext>
            </a:extLst>
          </p:cNvPr>
          <p:cNvSpPr/>
          <p:nvPr/>
        </p:nvSpPr>
        <p:spPr>
          <a:xfrm>
            <a:off x="318729" y="2024847"/>
            <a:ext cx="6096000" cy="584775"/>
          </a:xfrm>
          <a:prstGeom prst="rect">
            <a:avLst/>
          </a:prstGeom>
        </p:spPr>
        <p:txBody>
          <a:bodyPr>
            <a:spAutoFit/>
          </a:bodyPr>
          <a:lstStyle/>
          <a:p>
            <a:r>
              <a:rPr lang="en-US" sz="1600" dirty="0">
                <a:hlinkClick r:id="rId8"/>
              </a:rPr>
              <a:t>https://globalstrategicsolutions.com/2020/02/21/mythical-medical-and-the-unsolvable-equation-benefit-to-risk-analyses/</a:t>
            </a:r>
            <a:endParaRPr lang="en-US" sz="1600" b="1" dirty="0"/>
          </a:p>
        </p:txBody>
      </p:sp>
      <p:sp>
        <p:nvSpPr>
          <p:cNvPr id="4" name="Rectangle 3"/>
          <p:cNvSpPr/>
          <p:nvPr/>
        </p:nvSpPr>
        <p:spPr>
          <a:xfrm>
            <a:off x="3281304" y="404434"/>
            <a:ext cx="4117786" cy="830997"/>
          </a:xfrm>
          <a:prstGeom prst="rect">
            <a:avLst/>
          </a:prstGeom>
        </p:spPr>
        <p:txBody>
          <a:bodyPr wrap="square">
            <a:spAutoFit/>
          </a:bodyPr>
          <a:lstStyle/>
          <a:p>
            <a:r>
              <a:rPr lang="en-US" sz="1600" dirty="0">
                <a:hlinkClick r:id="rId9"/>
              </a:rPr>
              <a:t>https://globalstrategicsolutions.com/2020/07/19/potential-benefit-versus-potential-risk-residual-risk/</a:t>
            </a:r>
            <a:endParaRPr lang="en-US" sz="1600" dirty="0"/>
          </a:p>
        </p:txBody>
      </p:sp>
    </p:spTree>
    <p:extLst>
      <p:ext uri="{BB962C8B-B14F-4D97-AF65-F5344CB8AC3E}">
        <p14:creationId xmlns:p14="http://schemas.microsoft.com/office/powerpoint/2010/main" val="12003356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txBox="1">
            <a:spLocks/>
          </p:cNvSpPr>
          <p:nvPr/>
        </p:nvSpPr>
        <p:spPr>
          <a:xfrm>
            <a:off x="11367702" y="6467736"/>
            <a:ext cx="483986" cy="212598"/>
          </a:xfrm>
          <a:prstGeom prst="rect">
            <a:avLst/>
          </a:prstGeom>
        </p:spPr>
        <p:txBody>
          <a:bodyPr vert="horz" lIns="68580" tIns="34290" rIns="68580" bIns="3429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685800" rtl="0" eaLnBrk="1" fontAlgn="auto" latinLnBrk="0" hangingPunct="1">
              <a:lnSpc>
                <a:spcPct val="100000"/>
              </a:lnSpc>
              <a:spcBef>
                <a:spcPts val="0"/>
              </a:spcBef>
              <a:spcAft>
                <a:spcPts val="0"/>
              </a:spcAft>
              <a:buClrTx/>
              <a:buSzTx/>
              <a:buFontTx/>
              <a:buNone/>
              <a:tabLst/>
              <a:defRPr/>
            </a:pPr>
            <a:fld id="{A2885E78-1F86-4A3D-9EE1-B0103B1CEF15}" type="slidenum">
              <a:rPr kumimoji="0" lang="en-US" sz="1200" b="1" i="0" u="none" strike="noStrike" kern="1200" cap="none" spc="0" normalizeH="0" baseline="0" noProof="0">
                <a:ln>
                  <a:noFill/>
                </a:ln>
                <a:solidFill>
                  <a:srgbClr val="000000"/>
                </a:solidFill>
                <a:effectLst/>
                <a:uLnTx/>
                <a:uFillTx/>
                <a:latin typeface="Calibri"/>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10</a:t>
            </a:fld>
            <a:endParaRPr kumimoji="0" lang="en-US" sz="1200" b="1" i="0" u="none" strike="noStrike" kern="1200" cap="none" spc="0" normalizeH="0" baseline="0" noProof="0" dirty="0">
              <a:ln>
                <a:noFill/>
              </a:ln>
              <a:solidFill>
                <a:srgbClr val="000000"/>
              </a:solidFill>
              <a:effectLst/>
              <a:uLnTx/>
              <a:uFillTx/>
              <a:latin typeface="Calibri"/>
              <a:ea typeface="+mn-ea"/>
              <a:cs typeface="+mn-cs"/>
            </a:endParaRPr>
          </a:p>
        </p:txBody>
      </p:sp>
      <p:sp>
        <p:nvSpPr>
          <p:cNvPr id="2" name="Content Placeholder 1"/>
          <p:cNvSpPr>
            <a:spLocks noGrp="1"/>
          </p:cNvSpPr>
          <p:nvPr>
            <p:ph idx="1"/>
          </p:nvPr>
        </p:nvSpPr>
        <p:spPr>
          <a:xfrm>
            <a:off x="443883" y="1967668"/>
            <a:ext cx="6383045" cy="4351338"/>
          </a:xfrm>
        </p:spPr>
        <p:txBody>
          <a:bodyPr>
            <a:normAutofit fontScale="92500" lnSpcReduction="20000"/>
          </a:bodyPr>
          <a:lstStyle/>
          <a:p>
            <a:pPr marL="457200" marR="0" indent="-457200" fontAlgn="base">
              <a:lnSpc>
                <a:spcPct val="107000"/>
              </a:lnSpc>
              <a:spcBef>
                <a:spcPts val="0"/>
              </a:spcBef>
              <a:spcAft>
                <a:spcPts val="800"/>
              </a:spcAft>
              <a:buFont typeface="+mj-lt"/>
              <a:buAutoNum type="arabicPeriod"/>
            </a:pPr>
            <a:r>
              <a:rPr lang="en-US" sz="2400" dirty="0">
                <a:latin typeface="Times New Roman" panose="02020603050405020304" pitchFamily="18" charset="0"/>
                <a:ea typeface="Times New Roman" panose="02020603050405020304" pitchFamily="18" charset="0"/>
              </a:rPr>
              <a:t>Types of harms or risks</a:t>
            </a:r>
          </a:p>
          <a:p>
            <a:pPr marL="457200" marR="0" indent="-457200" fontAlgn="base">
              <a:lnSpc>
                <a:spcPct val="107000"/>
              </a:lnSpc>
              <a:spcBef>
                <a:spcPts val="0"/>
              </a:spcBef>
              <a:spcAft>
                <a:spcPts val="800"/>
              </a:spcAft>
              <a:buFont typeface="+mj-lt"/>
              <a:buAutoNum type="arabicPeriod"/>
            </a:pPr>
            <a:r>
              <a:rPr lang="en-US" sz="2400" dirty="0">
                <a:latin typeface="Times New Roman" panose="02020603050405020304" pitchFamily="18" charset="0"/>
                <a:ea typeface="Times New Roman" panose="02020603050405020304" pitchFamily="18" charset="0"/>
              </a:rPr>
              <a:t>Magnitude or severity of harms or risks</a:t>
            </a:r>
          </a:p>
          <a:p>
            <a:pPr marL="457200" marR="0" indent="-457200" fontAlgn="base">
              <a:lnSpc>
                <a:spcPct val="107000"/>
              </a:lnSpc>
              <a:spcBef>
                <a:spcPts val="0"/>
              </a:spcBef>
              <a:spcAft>
                <a:spcPts val="800"/>
              </a:spcAft>
              <a:buFont typeface="+mj-lt"/>
              <a:buAutoNum type="arabicPeriod"/>
            </a:pPr>
            <a:r>
              <a:rPr lang="en-US" sz="2400" dirty="0">
                <a:latin typeface="Times New Roman" panose="02020603050405020304" pitchFamily="18" charset="0"/>
                <a:ea typeface="Times New Roman" panose="02020603050405020304" pitchFamily="18" charset="0"/>
              </a:rPr>
              <a:t>Likelihood of experiencing one or more harms or risks</a:t>
            </a:r>
          </a:p>
          <a:p>
            <a:pPr marL="457200" marR="0" indent="-457200" fontAlgn="base">
              <a:lnSpc>
                <a:spcPct val="107000"/>
              </a:lnSpc>
              <a:spcBef>
                <a:spcPts val="0"/>
              </a:spcBef>
              <a:spcAft>
                <a:spcPts val="800"/>
              </a:spcAft>
              <a:buFont typeface="+mj-lt"/>
              <a:buAutoNum type="arabicPeriod"/>
            </a:pPr>
            <a:r>
              <a:rPr lang="en-US" sz="2400" dirty="0">
                <a:latin typeface="Times New Roman" panose="02020603050405020304" pitchFamily="18" charset="0"/>
                <a:ea typeface="Times New Roman" panose="02020603050405020304" pitchFamily="18" charset="0"/>
              </a:rPr>
              <a:t>Duration of exposure to the population</a:t>
            </a:r>
          </a:p>
          <a:p>
            <a:pPr marL="457200" marR="0" indent="-457200" fontAlgn="base">
              <a:lnSpc>
                <a:spcPct val="107000"/>
              </a:lnSpc>
              <a:spcBef>
                <a:spcPts val="0"/>
              </a:spcBef>
              <a:spcAft>
                <a:spcPts val="800"/>
              </a:spcAft>
              <a:buFont typeface="+mj-lt"/>
              <a:buAutoNum type="arabicPeriod"/>
            </a:pPr>
            <a:r>
              <a:rPr lang="en-US" sz="2400" dirty="0">
                <a:latin typeface="Times New Roman" panose="02020603050405020304" pitchFamily="18" charset="0"/>
                <a:ea typeface="Times New Roman" panose="02020603050405020304" pitchFamily="18" charset="0"/>
              </a:rPr>
              <a:t>Patients’ perspective or tolerance (or intolerance) to harms or risks</a:t>
            </a:r>
          </a:p>
          <a:p>
            <a:pPr marL="457200" marR="0" indent="-457200" fontAlgn="base">
              <a:lnSpc>
                <a:spcPct val="107000"/>
              </a:lnSpc>
              <a:spcBef>
                <a:spcPts val="0"/>
              </a:spcBef>
              <a:spcAft>
                <a:spcPts val="800"/>
              </a:spcAft>
              <a:buFont typeface="+mj-lt"/>
              <a:buAutoNum type="arabicPeriod"/>
            </a:pPr>
            <a:r>
              <a:rPr lang="en-US" sz="2400" dirty="0">
                <a:latin typeface="Times New Roman" panose="02020603050405020304" pitchFamily="18" charset="0"/>
                <a:ea typeface="Times New Roman" panose="02020603050405020304" pitchFamily="18" charset="0"/>
              </a:rPr>
              <a:t>False-positive or false-negative results</a:t>
            </a:r>
          </a:p>
          <a:p>
            <a:pPr marL="0" marR="0" indent="0" fontAlgn="base">
              <a:lnSpc>
                <a:spcPct val="107000"/>
              </a:lnSpc>
              <a:spcBef>
                <a:spcPts val="0"/>
              </a:spcBef>
              <a:spcAft>
                <a:spcPts val="800"/>
              </a:spcAft>
              <a:buNone/>
            </a:pPr>
            <a:endParaRPr lang="en-US" sz="2400" dirty="0">
              <a:latin typeface="Times New Roman" panose="02020603050405020304" pitchFamily="18" charset="0"/>
              <a:ea typeface="Times New Roman" panose="02020603050405020304" pitchFamily="18" charset="0"/>
            </a:endParaRPr>
          </a:p>
          <a:p>
            <a:pPr marL="0" marR="0" indent="0" fontAlgn="base">
              <a:lnSpc>
                <a:spcPct val="107000"/>
              </a:lnSpc>
              <a:spcBef>
                <a:spcPts val="0"/>
              </a:spcBef>
              <a:spcAft>
                <a:spcPts val="800"/>
              </a:spcAft>
              <a:buNone/>
            </a:pPr>
            <a:r>
              <a:rPr lang="en-US" sz="2400" dirty="0">
                <a:latin typeface="Times New Roman" panose="02020603050405020304" pitchFamily="18" charset="0"/>
                <a:ea typeface="Times New Roman" panose="02020603050405020304" pitchFamily="18" charset="0"/>
              </a:rPr>
              <a:t>Again, if assumptions are being made, make </a:t>
            </a:r>
            <a:br>
              <a:rPr lang="en-US" sz="2400" dirty="0">
                <a:latin typeface="Times New Roman" panose="02020603050405020304" pitchFamily="18" charset="0"/>
                <a:ea typeface="Times New Roman" panose="02020603050405020304" pitchFamily="18" charset="0"/>
              </a:rPr>
            </a:br>
            <a:r>
              <a:rPr lang="en-US" sz="2400" dirty="0">
                <a:latin typeface="Times New Roman" panose="02020603050405020304" pitchFamily="18" charset="0"/>
                <a:ea typeface="Times New Roman" panose="02020603050405020304" pitchFamily="18" charset="0"/>
              </a:rPr>
              <a:t>them clear to the team.</a:t>
            </a:r>
            <a:endParaRPr lang="en-US" sz="2800" dirty="0">
              <a:latin typeface="Times New Roman" panose="02020603050405020304" pitchFamily="18" charset="0"/>
              <a:ea typeface="Calibri" panose="020F0502020204030204" pitchFamily="34" charset="0"/>
            </a:endParaRPr>
          </a:p>
          <a:p>
            <a:pPr marL="385763" indent="-385763">
              <a:buFont typeface="+mj-lt"/>
              <a:buAutoNum type="arabicPeriod"/>
            </a:pPr>
            <a:endParaRPr lang="en-US" dirty="0"/>
          </a:p>
        </p:txBody>
      </p:sp>
      <p:pic>
        <p:nvPicPr>
          <p:cNvPr id="5" name="Picture 4" descr="A picture containing shellfish, table, sitting, black&#10;&#10;Description automatically generated">
            <a:extLst>
              <a:ext uri="{FF2B5EF4-FFF2-40B4-BE49-F238E27FC236}">
                <a16:creationId xmlns="" xmlns:a16="http://schemas.microsoft.com/office/drawing/2014/main" id="{7B4C4F24-1ABE-4142-B984-F7DE485BCA2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0229" y="165347"/>
            <a:ext cx="1802018" cy="647700"/>
          </a:xfrm>
          <a:prstGeom prst="rect">
            <a:avLst/>
          </a:prstGeom>
        </p:spPr>
      </p:pic>
      <p:sp>
        <p:nvSpPr>
          <p:cNvPr id="8" name="Title 5">
            <a:extLst>
              <a:ext uri="{FF2B5EF4-FFF2-40B4-BE49-F238E27FC236}">
                <a16:creationId xmlns="" xmlns:a16="http://schemas.microsoft.com/office/drawing/2014/main" id="{25AE4277-6DEA-419F-8A0E-788748BF3E40}"/>
              </a:ext>
            </a:extLst>
          </p:cNvPr>
          <p:cNvSpPr>
            <a:spLocks noGrp="1"/>
          </p:cNvSpPr>
          <p:nvPr>
            <p:ph type="title"/>
          </p:nvPr>
        </p:nvSpPr>
        <p:spPr>
          <a:xfrm>
            <a:off x="2219077" y="177666"/>
            <a:ext cx="9632611" cy="994172"/>
          </a:xfrm>
        </p:spPr>
        <p:txBody>
          <a:bodyPr>
            <a:noAutofit/>
          </a:bodyPr>
          <a:lstStyle/>
          <a:p>
            <a:r>
              <a:rPr lang="en-US" sz="2800" b="1" dirty="0">
                <a:solidFill>
                  <a:srgbClr val="7030A0"/>
                </a:solidFill>
                <a:effectLst>
                  <a:outerShdw blurRad="38100" dist="38100" dir="2700000" algn="tl">
                    <a:srgbClr val="000000">
                      <a:alpha val="43137"/>
                    </a:srgbClr>
                  </a:outerShdw>
                </a:effectLst>
              </a:rPr>
              <a:t>Create Narratives Around Six, Broad Risk Assessment Criteria</a:t>
            </a:r>
          </a:p>
        </p:txBody>
      </p:sp>
      <p:sp>
        <p:nvSpPr>
          <p:cNvPr id="7" name="Text Placeholder 5">
            <a:extLst>
              <a:ext uri="{FF2B5EF4-FFF2-40B4-BE49-F238E27FC236}">
                <a16:creationId xmlns="" xmlns:a16="http://schemas.microsoft.com/office/drawing/2014/main" id="{4E307A37-B738-4728-AA4A-F160F2BAB03B}"/>
              </a:ext>
            </a:extLst>
          </p:cNvPr>
          <p:cNvSpPr txBox="1">
            <a:spLocks/>
          </p:cNvSpPr>
          <p:nvPr/>
        </p:nvSpPr>
        <p:spPr>
          <a:xfrm>
            <a:off x="708626" y="1195812"/>
            <a:ext cx="3366225" cy="413065"/>
          </a:xfrm>
          <a:prstGeom prst="rect">
            <a:avLst/>
          </a:prstGeom>
          <a:gradFill flip="none" rotWithShape="1">
            <a:gsLst>
              <a:gs pos="0">
                <a:srgbClr val="D4AB2F"/>
              </a:gs>
              <a:gs pos="54000">
                <a:srgbClr val="D59C2C">
                  <a:shade val="67500"/>
                  <a:satMod val="115000"/>
                </a:srgbClr>
              </a:gs>
              <a:gs pos="100000">
                <a:srgbClr val="D59C2C">
                  <a:shade val="100000"/>
                  <a:satMod val="115000"/>
                </a:srgbClr>
              </a:gs>
            </a:gsLst>
            <a:lin ang="16200000" scaled="1"/>
            <a:tileRect/>
          </a:gradFill>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b="1" i="1" dirty="0">
                <a:solidFill>
                  <a:schemeClr val="bg1"/>
                </a:solidFill>
                <a:effectLst>
                  <a:outerShdw blurRad="38100" dist="38100" dir="2700000" algn="tl">
                    <a:srgbClr val="000000">
                      <a:alpha val="43137"/>
                    </a:srgbClr>
                  </a:outerShdw>
                </a:effectLst>
              </a:rPr>
              <a:t>A Framework For Discussion</a:t>
            </a:r>
          </a:p>
        </p:txBody>
      </p:sp>
      <p:pic>
        <p:nvPicPr>
          <p:cNvPr id="9" name="Picture 8" descr="A picture containing plastic, table, remote, red&#10;&#10;Description automatically generated">
            <a:extLst>
              <a:ext uri="{FF2B5EF4-FFF2-40B4-BE49-F238E27FC236}">
                <a16:creationId xmlns="" xmlns:a16="http://schemas.microsoft.com/office/drawing/2014/main" id="{5FFE684B-33A4-4B6C-9319-82253C3AEF0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53055" y="906442"/>
            <a:ext cx="3719745" cy="3719745"/>
          </a:xfrm>
          <a:prstGeom prst="rect">
            <a:avLst/>
          </a:prstGeom>
        </p:spPr>
      </p:pic>
      <p:sp>
        <p:nvSpPr>
          <p:cNvPr id="10" name="Text Placeholder 5">
            <a:extLst>
              <a:ext uri="{FF2B5EF4-FFF2-40B4-BE49-F238E27FC236}">
                <a16:creationId xmlns="" xmlns:a16="http://schemas.microsoft.com/office/drawing/2014/main" id="{31E07D15-4E73-4D17-B1B6-97DA15D5DE18}"/>
              </a:ext>
            </a:extLst>
          </p:cNvPr>
          <p:cNvSpPr txBox="1">
            <a:spLocks/>
          </p:cNvSpPr>
          <p:nvPr/>
        </p:nvSpPr>
        <p:spPr>
          <a:xfrm>
            <a:off x="6312023" y="4774917"/>
            <a:ext cx="5759721" cy="1544089"/>
          </a:xfrm>
          <a:prstGeom prst="rect">
            <a:avLst/>
          </a:prstGeom>
          <a:gradFill flip="none" rotWithShape="1">
            <a:gsLst>
              <a:gs pos="0">
                <a:srgbClr val="D4AB2F"/>
              </a:gs>
              <a:gs pos="54000">
                <a:srgbClr val="D59C2C">
                  <a:shade val="67500"/>
                  <a:satMod val="115000"/>
                </a:srgbClr>
              </a:gs>
              <a:gs pos="100000">
                <a:srgbClr val="D59C2C">
                  <a:shade val="100000"/>
                  <a:satMod val="115000"/>
                </a:srgbClr>
              </a:gs>
            </a:gsLst>
            <a:lin ang="16200000" scaled="1"/>
            <a:tileRect/>
          </a:gradFill>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457200" indent="-457200">
              <a:buAutoNum type="arabicPeriod"/>
            </a:pPr>
            <a:r>
              <a:rPr lang="en-US" sz="2000" b="1" i="1" dirty="0">
                <a:solidFill>
                  <a:schemeClr val="bg1"/>
                </a:solidFill>
                <a:effectLst>
                  <a:outerShdw blurRad="38100" dist="38100" dir="2700000" algn="tl">
                    <a:srgbClr val="000000">
                      <a:alpha val="43137"/>
                    </a:srgbClr>
                  </a:outerShdw>
                </a:effectLst>
              </a:rPr>
              <a:t>Inherently safe by </a:t>
            </a:r>
            <a:r>
              <a:rPr lang="en-US" sz="2000" b="1" i="1" u="sng" dirty="0">
                <a:solidFill>
                  <a:schemeClr val="bg1"/>
                </a:solidFill>
                <a:effectLst>
                  <a:outerShdw blurRad="38100" dist="38100" dir="2700000" algn="tl">
                    <a:srgbClr val="000000">
                      <a:alpha val="43137"/>
                    </a:srgbClr>
                  </a:outerShdw>
                </a:effectLst>
              </a:rPr>
              <a:t>design</a:t>
            </a:r>
          </a:p>
          <a:p>
            <a:pPr marL="457200" indent="-457200">
              <a:buAutoNum type="arabicPeriod"/>
            </a:pPr>
            <a:r>
              <a:rPr lang="en-US" sz="2000" b="1" i="1" u="sng" dirty="0">
                <a:solidFill>
                  <a:schemeClr val="bg1"/>
                </a:solidFill>
                <a:effectLst>
                  <a:outerShdw blurRad="38100" dist="38100" dir="2700000" algn="tl">
                    <a:srgbClr val="000000">
                      <a:alpha val="43137"/>
                    </a:srgbClr>
                  </a:outerShdw>
                </a:effectLst>
              </a:rPr>
              <a:t>Protective measures </a:t>
            </a:r>
            <a:r>
              <a:rPr lang="en-US" sz="2000" b="1" i="1" dirty="0">
                <a:solidFill>
                  <a:schemeClr val="bg1"/>
                </a:solidFill>
                <a:effectLst>
                  <a:outerShdw blurRad="38100" dist="38100" dir="2700000" algn="tl">
                    <a:srgbClr val="000000">
                      <a:alpha val="43137"/>
                    </a:srgbClr>
                  </a:outerShdw>
                </a:effectLst>
              </a:rPr>
              <a:t>in the actual medical device and/or manufacturing process controls</a:t>
            </a:r>
          </a:p>
          <a:p>
            <a:pPr marL="457200" indent="-457200">
              <a:buAutoNum type="arabicPeriod"/>
            </a:pPr>
            <a:r>
              <a:rPr lang="en-US" sz="2000" b="1" i="1" u="sng" dirty="0">
                <a:solidFill>
                  <a:schemeClr val="bg1"/>
                </a:solidFill>
                <a:effectLst>
                  <a:outerShdw blurRad="38100" dist="38100" dir="2700000" algn="tl">
                    <a:srgbClr val="000000">
                      <a:alpha val="43137"/>
                    </a:srgbClr>
                  </a:outerShdw>
                </a:effectLst>
              </a:rPr>
              <a:t>Information</a:t>
            </a:r>
            <a:r>
              <a:rPr lang="en-US" sz="2000" b="1" i="1" dirty="0">
                <a:solidFill>
                  <a:schemeClr val="bg1"/>
                </a:solidFill>
                <a:effectLst>
                  <a:outerShdw blurRad="38100" dist="38100" dir="2700000" algn="tl">
                    <a:srgbClr val="000000">
                      <a:alpha val="43137"/>
                    </a:srgbClr>
                  </a:outerShdw>
                </a:effectLst>
              </a:rPr>
              <a:t> for safety, such as labeling and IFU</a:t>
            </a:r>
          </a:p>
        </p:txBody>
      </p:sp>
    </p:spTree>
    <p:extLst>
      <p:ext uri="{BB962C8B-B14F-4D97-AF65-F5344CB8AC3E}">
        <p14:creationId xmlns:p14="http://schemas.microsoft.com/office/powerpoint/2010/main" val="10408657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itle 5">
            <a:extLst>
              <a:ext uri="{FF2B5EF4-FFF2-40B4-BE49-F238E27FC236}">
                <a16:creationId xmlns="" xmlns:a16="http://schemas.microsoft.com/office/drawing/2014/main" id="{8F53A6B8-9F00-485D-8F58-1ABE03E071DA}"/>
              </a:ext>
            </a:extLst>
          </p:cNvPr>
          <p:cNvSpPr>
            <a:spLocks noGrp="1"/>
          </p:cNvSpPr>
          <p:nvPr>
            <p:ph type="title"/>
          </p:nvPr>
        </p:nvSpPr>
        <p:spPr>
          <a:xfrm>
            <a:off x="655320" y="606282"/>
            <a:ext cx="5120114" cy="1692794"/>
          </a:xfrm>
        </p:spPr>
        <p:txBody>
          <a:bodyPr>
            <a:normAutofit/>
          </a:bodyPr>
          <a:lstStyle/>
          <a:p>
            <a:r>
              <a:rPr lang="en-US" b="1" dirty="0">
                <a:effectLst>
                  <a:outerShdw blurRad="38100" dist="38100" dir="2700000" algn="tl">
                    <a:srgbClr val="000000">
                      <a:alpha val="43137"/>
                    </a:srgbClr>
                  </a:outerShdw>
                </a:effectLst>
              </a:rPr>
              <a:t>Address Uncertainties In Potential Risks</a:t>
            </a:r>
          </a:p>
        </p:txBody>
      </p:sp>
      <p:cxnSp>
        <p:nvCxnSpPr>
          <p:cNvPr id="13" name="Straight Arrow Connector 12">
            <a:extLst>
              <a:ext uri="{FF2B5EF4-FFF2-40B4-BE49-F238E27FC236}">
                <a16:creationId xmlns="" xmlns:a16="http://schemas.microsoft.com/office/drawing/2014/main" id="{E4A809D5-3600-46D4-A466-67F2349A54FB}"/>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655320" y="2316480"/>
            <a:ext cx="4572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2" name="Content Placeholder 1"/>
          <p:cNvSpPr>
            <a:spLocks noGrp="1"/>
          </p:cNvSpPr>
          <p:nvPr>
            <p:ph idx="1"/>
          </p:nvPr>
        </p:nvSpPr>
        <p:spPr>
          <a:xfrm>
            <a:off x="655321" y="2575034"/>
            <a:ext cx="5120113" cy="3462228"/>
          </a:xfrm>
        </p:spPr>
        <p:txBody>
          <a:bodyPr>
            <a:normAutofit lnSpcReduction="10000"/>
          </a:bodyPr>
          <a:lstStyle/>
          <a:p>
            <a:pPr marL="0" indent="0">
              <a:buNone/>
            </a:pPr>
            <a:r>
              <a:rPr lang="en-US" sz="2400" dirty="0"/>
              <a:t>Finally, uncertainties in risks need to be addressed and might be related to the product, procedure, subsequent treatments or tests, insufficient number of patients, differences in definitions, percentage of subjects that were lost-to-follow-up during a clinical investigation, protocol deviations, and user experience such as being inconsistent or not representative of likely real-world users.</a:t>
            </a:r>
          </a:p>
        </p:txBody>
      </p:sp>
      <p:pic>
        <p:nvPicPr>
          <p:cNvPr id="6" name="Picture 5" descr="A picture containing drawing, graffiti&#10;&#10;Description automatically generated">
            <a:extLst>
              <a:ext uri="{FF2B5EF4-FFF2-40B4-BE49-F238E27FC236}">
                <a16:creationId xmlns="" xmlns:a16="http://schemas.microsoft.com/office/drawing/2014/main" id="{AEDA2863-3126-41B4-A177-76A1611CD876}"/>
              </a:ext>
            </a:extLst>
          </p:cNvPr>
          <p:cNvPicPr>
            <a:picLocks noChangeAspect="1"/>
          </p:cNvPicPr>
          <p:nvPr/>
        </p:nvPicPr>
        <p:blipFill rotWithShape="1">
          <a:blip r:embed="rId2">
            <a:extLst>
              <a:ext uri="{28A0092B-C50C-407E-A947-70E740481C1C}">
                <a14:useLocalDpi xmlns:a14="http://schemas.microsoft.com/office/drawing/2010/main" val="0"/>
              </a:ext>
            </a:extLst>
          </a:blip>
          <a:srcRect l="27356" r="42036"/>
          <a:stretch/>
        </p:blipFill>
        <p:spPr>
          <a:xfrm>
            <a:off x="5878849" y="10"/>
            <a:ext cx="6313150" cy="6857987"/>
          </a:xfrm>
          <a:custGeom>
            <a:avLst/>
            <a:gdLst/>
            <a:ahLst/>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
        <p:nvSpPr>
          <p:cNvPr id="4" name="Slide Number Placeholder 5"/>
          <p:cNvSpPr txBox="1">
            <a:spLocks/>
          </p:cNvSpPr>
          <p:nvPr/>
        </p:nvSpPr>
        <p:spPr>
          <a:xfrm>
            <a:off x="11669149" y="6467736"/>
            <a:ext cx="483986" cy="212598"/>
          </a:xfrm>
          <a:prstGeom prst="rect">
            <a:avLst/>
          </a:prstGeom>
        </p:spPr>
        <p:txBody>
          <a:bodyPr vert="horz" lIns="68580" tIns="34290" rIns="68580" bIns="3429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685800" rtl="0" eaLnBrk="1" fontAlgn="auto" latinLnBrk="0" hangingPunct="1">
              <a:lnSpc>
                <a:spcPct val="100000"/>
              </a:lnSpc>
              <a:spcBef>
                <a:spcPts val="0"/>
              </a:spcBef>
              <a:spcAft>
                <a:spcPts val="600"/>
              </a:spcAft>
              <a:buClrTx/>
              <a:buSzTx/>
              <a:buFontTx/>
              <a:buNone/>
              <a:tabLst/>
              <a:defRPr/>
            </a:pPr>
            <a:fld id="{A2885E78-1F86-4A3D-9EE1-B0103B1CEF15}" type="slidenum">
              <a:rPr kumimoji="0" lang="en-US" sz="1200" b="1" i="0" u="none" strike="noStrike" kern="1200" cap="none" spc="0" normalizeH="0" baseline="0" noProof="0">
                <a:ln>
                  <a:noFill/>
                </a:ln>
                <a:solidFill>
                  <a:srgbClr val="000000"/>
                </a:solidFill>
                <a:effectLst/>
                <a:uLnTx/>
                <a:uFillTx/>
                <a:latin typeface="Calibri"/>
                <a:ea typeface="+mn-ea"/>
                <a:cs typeface="+mn-cs"/>
              </a:rPr>
              <a:pPr marL="0" marR="0" lvl="0" indent="0" algn="r" defTabSz="685800" rtl="0" eaLnBrk="1" fontAlgn="auto" latinLnBrk="0" hangingPunct="1">
                <a:lnSpc>
                  <a:spcPct val="100000"/>
                </a:lnSpc>
                <a:spcBef>
                  <a:spcPts val="0"/>
                </a:spcBef>
                <a:spcAft>
                  <a:spcPts val="600"/>
                </a:spcAft>
                <a:buClrTx/>
                <a:buSzTx/>
                <a:buFontTx/>
                <a:buNone/>
                <a:tabLst/>
                <a:defRPr/>
              </a:pPr>
              <a:t>11</a:t>
            </a:fld>
            <a:endParaRPr kumimoji="0" lang="en-US" sz="1200" b="1" i="0" u="none" strike="noStrike" kern="1200" cap="none" spc="0" normalizeH="0" baseline="0" noProof="0" dirty="0">
              <a:ln>
                <a:noFill/>
              </a:ln>
              <a:solidFill>
                <a:srgbClr val="000000"/>
              </a:solidFill>
              <a:effectLst/>
              <a:uLnTx/>
              <a:uFillTx/>
              <a:latin typeface="Calibri"/>
              <a:ea typeface="+mn-ea"/>
              <a:cs typeface="+mn-cs"/>
            </a:endParaRPr>
          </a:p>
        </p:txBody>
      </p:sp>
      <p:pic>
        <p:nvPicPr>
          <p:cNvPr id="5" name="Picture 4" descr="A picture containing shellfish, table, sitting, black&#10;&#10;Description automatically generated">
            <a:extLst>
              <a:ext uri="{FF2B5EF4-FFF2-40B4-BE49-F238E27FC236}">
                <a16:creationId xmlns="" xmlns:a16="http://schemas.microsoft.com/office/drawing/2014/main" id="{7B4C4F24-1ABE-4142-B984-F7DE485BCA2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0229" y="165347"/>
            <a:ext cx="1802018" cy="647700"/>
          </a:xfrm>
          <a:prstGeom prst="rect">
            <a:avLst/>
          </a:prstGeom>
        </p:spPr>
      </p:pic>
    </p:spTree>
    <p:extLst>
      <p:ext uri="{BB962C8B-B14F-4D97-AF65-F5344CB8AC3E}">
        <p14:creationId xmlns:p14="http://schemas.microsoft.com/office/powerpoint/2010/main" val="21432058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824614" y="415893"/>
            <a:ext cx="8674594" cy="654480"/>
          </a:xfrm>
        </p:spPr>
        <p:txBody>
          <a:bodyPr>
            <a:normAutofit/>
          </a:bodyPr>
          <a:lstStyle/>
          <a:p>
            <a:r>
              <a:rPr lang="en-US" dirty="0"/>
              <a:t>Risk Assessment – Template for Brainstorming </a:t>
            </a: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3116662219"/>
              </p:ext>
            </p:extLst>
          </p:nvPr>
        </p:nvGraphicFramePr>
        <p:xfrm>
          <a:off x="410901" y="1198485"/>
          <a:ext cx="11111695" cy="4907160"/>
        </p:xfrm>
        <a:graphic>
          <a:graphicData uri="http://schemas.openxmlformats.org/drawingml/2006/table">
            <a:tbl>
              <a:tblPr firstRow="1" bandRow="1">
                <a:tableStyleId>{5C22544A-7EE6-4342-B048-85BDC9FD1C3A}</a:tableStyleId>
              </a:tblPr>
              <a:tblGrid>
                <a:gridCol w="3622876">
                  <a:extLst>
                    <a:ext uri="{9D8B030D-6E8A-4147-A177-3AD203B41FA5}">
                      <a16:colId xmlns="" xmlns:a16="http://schemas.microsoft.com/office/drawing/2014/main" val="3991750831"/>
                    </a:ext>
                  </a:extLst>
                </a:gridCol>
                <a:gridCol w="7488819">
                  <a:extLst>
                    <a:ext uri="{9D8B030D-6E8A-4147-A177-3AD203B41FA5}">
                      <a16:colId xmlns="" xmlns:a16="http://schemas.microsoft.com/office/drawing/2014/main" val="1523161109"/>
                    </a:ext>
                  </a:extLst>
                </a:gridCol>
              </a:tblGrid>
              <a:tr h="615509">
                <a:tc>
                  <a:txBody>
                    <a:bodyPr/>
                    <a:lstStyle/>
                    <a:p>
                      <a:pPr algn="ctr"/>
                      <a:r>
                        <a:rPr lang="en-US" sz="2000" dirty="0"/>
                        <a:t>Risk Assessment Criteria</a:t>
                      </a:r>
                    </a:p>
                  </a:txBody>
                  <a:tcPr marL="68580" marR="68580" marT="34290" marB="34290"/>
                </a:tc>
                <a:tc>
                  <a:txBody>
                    <a:bodyPr/>
                    <a:lstStyle/>
                    <a:p>
                      <a:pPr algn="ctr"/>
                      <a:r>
                        <a:rPr lang="en-US" sz="2000" dirty="0"/>
                        <a:t>Assessment for Device or Device System</a:t>
                      </a:r>
                    </a:p>
                  </a:txBody>
                  <a:tcPr marL="68580" marR="68580" marT="34290" marB="34290"/>
                </a:tc>
                <a:extLst>
                  <a:ext uri="{0D108BD9-81ED-4DB2-BD59-A6C34878D82A}">
                    <a16:rowId xmlns="" xmlns:a16="http://schemas.microsoft.com/office/drawing/2014/main" val="21628513"/>
                  </a:ext>
                </a:extLst>
              </a:tr>
              <a:tr h="615509">
                <a:tc>
                  <a:txBody>
                    <a:bodyPr/>
                    <a:lstStyle/>
                    <a:p>
                      <a:r>
                        <a:rPr lang="en-US" sz="1600" dirty="0"/>
                        <a:t>Types of Harms or Risks</a:t>
                      </a:r>
                    </a:p>
                  </a:txBody>
                  <a:tcPr marL="68580" marR="68580" marT="34290" marB="34290"/>
                </a:tc>
                <a:tc>
                  <a:txBody>
                    <a:bodyPr/>
                    <a:lstStyle/>
                    <a:p>
                      <a:endParaRPr lang="en-US" sz="1000" dirty="0"/>
                    </a:p>
                  </a:txBody>
                  <a:tcPr marL="68580" marR="68580" marT="34290" marB="34290"/>
                </a:tc>
                <a:extLst>
                  <a:ext uri="{0D108BD9-81ED-4DB2-BD59-A6C34878D82A}">
                    <a16:rowId xmlns="" xmlns:a16="http://schemas.microsoft.com/office/drawing/2014/main" val="684230372"/>
                  </a:ext>
                </a:extLst>
              </a:tr>
              <a:tr h="615509">
                <a:tc>
                  <a:txBody>
                    <a:bodyPr/>
                    <a:lstStyle/>
                    <a:p>
                      <a:r>
                        <a:rPr lang="en-US" sz="1600" dirty="0"/>
                        <a:t>Magnitude or Severity of Harms or Risks</a:t>
                      </a:r>
                    </a:p>
                  </a:txBody>
                  <a:tcPr marL="68580" marR="68580" marT="34290" marB="34290"/>
                </a:tc>
                <a:tc>
                  <a:txBody>
                    <a:bodyPr/>
                    <a:lstStyle/>
                    <a:p>
                      <a:endParaRPr lang="en-US" sz="1000"/>
                    </a:p>
                  </a:txBody>
                  <a:tcPr marL="68580" marR="68580" marT="34290" marB="34290"/>
                </a:tc>
                <a:extLst>
                  <a:ext uri="{0D108BD9-81ED-4DB2-BD59-A6C34878D82A}">
                    <a16:rowId xmlns="" xmlns:a16="http://schemas.microsoft.com/office/drawing/2014/main" val="2938099525"/>
                  </a:ext>
                </a:extLst>
              </a:tr>
              <a:tr h="834729">
                <a:tc>
                  <a:txBody>
                    <a:bodyPr/>
                    <a:lstStyle/>
                    <a:p>
                      <a:r>
                        <a:rPr lang="en-US" sz="1600" dirty="0"/>
                        <a:t>Likelihood</a:t>
                      </a:r>
                      <a:r>
                        <a:rPr lang="en-US" sz="1600" baseline="0" dirty="0"/>
                        <a:t> of Experiencing One or More Harms or Risks</a:t>
                      </a:r>
                      <a:endParaRPr lang="en-US" sz="1600" dirty="0"/>
                    </a:p>
                  </a:txBody>
                  <a:tcPr marL="68580" marR="68580" marT="34290" marB="34290"/>
                </a:tc>
                <a:tc>
                  <a:txBody>
                    <a:bodyPr/>
                    <a:lstStyle/>
                    <a:p>
                      <a:endParaRPr lang="en-US" sz="1000"/>
                    </a:p>
                  </a:txBody>
                  <a:tcPr marL="68580" marR="68580" marT="34290" marB="34290"/>
                </a:tc>
                <a:extLst>
                  <a:ext uri="{0D108BD9-81ED-4DB2-BD59-A6C34878D82A}">
                    <a16:rowId xmlns="" xmlns:a16="http://schemas.microsoft.com/office/drawing/2014/main" val="1718349304"/>
                  </a:ext>
                </a:extLst>
              </a:tr>
              <a:tr h="615509">
                <a:tc>
                  <a:txBody>
                    <a:bodyPr/>
                    <a:lstStyle/>
                    <a:p>
                      <a:r>
                        <a:rPr lang="en-US" sz="1600" dirty="0"/>
                        <a:t>Duration of Exposure to the Population</a:t>
                      </a:r>
                    </a:p>
                  </a:txBody>
                  <a:tcPr marL="68580" marR="68580" marT="34290" marB="34290"/>
                </a:tc>
                <a:tc>
                  <a:txBody>
                    <a:bodyPr/>
                    <a:lstStyle/>
                    <a:p>
                      <a:endParaRPr lang="en-US" sz="1000"/>
                    </a:p>
                  </a:txBody>
                  <a:tcPr marL="68580" marR="68580" marT="34290" marB="34290"/>
                </a:tc>
                <a:extLst>
                  <a:ext uri="{0D108BD9-81ED-4DB2-BD59-A6C34878D82A}">
                    <a16:rowId xmlns="" xmlns:a16="http://schemas.microsoft.com/office/drawing/2014/main" val="553802503"/>
                  </a:ext>
                </a:extLst>
              </a:tr>
              <a:tr h="834729">
                <a:tc>
                  <a:txBody>
                    <a:bodyPr/>
                    <a:lstStyle/>
                    <a:p>
                      <a:r>
                        <a:rPr lang="en-US" sz="1600" dirty="0"/>
                        <a:t>Patients’ Perspective or Tolerance (or Intolerance) to Harms or Risks</a:t>
                      </a:r>
                    </a:p>
                  </a:txBody>
                  <a:tcPr marL="68580" marR="68580" marT="34290" marB="34290"/>
                </a:tc>
                <a:tc>
                  <a:txBody>
                    <a:bodyPr/>
                    <a:lstStyle/>
                    <a:p>
                      <a:endParaRPr lang="en-US" sz="1000" dirty="0"/>
                    </a:p>
                  </a:txBody>
                  <a:tcPr marL="68580" marR="68580" marT="34290" marB="34290"/>
                </a:tc>
                <a:extLst>
                  <a:ext uri="{0D108BD9-81ED-4DB2-BD59-A6C34878D82A}">
                    <a16:rowId xmlns="" xmlns:a16="http://schemas.microsoft.com/office/drawing/2014/main" val="2659825246"/>
                  </a:ext>
                </a:extLst>
              </a:tr>
              <a:tr h="775666">
                <a:tc>
                  <a:txBody>
                    <a:bodyPr/>
                    <a:lstStyle/>
                    <a:p>
                      <a:r>
                        <a:rPr lang="en-US" sz="1600" dirty="0"/>
                        <a:t>False-Positive or False-Negative Results</a:t>
                      </a:r>
                    </a:p>
                  </a:txBody>
                  <a:tcPr marL="68580" marR="68580" marT="34290" marB="34290"/>
                </a:tc>
                <a:tc>
                  <a:txBody>
                    <a:bodyPr/>
                    <a:lstStyle/>
                    <a:p>
                      <a:endParaRPr lang="en-US" sz="1000" dirty="0"/>
                    </a:p>
                  </a:txBody>
                  <a:tcPr marL="68580" marR="68580" marT="34290" marB="34290"/>
                </a:tc>
                <a:extLst>
                  <a:ext uri="{0D108BD9-81ED-4DB2-BD59-A6C34878D82A}">
                    <a16:rowId xmlns="" xmlns:a16="http://schemas.microsoft.com/office/drawing/2014/main" val="1141675564"/>
                  </a:ext>
                </a:extLst>
              </a:tr>
            </a:tbl>
          </a:graphicData>
        </a:graphic>
      </p:graphicFrame>
      <p:sp>
        <p:nvSpPr>
          <p:cNvPr id="4" name="Slide Number Placeholder 5"/>
          <p:cNvSpPr txBox="1">
            <a:spLocks/>
          </p:cNvSpPr>
          <p:nvPr/>
        </p:nvSpPr>
        <p:spPr>
          <a:xfrm>
            <a:off x="10633816" y="6382931"/>
            <a:ext cx="483986" cy="212598"/>
          </a:xfrm>
          <a:prstGeom prst="rect">
            <a:avLst/>
          </a:prstGeom>
        </p:spPr>
        <p:txBody>
          <a:bodyPr vert="horz" lIns="68580" tIns="34290" rIns="68580" bIns="3429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a:defRPr/>
            </a:pPr>
            <a:fld id="{A2885E78-1F86-4A3D-9EE1-B0103B1CEF15}" type="slidenum">
              <a:rPr lang="en-US" b="1">
                <a:solidFill>
                  <a:srgbClr val="000000"/>
                </a:solidFill>
                <a:latin typeface="Calibri"/>
              </a:rPr>
              <a:pPr defTabSz="685800">
                <a:defRPr/>
              </a:pPr>
              <a:t>12</a:t>
            </a:fld>
            <a:endParaRPr lang="en-US" b="1" dirty="0">
              <a:solidFill>
                <a:srgbClr val="000000"/>
              </a:solidFill>
              <a:latin typeface="Calibri"/>
            </a:endParaRPr>
          </a:p>
        </p:txBody>
      </p:sp>
      <p:sp>
        <p:nvSpPr>
          <p:cNvPr id="7" name="TextBox 6">
            <a:extLst>
              <a:ext uri="{FF2B5EF4-FFF2-40B4-BE49-F238E27FC236}">
                <a16:creationId xmlns="" xmlns:a16="http://schemas.microsoft.com/office/drawing/2014/main" id="{30D6C840-30D9-4D92-8643-B885C4227BB1}"/>
              </a:ext>
            </a:extLst>
          </p:cNvPr>
          <p:cNvSpPr txBox="1"/>
          <p:nvPr/>
        </p:nvSpPr>
        <p:spPr>
          <a:xfrm>
            <a:off x="316056" y="6287752"/>
            <a:ext cx="1750416" cy="307777"/>
          </a:xfrm>
          <a:prstGeom prst="rect">
            <a:avLst/>
          </a:prstGeom>
          <a:noFill/>
        </p:spPr>
        <p:txBody>
          <a:bodyPr wrap="none" rtlCol="0">
            <a:spAutoFit/>
          </a:bodyPr>
          <a:lstStyle/>
          <a:p>
            <a:r>
              <a:rPr lang="en-US" sz="1400" dirty="0"/>
              <a:t>*Add references here</a:t>
            </a:r>
          </a:p>
        </p:txBody>
      </p:sp>
      <p:pic>
        <p:nvPicPr>
          <p:cNvPr id="9" name="Picture 8" descr="A picture containing shellfish, table, sitting, black&#10;&#10;Description automatically generated">
            <a:extLst>
              <a:ext uri="{FF2B5EF4-FFF2-40B4-BE49-F238E27FC236}">
                <a16:creationId xmlns="" xmlns:a16="http://schemas.microsoft.com/office/drawing/2014/main" id="{F10D4805-5D8C-49DF-B5DA-0DF15BF4766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2792" y="380085"/>
            <a:ext cx="1802018" cy="647700"/>
          </a:xfrm>
          <a:prstGeom prst="rect">
            <a:avLst/>
          </a:prstGeom>
        </p:spPr>
      </p:pic>
    </p:spTree>
    <p:extLst>
      <p:ext uri="{BB962C8B-B14F-4D97-AF65-F5344CB8AC3E}">
        <p14:creationId xmlns:p14="http://schemas.microsoft.com/office/powerpoint/2010/main" val="11333337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itle 5">
            <a:extLst>
              <a:ext uri="{FF2B5EF4-FFF2-40B4-BE49-F238E27FC236}">
                <a16:creationId xmlns="" xmlns:a16="http://schemas.microsoft.com/office/drawing/2014/main" id="{71EBCF6A-669E-4637-957C-E9879C29A5D6}"/>
              </a:ext>
            </a:extLst>
          </p:cNvPr>
          <p:cNvSpPr>
            <a:spLocks noGrp="1"/>
          </p:cNvSpPr>
          <p:nvPr>
            <p:ph type="title"/>
          </p:nvPr>
        </p:nvSpPr>
        <p:spPr>
          <a:xfrm>
            <a:off x="481013" y="619991"/>
            <a:ext cx="3290887" cy="2287588"/>
          </a:xfrm>
        </p:spPr>
        <p:txBody>
          <a:bodyPr anchor="ctr">
            <a:normAutofit/>
          </a:bodyPr>
          <a:lstStyle/>
          <a:p>
            <a:r>
              <a:rPr lang="en-US" sz="3600" b="1" dirty="0">
                <a:effectLst>
                  <a:outerShdw blurRad="38100" dist="38100" dir="2700000" algn="tl">
                    <a:srgbClr val="000000">
                      <a:alpha val="43137"/>
                    </a:srgbClr>
                  </a:outerShdw>
                </a:effectLst>
              </a:rPr>
              <a:t>Tell the Story with Evidence</a:t>
            </a:r>
            <a:br>
              <a:rPr lang="en-US" sz="3600" b="1" dirty="0">
                <a:effectLst>
                  <a:outerShdw blurRad="38100" dist="38100" dir="2700000" algn="tl">
                    <a:srgbClr val="000000">
                      <a:alpha val="43137"/>
                    </a:srgbClr>
                  </a:outerShdw>
                </a:effectLst>
              </a:rPr>
            </a:br>
            <a:r>
              <a:rPr lang="en-US" sz="3600" b="1" dirty="0">
                <a:effectLst>
                  <a:outerShdw blurRad="38100" dist="38100" dir="2700000" algn="tl">
                    <a:srgbClr val="000000">
                      <a:alpha val="43137"/>
                    </a:srgbClr>
                  </a:outerShdw>
                </a:effectLst>
              </a:rPr>
              <a:t>(The Fun Part)</a:t>
            </a:r>
          </a:p>
        </p:txBody>
      </p:sp>
      <p:sp>
        <p:nvSpPr>
          <p:cNvPr id="2" name="Content Placeholder 1"/>
          <p:cNvSpPr>
            <a:spLocks noGrp="1"/>
          </p:cNvSpPr>
          <p:nvPr>
            <p:ph idx="1"/>
          </p:nvPr>
        </p:nvSpPr>
        <p:spPr>
          <a:xfrm>
            <a:off x="3882289" y="435007"/>
            <a:ext cx="7485413" cy="2070734"/>
          </a:xfrm>
        </p:spPr>
        <p:txBody>
          <a:bodyPr anchor="ctr">
            <a:normAutofit/>
          </a:bodyPr>
          <a:lstStyle/>
          <a:p>
            <a:pPr marL="385763" indent="-385763">
              <a:buFont typeface="+mj-lt"/>
              <a:buAutoNum type="arabicPeriod"/>
            </a:pPr>
            <a:r>
              <a:rPr lang="en-US" sz="2400" b="1" dirty="0">
                <a:solidFill>
                  <a:srgbClr val="D59C2C"/>
                </a:solidFill>
              </a:rPr>
              <a:t>Craft an evidenced-based summary piece</a:t>
            </a:r>
          </a:p>
          <a:p>
            <a:pPr marL="385763" indent="-385763">
              <a:buFont typeface="+mj-lt"/>
              <a:buAutoNum type="arabicPeriod"/>
            </a:pPr>
            <a:r>
              <a:rPr lang="en-US" sz="2400" b="1" dirty="0">
                <a:solidFill>
                  <a:srgbClr val="D59C2C"/>
                </a:solidFill>
              </a:rPr>
              <a:t>Be specific</a:t>
            </a:r>
          </a:p>
          <a:p>
            <a:pPr marL="385763" indent="-385763">
              <a:buFont typeface="+mj-lt"/>
              <a:buAutoNum type="arabicPeriod"/>
            </a:pPr>
            <a:r>
              <a:rPr lang="en-US" sz="2400" b="1" dirty="0">
                <a:solidFill>
                  <a:srgbClr val="D59C2C"/>
                </a:solidFill>
              </a:rPr>
              <a:t>Confirm it with external healthcare practitioners, patients, or advocacy groups</a:t>
            </a:r>
          </a:p>
        </p:txBody>
      </p:sp>
      <p:pic>
        <p:nvPicPr>
          <p:cNvPr id="6" name="Picture 5" descr="A typewriter on a keyboard&#10;&#10;Description automatically generated">
            <a:extLst>
              <a:ext uri="{FF2B5EF4-FFF2-40B4-BE49-F238E27FC236}">
                <a16:creationId xmlns="" xmlns:a16="http://schemas.microsoft.com/office/drawing/2014/main" id="{54DCCBC4-1D06-48B3-9A94-88224595AE74}"/>
              </a:ext>
            </a:extLst>
          </p:cNvPr>
          <p:cNvPicPr>
            <a:picLocks noChangeAspect="1"/>
          </p:cNvPicPr>
          <p:nvPr/>
        </p:nvPicPr>
        <p:blipFill rotWithShape="1">
          <a:blip r:embed="rId2">
            <a:extLst>
              <a:ext uri="{28A0092B-C50C-407E-A947-70E740481C1C}">
                <a14:useLocalDpi xmlns:a14="http://schemas.microsoft.com/office/drawing/2010/main" val="0"/>
              </a:ext>
            </a:extLst>
          </a:blip>
          <a:srcRect t="24219" b="19398"/>
          <a:stretch/>
        </p:blipFill>
        <p:spPr>
          <a:xfrm>
            <a:off x="-9168" y="2763151"/>
            <a:ext cx="12201168" cy="4093262"/>
          </a:xfrm>
          <a:custGeom>
            <a:avLst/>
            <a:gdLst/>
            <a:ahLst/>
            <a:cxnLst/>
            <a:rect l="l" t="t" r="r" b="b"/>
            <a:pathLst>
              <a:path w="12201168" h="4093262">
                <a:moveTo>
                  <a:pt x="12201168" y="0"/>
                </a:moveTo>
                <a:lnTo>
                  <a:pt x="12201168" y="4093262"/>
                </a:lnTo>
                <a:lnTo>
                  <a:pt x="0" y="4093262"/>
                </a:lnTo>
                <a:lnTo>
                  <a:pt x="0" y="49771"/>
                </a:lnTo>
                <a:lnTo>
                  <a:pt x="344880" y="64399"/>
                </a:lnTo>
                <a:cubicBezTo>
                  <a:pt x="3386438" y="213466"/>
                  <a:pt x="6427997" y="534535"/>
                  <a:pt x="9469555" y="167599"/>
                </a:cubicBezTo>
                <a:cubicBezTo>
                  <a:pt x="10229945" y="75865"/>
                  <a:pt x="10990334" y="27132"/>
                  <a:pt x="11750723" y="7961"/>
                </a:cubicBezTo>
                <a:close/>
              </a:path>
            </a:pathLst>
          </a:custGeom>
        </p:spPr>
      </p:pic>
      <p:sp>
        <p:nvSpPr>
          <p:cNvPr id="4" name="Slide Number Placeholder 5"/>
          <p:cNvSpPr txBox="1">
            <a:spLocks/>
          </p:cNvSpPr>
          <p:nvPr/>
        </p:nvSpPr>
        <p:spPr>
          <a:xfrm>
            <a:off x="11536384" y="6467736"/>
            <a:ext cx="483986" cy="212598"/>
          </a:xfrm>
          <a:prstGeom prst="rect">
            <a:avLst/>
          </a:prstGeom>
        </p:spPr>
        <p:txBody>
          <a:bodyPr vert="horz" lIns="68580" tIns="34290" rIns="68580" bIns="3429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685800" rtl="0" eaLnBrk="1" fontAlgn="auto" latinLnBrk="0" hangingPunct="1">
              <a:lnSpc>
                <a:spcPct val="100000"/>
              </a:lnSpc>
              <a:spcBef>
                <a:spcPts val="0"/>
              </a:spcBef>
              <a:spcAft>
                <a:spcPts val="600"/>
              </a:spcAft>
              <a:buClrTx/>
              <a:buSzTx/>
              <a:buFontTx/>
              <a:buNone/>
              <a:tabLst/>
              <a:defRPr/>
            </a:pPr>
            <a:fld id="{A2885E78-1F86-4A3D-9EE1-B0103B1CEF15}" type="slidenum">
              <a:rPr kumimoji="0" lang="en-US" sz="1200" b="1" i="0" u="none" strike="noStrike" kern="1200" cap="none" spc="0" normalizeH="0" baseline="0" noProof="0">
                <a:ln>
                  <a:noFill/>
                </a:ln>
                <a:solidFill>
                  <a:srgbClr val="000000"/>
                </a:solidFill>
                <a:effectLst/>
                <a:uLnTx/>
                <a:uFillTx/>
                <a:latin typeface="Calibri"/>
                <a:ea typeface="+mn-ea"/>
                <a:cs typeface="+mn-cs"/>
              </a:rPr>
              <a:pPr marL="0" marR="0" lvl="0" indent="0" algn="r" defTabSz="685800" rtl="0" eaLnBrk="1" fontAlgn="auto" latinLnBrk="0" hangingPunct="1">
                <a:lnSpc>
                  <a:spcPct val="100000"/>
                </a:lnSpc>
                <a:spcBef>
                  <a:spcPts val="0"/>
                </a:spcBef>
                <a:spcAft>
                  <a:spcPts val="600"/>
                </a:spcAft>
                <a:buClrTx/>
                <a:buSzTx/>
                <a:buFontTx/>
                <a:buNone/>
                <a:tabLst/>
                <a:defRPr/>
              </a:pPr>
              <a:t>13</a:t>
            </a:fld>
            <a:endParaRPr kumimoji="0" lang="en-US" sz="1200" b="1" i="0" u="none" strike="noStrike" kern="1200" cap="none" spc="0" normalizeH="0" baseline="0" noProof="0" dirty="0">
              <a:ln>
                <a:noFill/>
              </a:ln>
              <a:solidFill>
                <a:srgbClr val="000000"/>
              </a:solidFill>
              <a:effectLst/>
              <a:uLnTx/>
              <a:uFillTx/>
              <a:latin typeface="Calibri"/>
              <a:ea typeface="+mn-ea"/>
              <a:cs typeface="+mn-cs"/>
            </a:endParaRPr>
          </a:p>
        </p:txBody>
      </p:sp>
      <p:pic>
        <p:nvPicPr>
          <p:cNvPr id="5" name="Picture 4" descr="A picture containing shellfish, table, sitting, black&#10;&#10;Description automatically generated">
            <a:extLst>
              <a:ext uri="{FF2B5EF4-FFF2-40B4-BE49-F238E27FC236}">
                <a16:creationId xmlns="" xmlns:a16="http://schemas.microsoft.com/office/drawing/2014/main" id="{7B4C4F24-1ABE-4142-B984-F7DE485BCA2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0229" y="165347"/>
            <a:ext cx="1802018" cy="647700"/>
          </a:xfrm>
          <a:prstGeom prst="rect">
            <a:avLst/>
          </a:prstGeom>
        </p:spPr>
      </p:pic>
    </p:spTree>
    <p:extLst>
      <p:ext uri="{BB962C8B-B14F-4D97-AF65-F5344CB8AC3E}">
        <p14:creationId xmlns:p14="http://schemas.microsoft.com/office/powerpoint/2010/main" val="29624610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a:srcRect l="9597" r="9888"/>
          <a:stretch/>
        </p:blipFill>
        <p:spPr>
          <a:xfrm>
            <a:off x="7464316" y="194239"/>
            <a:ext cx="3551147" cy="5143490"/>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
        <p:nvSpPr>
          <p:cNvPr id="2" name="Title 1"/>
          <p:cNvSpPr>
            <a:spLocks noGrp="1"/>
          </p:cNvSpPr>
          <p:nvPr>
            <p:ph type="title"/>
          </p:nvPr>
        </p:nvSpPr>
        <p:spPr>
          <a:xfrm>
            <a:off x="4030360" y="5303816"/>
            <a:ext cx="2880064" cy="1269596"/>
          </a:xfrm>
        </p:spPr>
        <p:txBody>
          <a:bodyPr>
            <a:normAutofit/>
          </a:bodyPr>
          <a:lstStyle/>
          <a:p>
            <a:pPr>
              <a:lnSpc>
                <a:spcPct val="90000"/>
              </a:lnSpc>
            </a:pPr>
            <a:r>
              <a:rPr lang="en-US" sz="2325" b="1" i="1" dirty="0">
                <a:effectLst>
                  <a:outerShdw blurRad="38100" dist="38100" dir="2700000" algn="tl">
                    <a:srgbClr val="000000">
                      <a:alpha val="43137"/>
                    </a:srgbClr>
                  </a:outerShdw>
                </a:effectLst>
              </a:rPr>
              <a:t>Be Bold</a:t>
            </a:r>
            <a:br>
              <a:rPr lang="en-US" sz="2325" b="1" i="1" dirty="0">
                <a:effectLst>
                  <a:outerShdw blurRad="38100" dist="38100" dir="2700000" algn="tl">
                    <a:srgbClr val="000000">
                      <a:alpha val="43137"/>
                    </a:srgbClr>
                  </a:outerShdw>
                </a:effectLst>
              </a:rPr>
            </a:br>
            <a:r>
              <a:rPr lang="en-US" sz="2325" b="1" i="1" dirty="0">
                <a:effectLst>
                  <a:outerShdw blurRad="38100" dist="38100" dir="2700000" algn="tl">
                    <a:srgbClr val="000000">
                      <a:alpha val="43137"/>
                    </a:srgbClr>
                  </a:outerShdw>
                </a:effectLst>
              </a:rPr>
              <a:t>Stay Curious</a:t>
            </a:r>
            <a:r>
              <a:rPr lang="en-US" sz="2325" dirty="0"/>
              <a:t/>
            </a:r>
            <a:br>
              <a:rPr lang="en-US" sz="2325" dirty="0"/>
            </a:br>
            <a:r>
              <a:rPr lang="en-US" sz="2325" dirty="0"/>
              <a:t>(</a:t>
            </a:r>
            <a:r>
              <a:rPr lang="en-US" sz="2325" i="1" dirty="0"/>
              <a:t>and a little disruptive</a:t>
            </a:r>
            <a:r>
              <a:rPr lang="en-US" sz="2325" dirty="0"/>
              <a:t>)</a:t>
            </a:r>
          </a:p>
        </p:txBody>
      </p:sp>
      <p:sp>
        <p:nvSpPr>
          <p:cNvPr id="3" name="Content Placeholder 2"/>
          <p:cNvSpPr>
            <a:spLocks noGrp="1"/>
          </p:cNvSpPr>
          <p:nvPr>
            <p:ph idx="1"/>
          </p:nvPr>
        </p:nvSpPr>
        <p:spPr>
          <a:xfrm>
            <a:off x="7295812" y="5342140"/>
            <a:ext cx="4599480" cy="1354506"/>
          </a:xfrm>
        </p:spPr>
        <p:txBody>
          <a:bodyPr>
            <a:noAutofit/>
          </a:bodyPr>
          <a:lstStyle/>
          <a:p>
            <a:pPr marL="0" indent="0">
              <a:spcBef>
                <a:spcPts val="0"/>
              </a:spcBef>
              <a:spcAft>
                <a:spcPts val="450"/>
              </a:spcAft>
              <a:buNone/>
            </a:pPr>
            <a:r>
              <a:rPr lang="en-US" sz="1400" b="1" i="1" dirty="0">
                <a:effectLst>
                  <a:outerShdw blurRad="38100" dist="38100" dir="2700000" algn="tl">
                    <a:srgbClr val="000000">
                      <a:alpha val="43137"/>
                    </a:srgbClr>
                  </a:outerShdw>
                </a:effectLst>
              </a:rPr>
              <a:t>David R Rutledge, Pharm.D., FCCP, FAHA</a:t>
            </a:r>
            <a:br>
              <a:rPr lang="en-US" sz="1400" b="1" i="1" dirty="0">
                <a:effectLst>
                  <a:outerShdw blurRad="38100" dist="38100" dir="2700000" algn="tl">
                    <a:srgbClr val="000000">
                      <a:alpha val="43137"/>
                    </a:srgbClr>
                  </a:outerShdw>
                </a:effectLst>
              </a:rPr>
            </a:br>
            <a:r>
              <a:rPr lang="en-US" sz="1400" b="1" i="1" dirty="0">
                <a:effectLst>
                  <a:outerShdw blurRad="38100" dist="38100" dir="2700000" algn="tl">
                    <a:srgbClr val="000000">
                      <a:alpha val="43137"/>
                    </a:srgbClr>
                  </a:outerShdw>
                </a:effectLst>
              </a:rPr>
              <a:t>President &amp; CEO</a:t>
            </a:r>
            <a:br>
              <a:rPr lang="en-US" sz="1400" b="1" i="1" dirty="0">
                <a:effectLst>
                  <a:outerShdw blurRad="38100" dist="38100" dir="2700000" algn="tl">
                    <a:srgbClr val="000000">
                      <a:alpha val="43137"/>
                    </a:srgbClr>
                  </a:outerShdw>
                </a:effectLst>
              </a:rPr>
            </a:br>
            <a:r>
              <a:rPr lang="en-US" sz="1400" b="1" i="1" dirty="0">
                <a:effectLst>
                  <a:outerShdw blurRad="38100" dist="38100" dir="2700000" algn="tl">
                    <a:srgbClr val="000000">
                      <a:alpha val="43137"/>
                    </a:srgbClr>
                  </a:outerShdw>
                </a:effectLst>
              </a:rPr>
              <a:t>Global Strategic Solutions, LLC  </a:t>
            </a:r>
            <a:br>
              <a:rPr lang="en-US" sz="1400" b="1" i="1" dirty="0">
                <a:effectLst>
                  <a:outerShdw blurRad="38100" dist="38100" dir="2700000" algn="tl">
                    <a:srgbClr val="000000">
                      <a:alpha val="43137"/>
                    </a:srgbClr>
                  </a:outerShdw>
                </a:effectLst>
              </a:rPr>
            </a:br>
            <a:r>
              <a:rPr lang="en-US" sz="1400" b="1" i="1" dirty="0">
                <a:effectLst>
                  <a:outerShdw blurRad="38100" dist="38100" dir="2700000" algn="tl">
                    <a:srgbClr val="000000">
                      <a:alpha val="43137"/>
                    </a:srgbClr>
                  </a:outerShdw>
                </a:effectLst>
              </a:rPr>
              <a:t>+1 (630) 846-0350 cell</a:t>
            </a:r>
            <a:br>
              <a:rPr lang="en-US" sz="1400" b="1" i="1" dirty="0">
                <a:effectLst>
                  <a:outerShdw blurRad="38100" dist="38100" dir="2700000" algn="tl">
                    <a:srgbClr val="000000">
                      <a:alpha val="43137"/>
                    </a:srgbClr>
                  </a:outerShdw>
                </a:effectLst>
              </a:rPr>
            </a:br>
            <a:r>
              <a:rPr lang="en-US" sz="1400" b="1" i="1" dirty="0">
                <a:effectLst>
                  <a:outerShdw blurRad="38100" dist="38100" dir="2700000" algn="tl">
                    <a:srgbClr val="000000">
                      <a:alpha val="43137"/>
                    </a:srgbClr>
                  </a:outerShdw>
                </a:effectLst>
                <a:hlinkClick r:id="rId3"/>
              </a:rPr>
              <a:t>David.Rutledge@globalstrategicsolutions.com</a:t>
            </a:r>
            <a:r>
              <a:rPr lang="en-US" sz="1400" b="1" i="1" dirty="0">
                <a:effectLst>
                  <a:outerShdw blurRad="38100" dist="38100" dir="2700000" algn="tl">
                    <a:srgbClr val="000000">
                      <a:alpha val="43137"/>
                    </a:srgbClr>
                  </a:outerShdw>
                </a:effectLst>
              </a:rPr>
              <a:t/>
            </a:r>
            <a:br>
              <a:rPr lang="en-US" sz="1400" b="1" i="1" dirty="0">
                <a:effectLst>
                  <a:outerShdw blurRad="38100" dist="38100" dir="2700000" algn="tl">
                    <a:srgbClr val="000000">
                      <a:alpha val="43137"/>
                    </a:srgbClr>
                  </a:outerShdw>
                </a:effectLst>
              </a:rPr>
            </a:br>
            <a:r>
              <a:rPr lang="en-US" sz="1400" b="1" i="1" dirty="0">
                <a:effectLst>
                  <a:outerShdw blurRad="38100" dist="38100" dir="2700000" algn="tl">
                    <a:srgbClr val="000000">
                      <a:alpha val="43137"/>
                    </a:srgbClr>
                  </a:outerShdw>
                </a:effectLst>
                <a:hlinkClick r:id="rId4"/>
              </a:rPr>
              <a:t>www.globalstrategicsolutons.com</a:t>
            </a:r>
            <a:r>
              <a:rPr lang="en-US" sz="1400" b="1" i="1" dirty="0">
                <a:effectLst>
                  <a:outerShdw blurRad="38100" dist="38100" dir="2700000" algn="tl">
                    <a:srgbClr val="000000">
                      <a:alpha val="43137"/>
                    </a:srgbClr>
                  </a:outerShdw>
                </a:effectLst>
              </a:rPr>
              <a:t> </a:t>
            </a:r>
            <a:br>
              <a:rPr lang="en-US" sz="1400" b="1" i="1" dirty="0">
                <a:effectLst>
                  <a:outerShdw blurRad="38100" dist="38100" dir="2700000" algn="tl">
                    <a:srgbClr val="000000">
                      <a:alpha val="43137"/>
                    </a:srgbClr>
                  </a:outerShdw>
                </a:effectLst>
              </a:rPr>
            </a:br>
            <a:r>
              <a:rPr lang="en-US" sz="1400" b="1" i="1" dirty="0">
                <a:effectLst>
                  <a:outerShdw blurRad="38100" dist="38100" dir="2700000" algn="tl">
                    <a:srgbClr val="000000">
                      <a:alpha val="43137"/>
                    </a:srgbClr>
                  </a:outerShdw>
                </a:effectLst>
                <a:hlinkClick r:id="rId5"/>
              </a:rPr>
              <a:t>https://www.linkedin.com/in/david-rutledge-9291609/</a:t>
            </a:r>
            <a:endParaRPr lang="en-US" sz="1400" b="1" i="1" dirty="0">
              <a:effectLst>
                <a:outerShdw blurRad="38100" dist="38100" dir="2700000" algn="tl">
                  <a:srgbClr val="000000">
                    <a:alpha val="43137"/>
                  </a:srgbClr>
                </a:outerShdw>
              </a:effectLst>
            </a:endParaRPr>
          </a:p>
          <a:p>
            <a:pPr marL="0" indent="0">
              <a:spcBef>
                <a:spcPts val="0"/>
              </a:spcBef>
              <a:spcAft>
                <a:spcPts val="450"/>
              </a:spcAft>
              <a:buNone/>
            </a:pPr>
            <a:endParaRPr lang="en-US" sz="1400" b="1" i="1" dirty="0">
              <a:effectLst>
                <a:outerShdw blurRad="38100" dist="38100" dir="2700000" algn="tl">
                  <a:srgbClr val="000000">
                    <a:alpha val="43137"/>
                  </a:srgbClr>
                </a:outerShdw>
              </a:effectLst>
            </a:endParaRPr>
          </a:p>
          <a:p>
            <a:pPr marL="0" indent="0">
              <a:spcBef>
                <a:spcPts val="0"/>
              </a:spcBef>
              <a:spcAft>
                <a:spcPts val="450"/>
              </a:spcAft>
              <a:buNone/>
            </a:pPr>
            <a:endParaRPr lang="en-US" sz="1400" b="1" i="1" dirty="0">
              <a:effectLst>
                <a:outerShdw blurRad="38100" dist="38100" dir="2700000" algn="tl">
                  <a:srgbClr val="000000">
                    <a:alpha val="43137"/>
                  </a:srgbClr>
                </a:outerShdw>
              </a:effectLst>
            </a:endParaRPr>
          </a:p>
        </p:txBody>
      </p:sp>
      <p:pic>
        <p:nvPicPr>
          <p:cNvPr id="8" name="Picture 7" descr="A picture containing shellfish, table, sitting, black&#10;&#10;Description automatically generated">
            <a:extLst>
              <a:ext uri="{FF2B5EF4-FFF2-40B4-BE49-F238E27FC236}">
                <a16:creationId xmlns="" xmlns:a16="http://schemas.microsoft.com/office/drawing/2014/main" id="{7AD08092-271F-4D09-AFD8-1BE216E08AC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69656" y="246173"/>
            <a:ext cx="2765963" cy="994171"/>
          </a:xfrm>
          <a:prstGeom prst="rect">
            <a:avLst/>
          </a:prstGeom>
        </p:spPr>
      </p:pic>
      <p:sp>
        <p:nvSpPr>
          <p:cNvPr id="9" name="Content Placeholder 2">
            <a:extLst>
              <a:ext uri="{FF2B5EF4-FFF2-40B4-BE49-F238E27FC236}">
                <a16:creationId xmlns="" xmlns:a16="http://schemas.microsoft.com/office/drawing/2014/main" id="{07FE3534-D818-470F-88DF-31222AB08427}"/>
              </a:ext>
            </a:extLst>
          </p:cNvPr>
          <p:cNvSpPr txBox="1">
            <a:spLocks/>
          </p:cNvSpPr>
          <p:nvPr/>
        </p:nvSpPr>
        <p:spPr>
          <a:xfrm>
            <a:off x="1278793" y="1208396"/>
            <a:ext cx="6784390" cy="99417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Potential Benefit versus Potential Risk </a:t>
            </a:r>
            <a:b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(Residual Risk)</a:t>
            </a:r>
          </a:p>
        </p:txBody>
      </p:sp>
      <p:pic>
        <p:nvPicPr>
          <p:cNvPr id="11" name="Picture 10" descr="No alt text provided for this image">
            <a:extLst>
              <a:ext uri="{FF2B5EF4-FFF2-40B4-BE49-F238E27FC236}">
                <a16:creationId xmlns="" xmlns:a16="http://schemas.microsoft.com/office/drawing/2014/main" id="{0E189E02-91D8-4DE5-9419-678021BE8E6F}"/>
              </a:ext>
            </a:extLst>
          </p:cNvPr>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77233" y="2751634"/>
            <a:ext cx="3089080" cy="3821778"/>
          </a:xfrm>
          <a:prstGeom prst="rect">
            <a:avLst/>
          </a:prstGeom>
          <a:noFill/>
          <a:ln>
            <a:noFill/>
          </a:ln>
        </p:spPr>
      </p:pic>
      <p:sp>
        <p:nvSpPr>
          <p:cNvPr id="12" name="Rectangle 11">
            <a:extLst>
              <a:ext uri="{FF2B5EF4-FFF2-40B4-BE49-F238E27FC236}">
                <a16:creationId xmlns="" xmlns:a16="http://schemas.microsoft.com/office/drawing/2014/main" id="{FCEE781D-207F-49B2-B243-1B7EED5B32B5}"/>
              </a:ext>
            </a:extLst>
          </p:cNvPr>
          <p:cNvSpPr/>
          <p:nvPr/>
        </p:nvSpPr>
        <p:spPr>
          <a:xfrm>
            <a:off x="318729" y="2062509"/>
            <a:ext cx="6096000" cy="646331"/>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hlinkClick r:id="rId8"/>
              </a:rPr>
              <a:t>https://www.linkedin.com/pulse/mythical-medical-unsolvable-equation-benefit-to-risk-david-rutledge/</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695012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txBox="1">
            <a:spLocks/>
          </p:cNvSpPr>
          <p:nvPr/>
        </p:nvSpPr>
        <p:spPr>
          <a:xfrm>
            <a:off x="11367702" y="6467736"/>
            <a:ext cx="483986" cy="212598"/>
          </a:xfrm>
          <a:prstGeom prst="rect">
            <a:avLst/>
          </a:prstGeom>
        </p:spPr>
        <p:txBody>
          <a:bodyPr vert="horz" lIns="68580" tIns="34290" rIns="68580" bIns="3429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685800" rtl="0" eaLnBrk="1" fontAlgn="auto" latinLnBrk="0" hangingPunct="1">
              <a:lnSpc>
                <a:spcPct val="100000"/>
              </a:lnSpc>
              <a:spcBef>
                <a:spcPts val="0"/>
              </a:spcBef>
              <a:spcAft>
                <a:spcPts val="0"/>
              </a:spcAft>
              <a:buClrTx/>
              <a:buSzTx/>
              <a:buFontTx/>
              <a:buNone/>
              <a:tabLst/>
              <a:defRPr/>
            </a:pPr>
            <a:fld id="{A2885E78-1F86-4A3D-9EE1-B0103B1CEF15}" type="slidenum">
              <a:rPr kumimoji="0" lang="en-US" sz="1200" b="1" i="0" u="none" strike="noStrike" kern="1200" cap="none" spc="0" normalizeH="0" baseline="0" noProof="0">
                <a:ln>
                  <a:noFill/>
                </a:ln>
                <a:solidFill>
                  <a:srgbClr val="000000"/>
                </a:solidFill>
                <a:effectLst/>
                <a:uLnTx/>
                <a:uFillTx/>
                <a:latin typeface="Calibri"/>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15</a:t>
            </a:fld>
            <a:endParaRPr kumimoji="0" lang="en-US" sz="1200" b="1" i="0" u="none" strike="noStrike" kern="1200" cap="none" spc="0" normalizeH="0" baseline="0" noProof="0" dirty="0">
              <a:ln>
                <a:noFill/>
              </a:ln>
              <a:solidFill>
                <a:srgbClr val="000000"/>
              </a:solidFill>
              <a:effectLst/>
              <a:uLnTx/>
              <a:uFillTx/>
              <a:latin typeface="Calibri"/>
              <a:ea typeface="+mn-ea"/>
              <a:cs typeface="+mn-cs"/>
            </a:endParaRPr>
          </a:p>
        </p:txBody>
      </p:sp>
      <p:sp>
        <p:nvSpPr>
          <p:cNvPr id="2" name="Content Placeholder 1"/>
          <p:cNvSpPr>
            <a:spLocks noGrp="1"/>
          </p:cNvSpPr>
          <p:nvPr>
            <p:ph idx="1"/>
          </p:nvPr>
        </p:nvSpPr>
        <p:spPr>
          <a:xfrm>
            <a:off x="443883" y="1337352"/>
            <a:ext cx="11407805" cy="5130383"/>
          </a:xfrm>
        </p:spPr>
        <p:txBody>
          <a:bodyPr>
            <a:normAutofit lnSpcReduction="10000"/>
          </a:bodyPr>
          <a:lstStyle/>
          <a:p>
            <a:pPr marL="385763" indent="-385763">
              <a:buFont typeface="+mj-lt"/>
              <a:buAutoNum type="arabicPeriod"/>
            </a:pPr>
            <a:r>
              <a:rPr lang="en-US" sz="2800" b="1" dirty="0"/>
              <a:t>How and when did addressing benefit-to-risk start with you?</a:t>
            </a:r>
          </a:p>
          <a:p>
            <a:pPr marL="385763" indent="-385763">
              <a:buFont typeface="+mj-lt"/>
              <a:buAutoNum type="arabicPeriod"/>
            </a:pPr>
            <a:r>
              <a:rPr lang="en-US" sz="2800" b="1" dirty="0"/>
              <a:t>What would a typical process be when starting up and implementing the outcome of a benefit-to-risk assessments?</a:t>
            </a:r>
          </a:p>
          <a:p>
            <a:pPr marL="385763" indent="-385763">
              <a:buFont typeface="+mj-lt"/>
              <a:buAutoNum type="arabicPeriod"/>
            </a:pPr>
            <a:r>
              <a:rPr lang="en-US" sz="2800" b="1" dirty="0"/>
              <a:t>What is the hardest part of benefit-to-risk assessments?</a:t>
            </a:r>
          </a:p>
          <a:p>
            <a:pPr marL="385763" indent="-385763">
              <a:buFont typeface="+mj-lt"/>
              <a:buAutoNum type="arabicPeriod"/>
            </a:pPr>
            <a:r>
              <a:rPr lang="en-US" sz="2800" b="1" dirty="0"/>
              <a:t>How does the benefit-to-risk assessments link to other processes such as clinical evaluation and/or investigations?</a:t>
            </a:r>
          </a:p>
          <a:p>
            <a:pPr marL="385763" indent="-385763">
              <a:buFont typeface="+mj-lt"/>
              <a:buAutoNum type="arabicPeriod"/>
            </a:pPr>
            <a:r>
              <a:rPr lang="en-US" sz="2800" b="1" dirty="0"/>
              <a:t>Could the outcome of the benefit-to-risk assessments result in initiating activities such as collection of additional clinical evidence and the actual choice of method?</a:t>
            </a:r>
          </a:p>
          <a:p>
            <a:pPr marL="385763" indent="-385763">
              <a:buFont typeface="+mj-lt"/>
              <a:buAutoNum type="arabicPeriod"/>
            </a:pPr>
            <a:r>
              <a:rPr lang="en-US" sz="2800" b="1" dirty="0"/>
              <a:t>Which medical devices are the most challenging to write benefit-to-risk assessments?</a:t>
            </a:r>
          </a:p>
          <a:p>
            <a:pPr marL="385763" indent="-385763">
              <a:buFont typeface="+mj-lt"/>
              <a:buAutoNum type="arabicPeriod"/>
            </a:pPr>
            <a:r>
              <a:rPr lang="en-US" sz="2800" b="1" dirty="0"/>
              <a:t>Others?</a:t>
            </a:r>
          </a:p>
        </p:txBody>
      </p:sp>
      <p:pic>
        <p:nvPicPr>
          <p:cNvPr id="5" name="Picture 4" descr="A picture containing shellfish, table, sitting, black&#10;&#10;Description automatically generated">
            <a:extLst>
              <a:ext uri="{FF2B5EF4-FFF2-40B4-BE49-F238E27FC236}">
                <a16:creationId xmlns="" xmlns:a16="http://schemas.microsoft.com/office/drawing/2014/main" id="{7B4C4F24-1ABE-4142-B984-F7DE485BCA2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0229" y="165347"/>
            <a:ext cx="1802018" cy="647700"/>
          </a:xfrm>
          <a:prstGeom prst="rect">
            <a:avLst/>
          </a:prstGeom>
        </p:spPr>
      </p:pic>
      <p:sp>
        <p:nvSpPr>
          <p:cNvPr id="8" name="Title 5">
            <a:extLst>
              <a:ext uri="{FF2B5EF4-FFF2-40B4-BE49-F238E27FC236}">
                <a16:creationId xmlns="" xmlns:a16="http://schemas.microsoft.com/office/drawing/2014/main" id="{E41A8B2D-E431-4BA7-9A68-E4C8AF0F0FE3}"/>
              </a:ext>
            </a:extLst>
          </p:cNvPr>
          <p:cNvSpPr>
            <a:spLocks noGrp="1"/>
          </p:cNvSpPr>
          <p:nvPr>
            <p:ph type="title"/>
          </p:nvPr>
        </p:nvSpPr>
        <p:spPr>
          <a:xfrm>
            <a:off x="2219077" y="177666"/>
            <a:ext cx="9632611" cy="994172"/>
          </a:xfrm>
        </p:spPr>
        <p:txBody>
          <a:bodyPr>
            <a:noAutofit/>
          </a:bodyPr>
          <a:lstStyle/>
          <a:p>
            <a:pPr algn="ctr"/>
            <a:r>
              <a:rPr lang="en-US" sz="4400" b="1" dirty="0">
                <a:solidFill>
                  <a:srgbClr val="7030A0"/>
                </a:solidFill>
                <a:effectLst>
                  <a:outerShdw blurRad="38100" dist="38100" dir="2700000" algn="tl">
                    <a:srgbClr val="000000">
                      <a:alpha val="43137"/>
                    </a:srgbClr>
                  </a:outerShdw>
                </a:effectLst>
              </a:rPr>
              <a:t>Questions</a:t>
            </a:r>
          </a:p>
        </p:txBody>
      </p:sp>
    </p:spTree>
    <p:extLst>
      <p:ext uri="{BB962C8B-B14F-4D97-AF65-F5344CB8AC3E}">
        <p14:creationId xmlns:p14="http://schemas.microsoft.com/office/powerpoint/2010/main" val="21522986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Slide Number Placeholder 5"/>
          <p:cNvSpPr txBox="1">
            <a:spLocks/>
          </p:cNvSpPr>
          <p:nvPr/>
        </p:nvSpPr>
        <p:spPr>
          <a:xfrm>
            <a:off x="11266415" y="6474512"/>
            <a:ext cx="645314" cy="283464"/>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600"/>
              </a:spcAft>
              <a:buClrTx/>
              <a:buSzTx/>
              <a:buFontTx/>
              <a:buNone/>
              <a:tabLst/>
              <a:defRPr/>
            </a:pPr>
            <a:fld id="{A2885E78-1F86-4A3D-9EE1-B0103B1CEF15}" type="slidenum">
              <a:rPr kumimoji="0" lang="en-US" b="1" i="0" u="none" strike="noStrike" kern="1200" cap="none" spc="0" normalizeH="0" baseline="0" noProof="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16</a:t>
            </a:fld>
            <a:endParaRPr kumimoji="0" lang="en-US" b="1" i="0" u="none" strike="noStrike" kern="1200" cap="none" spc="0" normalizeH="0" baseline="0" noProof="0" dirty="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41052480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973617" y="424327"/>
            <a:ext cx="8556927" cy="685800"/>
          </a:xfrm>
          <a:prstGeom prst="rect">
            <a:avLst/>
          </a:prstGeom>
        </p:spPr>
        <p:txBody>
          <a:bodyPr vert="horz" lIns="0" tIns="0" rIns="91440" bIns="45720" rtlCol="0" anchor="t" anchorCtr="0">
            <a:noAutofit/>
          </a:bodyPr>
          <a:lstStyle>
            <a:lvl1pPr algn="l" defTabSz="914400" rtl="0" eaLnBrk="1" latinLnBrk="0" hangingPunct="1">
              <a:lnSpc>
                <a:spcPct val="90000"/>
              </a:lnSpc>
              <a:spcBef>
                <a:spcPct val="0"/>
              </a:spcBef>
              <a:buNone/>
              <a:defRPr sz="2600" b="0" kern="1200" cap="none" spc="0" baseline="0">
                <a:solidFill>
                  <a:schemeClr val="accent5"/>
                </a:solidFill>
                <a:latin typeface="+mn-lt"/>
                <a:ea typeface="+mj-ea"/>
                <a:cs typeface="+mj-cs"/>
              </a:defRPr>
            </a:lvl1pPr>
          </a:lstStyle>
          <a:p>
            <a:pPr algn="ctr">
              <a:defRPr/>
            </a:pPr>
            <a:r>
              <a:rPr lang="en-GB" sz="3600" b="1" dirty="0">
                <a:solidFill>
                  <a:srgbClr val="840281"/>
                </a:solidFill>
                <a:latin typeface="Georgia"/>
              </a:rPr>
              <a:t>Options to Collect Sufficient Clinical Evidence</a:t>
            </a:r>
            <a:endParaRPr lang="en-US" sz="3600" b="1" dirty="0">
              <a:solidFill>
                <a:srgbClr val="840281"/>
              </a:solidFill>
              <a:latin typeface="Georgia"/>
            </a:endParaRPr>
          </a:p>
        </p:txBody>
      </p:sp>
      <p:sp>
        <p:nvSpPr>
          <p:cNvPr id="19" name="Slide Number Placeholder 4"/>
          <p:cNvSpPr txBox="1">
            <a:spLocks/>
          </p:cNvSpPr>
          <p:nvPr/>
        </p:nvSpPr>
        <p:spPr>
          <a:xfrm>
            <a:off x="10322817" y="6433673"/>
            <a:ext cx="406873" cy="27285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fld id="{A2885E78-1F86-4A3D-9EE1-B0103B1CEF15}" type="slidenum">
              <a:rPr lang="en-US" sz="1000" b="1">
                <a:solidFill>
                  <a:srgbClr val="000000"/>
                </a:solidFill>
                <a:latin typeface="Calibri" panose="020F0502020204030204" pitchFamily="34" charset="0"/>
                <a:cs typeface="Calibri" panose="020F0502020204030204" pitchFamily="34" charset="0"/>
              </a:rPr>
              <a:pPr algn="ctr">
                <a:defRPr/>
              </a:pPr>
              <a:t>17</a:t>
            </a:fld>
            <a:endParaRPr lang="en-US" sz="1000" b="1" dirty="0">
              <a:solidFill>
                <a:srgbClr val="000000"/>
              </a:solidFill>
              <a:latin typeface="Calibri" panose="020F0502020204030204" pitchFamily="34" charset="0"/>
              <a:cs typeface="Calibri" panose="020F0502020204030204" pitchFamily="34" charset="0"/>
            </a:endParaRPr>
          </a:p>
        </p:txBody>
      </p:sp>
      <p:grpSp>
        <p:nvGrpSpPr>
          <p:cNvPr id="13" name="Group 12"/>
          <p:cNvGrpSpPr/>
          <p:nvPr/>
        </p:nvGrpSpPr>
        <p:grpSpPr>
          <a:xfrm>
            <a:off x="1573422" y="2832273"/>
            <a:ext cx="1197489" cy="673173"/>
            <a:chOff x="2720" y="8722"/>
            <a:chExt cx="2652490" cy="374400"/>
          </a:xfrm>
        </p:grpSpPr>
        <p:sp>
          <p:nvSpPr>
            <p:cNvPr id="14" name="Rectangle 13"/>
            <p:cNvSpPr/>
            <p:nvPr/>
          </p:nvSpPr>
          <p:spPr>
            <a:xfrm>
              <a:off x="2720" y="8722"/>
              <a:ext cx="2652490" cy="374400"/>
            </a:xfrm>
            <a:prstGeom prst="rect">
              <a:avLst/>
            </a:prstGeom>
            <a:solidFill>
              <a:srgbClr val="004F71"/>
            </a:solidFill>
            <a:ln w="25400" cap="flat" cmpd="sng" algn="ctr">
              <a:solidFill>
                <a:srgbClr val="004F71"/>
              </a:solidFill>
              <a:prstDash val="solid"/>
            </a:ln>
            <a:effectLst/>
          </p:spPr>
          <p:style>
            <a:lnRef idx="2">
              <a:scrgbClr r="0" g="0" b="0"/>
            </a:lnRef>
            <a:fillRef idx="1">
              <a:scrgbClr r="0" g="0" b="0"/>
            </a:fillRef>
            <a:effectRef idx="0">
              <a:scrgbClr r="0" g="0" b="0"/>
            </a:effectRef>
            <a:fontRef idx="minor">
              <a:schemeClr val="lt1"/>
            </a:fontRef>
          </p:style>
        </p:sp>
        <p:sp>
          <p:nvSpPr>
            <p:cNvPr id="16" name="TextBox 15"/>
            <p:cNvSpPr txBox="1"/>
            <p:nvPr/>
          </p:nvSpPr>
          <p:spPr>
            <a:xfrm>
              <a:off x="2720" y="8722"/>
              <a:ext cx="2652490" cy="3744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8232" tIns="44704" rIns="78232" bIns="44704" numCol="1" spcCol="1270" anchor="ctr" anchorCtr="0">
              <a:noAutofit/>
            </a:bodyPr>
            <a:lstStyle/>
            <a:p>
              <a:pPr algn="ctr" defTabSz="466725">
                <a:lnSpc>
                  <a:spcPct val="90000"/>
                </a:lnSpc>
                <a:spcBef>
                  <a:spcPct val="0"/>
                </a:spcBef>
                <a:spcAft>
                  <a:spcPct val="35000"/>
                </a:spcAft>
                <a:defRPr/>
              </a:pPr>
              <a:r>
                <a:rPr lang="en-GB" sz="1400" dirty="0">
                  <a:solidFill>
                    <a:sysClr val="window" lastClr="FFFFFF"/>
                  </a:solidFill>
                  <a:latin typeface="Georgia"/>
                </a:rPr>
                <a:t>Surveys</a:t>
              </a:r>
              <a:r>
                <a:rPr lang="en-GB" sz="1050" dirty="0">
                  <a:solidFill>
                    <a:sysClr val="window" lastClr="FFFFFF"/>
                  </a:solidFill>
                  <a:latin typeface="Georgia"/>
                </a:rPr>
                <a:t/>
              </a:r>
              <a:br>
                <a:rPr lang="en-GB" sz="1050" dirty="0">
                  <a:solidFill>
                    <a:sysClr val="window" lastClr="FFFFFF"/>
                  </a:solidFill>
                  <a:latin typeface="Georgia"/>
                </a:rPr>
              </a:br>
              <a:r>
                <a:rPr lang="en-GB" sz="1050" dirty="0">
                  <a:solidFill>
                    <a:sysClr val="window" lastClr="FFFFFF"/>
                  </a:solidFill>
                  <a:latin typeface="Georgia"/>
                </a:rPr>
                <a:t>$10-$20 M/ Survey/Year)</a:t>
              </a:r>
              <a:endParaRPr lang="en-US" sz="1050" dirty="0">
                <a:solidFill>
                  <a:sysClr val="window" lastClr="FFFFFF"/>
                </a:solidFill>
                <a:latin typeface="Georgia"/>
              </a:endParaRPr>
            </a:p>
          </p:txBody>
        </p:sp>
      </p:grpSp>
      <p:grpSp>
        <p:nvGrpSpPr>
          <p:cNvPr id="24" name="Group 23"/>
          <p:cNvGrpSpPr/>
          <p:nvPr/>
        </p:nvGrpSpPr>
        <p:grpSpPr>
          <a:xfrm>
            <a:off x="4192147" y="2258538"/>
            <a:ext cx="1484416" cy="1235032"/>
            <a:chOff x="2720" y="60749"/>
            <a:chExt cx="2652490" cy="670429"/>
          </a:xfrm>
        </p:grpSpPr>
        <p:sp>
          <p:nvSpPr>
            <p:cNvPr id="25" name="Rectangle 24"/>
            <p:cNvSpPr/>
            <p:nvPr/>
          </p:nvSpPr>
          <p:spPr>
            <a:xfrm>
              <a:off x="2720" y="60749"/>
              <a:ext cx="2652490" cy="670429"/>
            </a:xfrm>
            <a:prstGeom prst="rect">
              <a:avLst/>
            </a:prstGeom>
            <a:solidFill>
              <a:srgbClr val="004F71"/>
            </a:solidFill>
            <a:ln w="25400" cap="flat" cmpd="sng" algn="ctr">
              <a:solidFill>
                <a:srgbClr val="004F71"/>
              </a:solidFill>
              <a:prstDash val="solid"/>
            </a:ln>
            <a:effectLst/>
          </p:spPr>
          <p:style>
            <a:lnRef idx="2">
              <a:scrgbClr r="0" g="0" b="0"/>
            </a:lnRef>
            <a:fillRef idx="1">
              <a:scrgbClr r="0" g="0" b="0"/>
            </a:fillRef>
            <a:effectRef idx="0">
              <a:scrgbClr r="0" g="0" b="0"/>
            </a:effectRef>
            <a:fontRef idx="minor">
              <a:schemeClr val="lt1"/>
            </a:fontRef>
          </p:style>
        </p:sp>
        <p:sp>
          <p:nvSpPr>
            <p:cNvPr id="26" name="TextBox 25"/>
            <p:cNvSpPr txBox="1"/>
            <p:nvPr/>
          </p:nvSpPr>
          <p:spPr>
            <a:xfrm>
              <a:off x="2720" y="60749"/>
              <a:ext cx="2652490" cy="67042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9568" tIns="56896" rIns="99568" bIns="56896" numCol="1" spcCol="1270" anchor="ctr" anchorCtr="0">
              <a:noAutofit/>
            </a:bodyPr>
            <a:lstStyle/>
            <a:p>
              <a:pPr algn="ctr" defTabSz="622300">
                <a:lnSpc>
                  <a:spcPct val="90000"/>
                </a:lnSpc>
                <a:spcBef>
                  <a:spcPct val="0"/>
                </a:spcBef>
                <a:spcAft>
                  <a:spcPct val="35000"/>
                </a:spcAft>
                <a:defRPr/>
              </a:pPr>
              <a:r>
                <a:rPr lang="en-GB" sz="1400" dirty="0">
                  <a:solidFill>
                    <a:sysClr val="window" lastClr="FFFFFF"/>
                  </a:solidFill>
                  <a:latin typeface="Georgia"/>
                </a:rPr>
                <a:t>ISS </a:t>
              </a:r>
              <a:br>
                <a:rPr lang="en-GB" sz="1400" dirty="0">
                  <a:solidFill>
                    <a:sysClr val="window" lastClr="FFFFFF"/>
                  </a:solidFill>
                  <a:latin typeface="Georgia"/>
                </a:rPr>
              </a:br>
              <a:r>
                <a:rPr lang="en-GB" sz="1400" dirty="0">
                  <a:solidFill>
                    <a:sysClr val="window" lastClr="FFFFFF"/>
                  </a:solidFill>
                  <a:latin typeface="Georgia"/>
                </a:rPr>
                <a:t>$200 M /Product</a:t>
              </a:r>
              <a:br>
                <a:rPr lang="en-GB" sz="1400" dirty="0">
                  <a:solidFill>
                    <a:sysClr val="window" lastClr="FFFFFF"/>
                  </a:solidFill>
                  <a:latin typeface="Georgia"/>
                </a:rPr>
              </a:br>
              <a:r>
                <a:rPr lang="en-GB" sz="1400" dirty="0">
                  <a:solidFill>
                    <a:sysClr val="window" lastClr="FFFFFF"/>
                  </a:solidFill>
                  <a:latin typeface="Georgia"/>
                </a:rPr>
                <a:t>($20 M/Year)</a:t>
              </a:r>
              <a:endParaRPr lang="en-US" sz="1400" dirty="0">
                <a:solidFill>
                  <a:sysClr val="window" lastClr="FFFFFF"/>
                </a:solidFill>
                <a:latin typeface="Georgia"/>
              </a:endParaRPr>
            </a:p>
          </p:txBody>
        </p:sp>
      </p:grpSp>
      <p:grpSp>
        <p:nvGrpSpPr>
          <p:cNvPr id="33" name="Group 32"/>
          <p:cNvGrpSpPr/>
          <p:nvPr/>
        </p:nvGrpSpPr>
        <p:grpSpPr>
          <a:xfrm>
            <a:off x="5738417" y="1997280"/>
            <a:ext cx="1390123" cy="1492984"/>
            <a:chOff x="3026559" y="60749"/>
            <a:chExt cx="2652490" cy="670429"/>
          </a:xfrm>
        </p:grpSpPr>
        <p:sp>
          <p:nvSpPr>
            <p:cNvPr id="34" name="Rectangle 33"/>
            <p:cNvSpPr/>
            <p:nvPr/>
          </p:nvSpPr>
          <p:spPr>
            <a:xfrm>
              <a:off x="3026559" y="60749"/>
              <a:ext cx="2652490" cy="670429"/>
            </a:xfrm>
            <a:prstGeom prst="rect">
              <a:avLst/>
            </a:prstGeom>
            <a:solidFill>
              <a:srgbClr val="004F71"/>
            </a:solidFill>
            <a:ln w="25400" cap="flat" cmpd="sng" algn="ctr">
              <a:solidFill>
                <a:srgbClr val="004F71"/>
              </a:solidFill>
              <a:prstDash val="solid"/>
            </a:ln>
            <a:effectLst/>
          </p:spPr>
          <p:style>
            <a:lnRef idx="2">
              <a:scrgbClr r="0" g="0" b="0"/>
            </a:lnRef>
            <a:fillRef idx="1">
              <a:scrgbClr r="0" g="0" b="0"/>
            </a:fillRef>
            <a:effectRef idx="0">
              <a:scrgbClr r="0" g="0" b="0"/>
            </a:effectRef>
            <a:fontRef idx="minor">
              <a:schemeClr val="lt1"/>
            </a:fontRef>
          </p:style>
        </p:sp>
        <p:sp>
          <p:nvSpPr>
            <p:cNvPr id="35" name="TextBox 34"/>
            <p:cNvSpPr txBox="1"/>
            <p:nvPr/>
          </p:nvSpPr>
          <p:spPr>
            <a:xfrm>
              <a:off x="3026559" y="60749"/>
              <a:ext cx="2652490" cy="67042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9568" tIns="56896" rIns="99568" bIns="56896" numCol="1" spcCol="1270" anchor="ctr" anchorCtr="0">
              <a:noAutofit/>
            </a:bodyPr>
            <a:lstStyle/>
            <a:p>
              <a:pPr algn="ctr" defTabSz="622300">
                <a:lnSpc>
                  <a:spcPct val="90000"/>
                </a:lnSpc>
                <a:spcBef>
                  <a:spcPct val="0"/>
                </a:spcBef>
                <a:spcAft>
                  <a:spcPct val="35000"/>
                </a:spcAft>
                <a:defRPr/>
              </a:pPr>
              <a:r>
                <a:rPr lang="en-GB" sz="1400" dirty="0">
                  <a:solidFill>
                    <a:sysClr val="window" lastClr="FFFFFF"/>
                  </a:solidFill>
                  <a:latin typeface="Georgia"/>
                </a:rPr>
                <a:t>National Registries</a:t>
              </a:r>
              <a:br>
                <a:rPr lang="en-GB" sz="1400" dirty="0">
                  <a:solidFill>
                    <a:sysClr val="window" lastClr="FFFFFF"/>
                  </a:solidFill>
                  <a:latin typeface="Georgia"/>
                </a:rPr>
              </a:br>
              <a:r>
                <a:rPr lang="en-GB" sz="1400" dirty="0">
                  <a:solidFill>
                    <a:sysClr val="window" lastClr="FFFFFF"/>
                  </a:solidFill>
                  <a:latin typeface="Georgia"/>
                </a:rPr>
                <a:t>$300 M /Year</a:t>
              </a:r>
              <a:br>
                <a:rPr lang="en-GB" sz="1400" dirty="0">
                  <a:solidFill>
                    <a:sysClr val="window" lastClr="FFFFFF"/>
                  </a:solidFill>
                  <a:latin typeface="Georgia"/>
                </a:rPr>
              </a:br>
              <a:r>
                <a:rPr lang="en-GB" sz="1400" dirty="0">
                  <a:solidFill>
                    <a:sysClr val="window" lastClr="FFFFFF"/>
                  </a:solidFill>
                  <a:latin typeface="Georgia"/>
                </a:rPr>
                <a:t>TVT, SCAAR</a:t>
              </a:r>
              <a:endParaRPr lang="en-US" sz="1400" dirty="0">
                <a:solidFill>
                  <a:sysClr val="window" lastClr="FFFFFF"/>
                </a:solidFill>
                <a:latin typeface="Georgia"/>
              </a:endParaRPr>
            </a:p>
          </p:txBody>
        </p:sp>
      </p:grpSp>
      <p:grpSp>
        <p:nvGrpSpPr>
          <p:cNvPr id="36" name="Group 35"/>
          <p:cNvGrpSpPr/>
          <p:nvPr/>
        </p:nvGrpSpPr>
        <p:grpSpPr>
          <a:xfrm>
            <a:off x="7197815" y="1724147"/>
            <a:ext cx="1439507" cy="1774166"/>
            <a:chOff x="6050398" y="8722"/>
            <a:chExt cx="2652490" cy="374400"/>
          </a:xfrm>
        </p:grpSpPr>
        <p:sp>
          <p:nvSpPr>
            <p:cNvPr id="37" name="Rectangle 36"/>
            <p:cNvSpPr/>
            <p:nvPr/>
          </p:nvSpPr>
          <p:spPr>
            <a:xfrm>
              <a:off x="6050398" y="8722"/>
              <a:ext cx="2652490" cy="374400"/>
            </a:xfrm>
            <a:prstGeom prst="rect">
              <a:avLst/>
            </a:prstGeom>
            <a:solidFill>
              <a:srgbClr val="004F71"/>
            </a:solidFill>
            <a:ln w="25400" cap="flat" cmpd="sng" algn="ctr">
              <a:solidFill>
                <a:srgbClr val="004F71"/>
              </a:solidFill>
              <a:prstDash val="solid"/>
            </a:ln>
            <a:effectLst/>
          </p:spPr>
          <p:style>
            <a:lnRef idx="2">
              <a:scrgbClr r="0" g="0" b="0"/>
            </a:lnRef>
            <a:fillRef idx="1">
              <a:scrgbClr r="0" g="0" b="0"/>
            </a:fillRef>
            <a:effectRef idx="0">
              <a:scrgbClr r="0" g="0" b="0"/>
            </a:effectRef>
            <a:fontRef idx="minor">
              <a:schemeClr val="lt1"/>
            </a:fontRef>
          </p:style>
        </p:sp>
        <p:sp>
          <p:nvSpPr>
            <p:cNvPr id="38" name="TextBox 37"/>
            <p:cNvSpPr txBox="1"/>
            <p:nvPr/>
          </p:nvSpPr>
          <p:spPr>
            <a:xfrm>
              <a:off x="6050398" y="8722"/>
              <a:ext cx="2652490" cy="3744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8232" tIns="44704" rIns="78232" bIns="44704" numCol="1" spcCol="1270" anchor="ctr" anchorCtr="0">
              <a:noAutofit/>
            </a:bodyPr>
            <a:lstStyle/>
            <a:p>
              <a:pPr algn="ctr" defTabSz="466725">
                <a:lnSpc>
                  <a:spcPct val="90000"/>
                </a:lnSpc>
                <a:spcBef>
                  <a:spcPct val="0"/>
                </a:spcBef>
                <a:spcAft>
                  <a:spcPct val="35000"/>
                </a:spcAft>
                <a:defRPr/>
              </a:pPr>
              <a:r>
                <a:rPr lang="en-US" sz="1400" dirty="0">
                  <a:solidFill>
                    <a:sysClr val="window" lastClr="FFFFFF"/>
                  </a:solidFill>
                  <a:latin typeface="Georgia"/>
                </a:rPr>
                <a:t>Small Product Registry</a:t>
              </a:r>
              <a:br>
                <a:rPr lang="en-US" sz="1400" dirty="0">
                  <a:solidFill>
                    <a:sysClr val="window" lastClr="FFFFFF"/>
                  </a:solidFill>
                  <a:latin typeface="Georgia"/>
                </a:rPr>
              </a:br>
              <a:r>
                <a:rPr lang="en-US" sz="1400" dirty="0">
                  <a:solidFill>
                    <a:sysClr val="window" lastClr="FFFFFF"/>
                  </a:solidFill>
                  <a:latin typeface="Georgia"/>
                </a:rPr>
                <a:t>$5 MM/Trial</a:t>
              </a:r>
              <a:br>
                <a:rPr lang="en-US" sz="1400" dirty="0">
                  <a:solidFill>
                    <a:sysClr val="window" lastClr="FFFFFF"/>
                  </a:solidFill>
                  <a:latin typeface="Georgia"/>
                </a:rPr>
              </a:br>
              <a:r>
                <a:rPr lang="en-US" sz="1400" dirty="0">
                  <a:solidFill>
                    <a:sysClr val="window" lastClr="FFFFFF"/>
                  </a:solidFill>
                  <a:latin typeface="Georgia"/>
                </a:rPr>
                <a:t>($1 MM/ Product/Year)</a:t>
              </a:r>
            </a:p>
          </p:txBody>
        </p:sp>
      </p:grpSp>
      <p:grpSp>
        <p:nvGrpSpPr>
          <p:cNvPr id="42" name="Group 41"/>
          <p:cNvGrpSpPr/>
          <p:nvPr/>
        </p:nvGrpSpPr>
        <p:grpSpPr>
          <a:xfrm>
            <a:off x="8698817" y="1356015"/>
            <a:ext cx="1827437" cy="2110501"/>
            <a:chOff x="6050398" y="60749"/>
            <a:chExt cx="2652490" cy="670429"/>
          </a:xfrm>
        </p:grpSpPr>
        <p:sp>
          <p:nvSpPr>
            <p:cNvPr id="43" name="Rectangle 42"/>
            <p:cNvSpPr/>
            <p:nvPr/>
          </p:nvSpPr>
          <p:spPr>
            <a:xfrm>
              <a:off x="6050398" y="60749"/>
              <a:ext cx="2652490" cy="670429"/>
            </a:xfrm>
            <a:prstGeom prst="rect">
              <a:avLst/>
            </a:prstGeom>
            <a:solidFill>
              <a:srgbClr val="004F71"/>
            </a:solidFill>
            <a:ln w="25400" cap="flat" cmpd="sng" algn="ctr">
              <a:solidFill>
                <a:srgbClr val="004F71"/>
              </a:solidFill>
              <a:prstDash val="solid"/>
            </a:ln>
            <a:effectLst/>
          </p:spPr>
          <p:style>
            <a:lnRef idx="2">
              <a:scrgbClr r="0" g="0" b="0"/>
            </a:lnRef>
            <a:fillRef idx="1">
              <a:scrgbClr r="0" g="0" b="0"/>
            </a:fillRef>
            <a:effectRef idx="0">
              <a:scrgbClr r="0" g="0" b="0"/>
            </a:effectRef>
            <a:fontRef idx="minor">
              <a:schemeClr val="lt1"/>
            </a:fontRef>
          </p:style>
        </p:sp>
        <p:sp>
          <p:nvSpPr>
            <p:cNvPr id="44" name="TextBox 43"/>
            <p:cNvSpPr txBox="1"/>
            <p:nvPr/>
          </p:nvSpPr>
          <p:spPr>
            <a:xfrm>
              <a:off x="6050398" y="60749"/>
              <a:ext cx="2652490" cy="67042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9568" tIns="56896" rIns="99568" bIns="56896" numCol="1" spcCol="1270" anchor="ctr" anchorCtr="0">
              <a:noAutofit/>
            </a:bodyPr>
            <a:lstStyle/>
            <a:p>
              <a:pPr algn="ctr" defTabSz="622300">
                <a:lnSpc>
                  <a:spcPct val="90000"/>
                </a:lnSpc>
                <a:spcBef>
                  <a:spcPct val="0"/>
                </a:spcBef>
                <a:spcAft>
                  <a:spcPct val="35000"/>
                </a:spcAft>
                <a:defRPr/>
              </a:pPr>
              <a:r>
                <a:rPr lang="en-US" sz="1400" dirty="0">
                  <a:solidFill>
                    <a:sysClr val="window" lastClr="FFFFFF"/>
                  </a:solidFill>
                  <a:latin typeface="Georgia"/>
                </a:rPr>
                <a:t>Large Company Registry</a:t>
              </a:r>
              <a:br>
                <a:rPr lang="en-US" sz="1400" dirty="0">
                  <a:solidFill>
                    <a:sysClr val="window" lastClr="FFFFFF"/>
                  </a:solidFill>
                  <a:latin typeface="Georgia"/>
                </a:rPr>
              </a:br>
              <a:r>
                <a:rPr lang="en-US" sz="1400" dirty="0">
                  <a:solidFill>
                    <a:sysClr val="window" lastClr="FFFFFF"/>
                  </a:solidFill>
                  <a:latin typeface="Georgia"/>
                </a:rPr>
                <a:t>$60-80 MM</a:t>
              </a:r>
              <a:br>
                <a:rPr lang="en-US" sz="1400" dirty="0">
                  <a:solidFill>
                    <a:sysClr val="window" lastClr="FFFFFF"/>
                  </a:solidFill>
                  <a:latin typeface="Georgia"/>
                </a:rPr>
              </a:br>
              <a:r>
                <a:rPr lang="en-US" sz="1400" dirty="0">
                  <a:solidFill>
                    <a:sysClr val="window" lastClr="FFFFFF"/>
                  </a:solidFill>
                  <a:latin typeface="Georgia"/>
                </a:rPr>
                <a:t>($10-$15 MM/Year)</a:t>
              </a:r>
            </a:p>
          </p:txBody>
        </p:sp>
      </p:grpSp>
      <p:grpSp>
        <p:nvGrpSpPr>
          <p:cNvPr id="45" name="Group 44"/>
          <p:cNvGrpSpPr/>
          <p:nvPr/>
        </p:nvGrpSpPr>
        <p:grpSpPr>
          <a:xfrm>
            <a:off x="2832763" y="2626672"/>
            <a:ext cx="1300011" cy="863592"/>
            <a:chOff x="3026559" y="8722"/>
            <a:chExt cx="2652490" cy="374400"/>
          </a:xfrm>
        </p:grpSpPr>
        <p:sp>
          <p:nvSpPr>
            <p:cNvPr id="46" name="Rectangle 45"/>
            <p:cNvSpPr/>
            <p:nvPr/>
          </p:nvSpPr>
          <p:spPr>
            <a:xfrm>
              <a:off x="3026559" y="8722"/>
              <a:ext cx="2652490" cy="374400"/>
            </a:xfrm>
            <a:prstGeom prst="rect">
              <a:avLst/>
            </a:prstGeom>
            <a:solidFill>
              <a:srgbClr val="004F71"/>
            </a:solidFill>
            <a:ln w="25400" cap="flat" cmpd="sng" algn="ctr">
              <a:solidFill>
                <a:srgbClr val="004F71"/>
              </a:solidFill>
              <a:prstDash val="solid"/>
            </a:ln>
            <a:effectLst/>
          </p:spPr>
          <p:style>
            <a:lnRef idx="2">
              <a:scrgbClr r="0" g="0" b="0"/>
            </a:lnRef>
            <a:fillRef idx="1">
              <a:scrgbClr r="0" g="0" b="0"/>
            </a:fillRef>
            <a:effectRef idx="0">
              <a:scrgbClr r="0" g="0" b="0"/>
            </a:effectRef>
            <a:fontRef idx="minor">
              <a:schemeClr val="lt1"/>
            </a:fontRef>
          </p:style>
        </p:sp>
        <p:sp>
          <p:nvSpPr>
            <p:cNvPr id="47" name="TextBox 46"/>
            <p:cNvSpPr txBox="1"/>
            <p:nvPr/>
          </p:nvSpPr>
          <p:spPr>
            <a:xfrm>
              <a:off x="3026559" y="8722"/>
              <a:ext cx="2652490" cy="3744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8232" tIns="44704" rIns="78232" bIns="44704" numCol="1" spcCol="1270" anchor="ctr" anchorCtr="0">
              <a:noAutofit/>
            </a:bodyPr>
            <a:lstStyle/>
            <a:p>
              <a:pPr algn="ctr" defTabSz="466725">
                <a:lnSpc>
                  <a:spcPct val="90000"/>
                </a:lnSpc>
                <a:spcBef>
                  <a:spcPct val="0"/>
                </a:spcBef>
                <a:spcAft>
                  <a:spcPct val="35000"/>
                </a:spcAft>
                <a:defRPr/>
              </a:pPr>
              <a:r>
                <a:rPr lang="en-GB" sz="1200" dirty="0">
                  <a:solidFill>
                    <a:sysClr val="window" lastClr="FFFFFF"/>
                  </a:solidFill>
                  <a:latin typeface="Georgia"/>
                </a:rPr>
                <a:t>Hospital Databases</a:t>
              </a:r>
              <a:br>
                <a:rPr lang="en-GB" sz="1200" dirty="0">
                  <a:solidFill>
                    <a:sysClr val="window" lastClr="FFFFFF"/>
                  </a:solidFill>
                  <a:latin typeface="Georgia"/>
                </a:rPr>
              </a:br>
              <a:r>
                <a:rPr lang="en-GB" sz="1200" dirty="0">
                  <a:solidFill>
                    <a:sysClr val="window" lastClr="FFFFFF"/>
                  </a:solidFill>
                  <a:latin typeface="Georgia"/>
                </a:rPr>
                <a:t>$200 M/ Study/Year</a:t>
              </a:r>
              <a:endParaRPr lang="en-US" sz="1200" dirty="0">
                <a:solidFill>
                  <a:sysClr val="window" lastClr="FFFFFF"/>
                </a:solidFill>
                <a:latin typeface="Georgia"/>
              </a:endParaRPr>
            </a:p>
          </p:txBody>
        </p:sp>
      </p:grpSp>
      <p:pic>
        <p:nvPicPr>
          <p:cNvPr id="4" name="Picture 3"/>
          <p:cNvPicPr>
            <a:picLocks noChangeAspect="1"/>
          </p:cNvPicPr>
          <p:nvPr/>
        </p:nvPicPr>
        <p:blipFill>
          <a:blip r:embed="rId2"/>
          <a:stretch>
            <a:fillRect/>
          </a:stretch>
        </p:blipFill>
        <p:spPr>
          <a:xfrm>
            <a:off x="1908315" y="3687695"/>
            <a:ext cx="7545403" cy="1578084"/>
          </a:xfrm>
          <a:prstGeom prst="rect">
            <a:avLst/>
          </a:prstGeom>
        </p:spPr>
      </p:pic>
      <p:sp>
        <p:nvSpPr>
          <p:cNvPr id="2" name="TextBox 1"/>
          <p:cNvSpPr txBox="1"/>
          <p:nvPr/>
        </p:nvSpPr>
        <p:spPr>
          <a:xfrm>
            <a:off x="2506749" y="5472332"/>
            <a:ext cx="965329" cy="369332"/>
          </a:xfrm>
          <a:prstGeom prst="rect">
            <a:avLst/>
          </a:prstGeom>
          <a:noFill/>
        </p:spPr>
        <p:txBody>
          <a:bodyPr wrap="none" rtlCol="0">
            <a:spAutoFit/>
          </a:bodyPr>
          <a:lstStyle/>
          <a:p>
            <a:pPr defTabSz="457200"/>
            <a:r>
              <a:rPr lang="en-US" dirty="0">
                <a:solidFill>
                  <a:prstClr val="black"/>
                </a:solidFill>
                <a:latin typeface="Calibri"/>
              </a:rPr>
              <a:t>M=$000</a:t>
            </a:r>
          </a:p>
        </p:txBody>
      </p:sp>
      <p:pic>
        <p:nvPicPr>
          <p:cNvPr id="27" name="Picture 26" descr="A picture containing shellfish, table, sitting, black&#10;&#10;Description automatically generated">
            <a:extLst>
              <a:ext uri="{FF2B5EF4-FFF2-40B4-BE49-F238E27FC236}">
                <a16:creationId xmlns="" xmlns:a16="http://schemas.microsoft.com/office/drawing/2014/main" id="{A62DF0AB-8522-4CD0-8093-479ADE2F454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1150" y="891255"/>
            <a:ext cx="1724934" cy="619994"/>
          </a:xfrm>
          <a:prstGeom prst="rect">
            <a:avLst/>
          </a:prstGeom>
        </p:spPr>
      </p:pic>
    </p:spTree>
    <p:extLst>
      <p:ext uri="{BB962C8B-B14F-4D97-AF65-F5344CB8AC3E}">
        <p14:creationId xmlns:p14="http://schemas.microsoft.com/office/powerpoint/2010/main" val="12448044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B612EB8-AAAE-4ACB-8392-537BCF8178BE}"/>
              </a:ext>
            </a:extLst>
          </p:cNvPr>
          <p:cNvSpPr>
            <a:spLocks noGrp="1"/>
          </p:cNvSpPr>
          <p:nvPr>
            <p:ph type="title"/>
          </p:nvPr>
        </p:nvSpPr>
        <p:spPr>
          <a:xfrm>
            <a:off x="1524000" y="152400"/>
            <a:ext cx="8991600" cy="1143000"/>
          </a:xfrm>
        </p:spPr>
        <p:txBody>
          <a:bodyPr>
            <a:normAutofit fontScale="90000"/>
          </a:bodyPr>
          <a:lstStyle/>
          <a:p>
            <a:r>
              <a:rPr lang="en-US" b="1" dirty="0">
                <a:solidFill>
                  <a:srgbClr val="7030A0"/>
                </a:solidFill>
                <a:effectLst>
                  <a:outerShdw blurRad="38100" dist="38100" dir="2700000" algn="tl">
                    <a:srgbClr val="000000">
                      <a:alpha val="43137"/>
                    </a:srgbClr>
                  </a:outerShdw>
                </a:effectLst>
              </a:rPr>
              <a:t>MDR Required Plans, Reports and Documents (n=17)</a:t>
            </a:r>
            <a:br>
              <a:rPr lang="en-US" b="1" dirty="0">
                <a:solidFill>
                  <a:srgbClr val="7030A0"/>
                </a:solidFill>
                <a:effectLst>
                  <a:outerShdw blurRad="38100" dist="38100" dir="2700000" algn="tl">
                    <a:srgbClr val="000000">
                      <a:alpha val="43137"/>
                    </a:srgbClr>
                  </a:outerShdw>
                </a:effectLst>
              </a:rPr>
            </a:br>
            <a:r>
              <a:rPr lang="en-US" sz="2700" b="1" dirty="0">
                <a:solidFill>
                  <a:srgbClr val="7030A0"/>
                </a:solidFill>
                <a:effectLst>
                  <a:outerShdw blurRad="38100" dist="38100" dir="2700000" algn="tl">
                    <a:srgbClr val="000000">
                      <a:alpha val="43137"/>
                    </a:srgbClr>
                  </a:outerShdw>
                </a:effectLst>
              </a:rPr>
              <a:t>(Including 8 Strategies and Plans)</a:t>
            </a:r>
            <a:br>
              <a:rPr lang="en-US" sz="2700" b="1" dirty="0">
                <a:solidFill>
                  <a:srgbClr val="7030A0"/>
                </a:solidFill>
                <a:effectLst>
                  <a:outerShdw blurRad="38100" dist="38100" dir="2700000" algn="tl">
                    <a:srgbClr val="000000">
                      <a:alpha val="43137"/>
                    </a:srgbClr>
                  </a:outerShdw>
                </a:effectLst>
              </a:rPr>
            </a:br>
            <a:endParaRPr lang="en-US" b="1" dirty="0">
              <a:solidFill>
                <a:srgbClr val="7030A0"/>
              </a:solidFill>
              <a:effectLst>
                <a:outerShdw blurRad="38100" dist="38100" dir="2700000" algn="tl">
                  <a:srgbClr val="000000">
                    <a:alpha val="43137"/>
                  </a:srgbClr>
                </a:outerShdw>
              </a:effectLst>
            </a:endParaRPr>
          </a:p>
        </p:txBody>
      </p:sp>
      <p:sp>
        <p:nvSpPr>
          <p:cNvPr id="3" name="Content Placeholder 2">
            <a:extLst>
              <a:ext uri="{FF2B5EF4-FFF2-40B4-BE49-F238E27FC236}">
                <a16:creationId xmlns="" xmlns:a16="http://schemas.microsoft.com/office/drawing/2014/main" id="{E852E968-A124-4EEE-A643-4ED596AF6734}"/>
              </a:ext>
            </a:extLst>
          </p:cNvPr>
          <p:cNvSpPr>
            <a:spLocks noGrp="1"/>
          </p:cNvSpPr>
          <p:nvPr>
            <p:ph sz="half" idx="1"/>
          </p:nvPr>
        </p:nvSpPr>
        <p:spPr>
          <a:xfrm>
            <a:off x="1676400" y="1447800"/>
            <a:ext cx="4343400" cy="5486400"/>
          </a:xfrm>
        </p:spPr>
        <p:txBody>
          <a:bodyPr>
            <a:normAutofit fontScale="92500" lnSpcReduction="20000"/>
          </a:bodyPr>
          <a:lstStyle/>
          <a:p>
            <a:r>
              <a:rPr lang="en-US" b="1" dirty="0"/>
              <a:t>Strategy</a:t>
            </a:r>
            <a:r>
              <a:rPr lang="en-US" dirty="0"/>
              <a:t> for Regulatory Compliance (Article 10 &amp; Annex IX)</a:t>
            </a:r>
          </a:p>
          <a:p>
            <a:r>
              <a:rPr lang="en-US" dirty="0"/>
              <a:t>Risk Management </a:t>
            </a:r>
            <a:r>
              <a:rPr lang="en-US" b="1" dirty="0"/>
              <a:t>Plan</a:t>
            </a:r>
            <a:r>
              <a:rPr lang="en-US" dirty="0"/>
              <a:t> </a:t>
            </a:r>
            <a:br>
              <a:rPr lang="en-US" dirty="0"/>
            </a:br>
            <a:r>
              <a:rPr lang="en-US" dirty="0"/>
              <a:t>(Annex I)</a:t>
            </a:r>
          </a:p>
          <a:p>
            <a:r>
              <a:rPr lang="en-US" dirty="0"/>
              <a:t>Clinical Development </a:t>
            </a:r>
            <a:r>
              <a:rPr lang="en-US" b="1" dirty="0"/>
              <a:t>Strategy</a:t>
            </a:r>
            <a:r>
              <a:rPr lang="en-US" dirty="0"/>
              <a:t> </a:t>
            </a:r>
            <a:br>
              <a:rPr lang="en-US" dirty="0"/>
            </a:br>
            <a:r>
              <a:rPr lang="en-US" dirty="0"/>
              <a:t>(Article 61)</a:t>
            </a:r>
          </a:p>
          <a:p>
            <a:r>
              <a:rPr lang="en-US" dirty="0"/>
              <a:t>Clinical Evaluation </a:t>
            </a:r>
            <a:r>
              <a:rPr lang="en-US" b="1" dirty="0"/>
              <a:t>Plan</a:t>
            </a:r>
            <a:r>
              <a:rPr lang="en-US" dirty="0"/>
              <a:t> </a:t>
            </a:r>
            <a:br>
              <a:rPr lang="en-US" dirty="0"/>
            </a:br>
            <a:r>
              <a:rPr lang="en-US" dirty="0"/>
              <a:t>(Article 61, Annex XIV)</a:t>
            </a:r>
          </a:p>
          <a:p>
            <a:r>
              <a:rPr lang="en-US" dirty="0"/>
              <a:t>Clinical Development </a:t>
            </a:r>
            <a:r>
              <a:rPr lang="en-US" b="1" dirty="0"/>
              <a:t>Plan</a:t>
            </a:r>
            <a:r>
              <a:rPr lang="en-US" dirty="0"/>
              <a:t/>
            </a:r>
            <a:br>
              <a:rPr lang="en-US" dirty="0"/>
            </a:br>
            <a:r>
              <a:rPr lang="en-US" dirty="0"/>
              <a:t>(Annex XIV)</a:t>
            </a:r>
          </a:p>
          <a:p>
            <a:r>
              <a:rPr lang="en-US" dirty="0"/>
              <a:t>Clinical Investigation </a:t>
            </a:r>
            <a:r>
              <a:rPr lang="en-US" b="1" dirty="0"/>
              <a:t>Plan</a:t>
            </a:r>
            <a:r>
              <a:rPr lang="en-US" dirty="0"/>
              <a:t> </a:t>
            </a:r>
            <a:br>
              <a:rPr lang="en-US" dirty="0"/>
            </a:br>
            <a:r>
              <a:rPr lang="en-US" dirty="0"/>
              <a:t>(Annex XV)</a:t>
            </a:r>
          </a:p>
          <a:p>
            <a:r>
              <a:rPr lang="en-US" dirty="0"/>
              <a:t>Post-Market Surveillance </a:t>
            </a:r>
            <a:r>
              <a:rPr lang="en-US" b="1" dirty="0"/>
              <a:t>Plan</a:t>
            </a:r>
            <a:r>
              <a:rPr lang="en-US" dirty="0"/>
              <a:t/>
            </a:r>
            <a:br>
              <a:rPr lang="en-US" dirty="0"/>
            </a:br>
            <a:r>
              <a:rPr lang="en-US" dirty="0"/>
              <a:t>(Article 84, Annex III)</a:t>
            </a:r>
          </a:p>
          <a:p>
            <a:r>
              <a:rPr lang="en-US" dirty="0"/>
              <a:t>Post-Market Clinical Follow-up </a:t>
            </a:r>
            <a:r>
              <a:rPr lang="en-US" b="1" dirty="0"/>
              <a:t>Plan</a:t>
            </a:r>
            <a:r>
              <a:rPr lang="en-US" dirty="0"/>
              <a:t> </a:t>
            </a:r>
            <a:br>
              <a:rPr lang="en-US" dirty="0"/>
            </a:br>
            <a:r>
              <a:rPr lang="en-US" dirty="0"/>
              <a:t>(Annex XIV)</a:t>
            </a:r>
          </a:p>
        </p:txBody>
      </p:sp>
      <p:sp>
        <p:nvSpPr>
          <p:cNvPr id="5" name="Content Placeholder 4">
            <a:extLst>
              <a:ext uri="{FF2B5EF4-FFF2-40B4-BE49-F238E27FC236}">
                <a16:creationId xmlns="" xmlns:a16="http://schemas.microsoft.com/office/drawing/2014/main" id="{1B390E53-DE07-4E53-A392-ECDFED592889}"/>
              </a:ext>
            </a:extLst>
          </p:cNvPr>
          <p:cNvSpPr>
            <a:spLocks noGrp="1"/>
          </p:cNvSpPr>
          <p:nvPr>
            <p:ph sz="half" idx="2"/>
          </p:nvPr>
        </p:nvSpPr>
        <p:spPr>
          <a:xfrm>
            <a:off x="6172200" y="1447800"/>
            <a:ext cx="4038600" cy="5410200"/>
          </a:xfrm>
        </p:spPr>
        <p:txBody>
          <a:bodyPr>
            <a:normAutofit fontScale="92500" lnSpcReduction="20000"/>
          </a:bodyPr>
          <a:lstStyle/>
          <a:p>
            <a:r>
              <a:rPr lang="en-US" dirty="0"/>
              <a:t>Risk Management </a:t>
            </a:r>
            <a:r>
              <a:rPr lang="en-US" b="1" dirty="0"/>
              <a:t>Report</a:t>
            </a:r>
            <a:r>
              <a:rPr lang="en-US" dirty="0"/>
              <a:t> (Article 10 &amp; Annex I) </a:t>
            </a:r>
          </a:p>
          <a:p>
            <a:r>
              <a:rPr lang="en-US" dirty="0"/>
              <a:t>Clinical Evaluation Plan and </a:t>
            </a:r>
            <a:r>
              <a:rPr lang="en-US" b="1" dirty="0"/>
              <a:t>Report</a:t>
            </a:r>
            <a:r>
              <a:rPr lang="en-US" dirty="0"/>
              <a:t> (Article 61 &amp; Annex XIV)</a:t>
            </a:r>
          </a:p>
          <a:p>
            <a:r>
              <a:rPr lang="en-US" dirty="0"/>
              <a:t>Clinical Investigation </a:t>
            </a:r>
            <a:r>
              <a:rPr lang="en-US" b="1" dirty="0"/>
              <a:t>Report</a:t>
            </a:r>
            <a:r>
              <a:rPr lang="en-US" dirty="0"/>
              <a:t> (Article 62, Article 63, &amp; Annex XV) </a:t>
            </a:r>
          </a:p>
          <a:p>
            <a:r>
              <a:rPr lang="en-US" dirty="0"/>
              <a:t>Post-Market Surveillance</a:t>
            </a:r>
            <a:r>
              <a:rPr lang="en-US" b="1" dirty="0"/>
              <a:t> Report </a:t>
            </a:r>
            <a:r>
              <a:rPr lang="en-US" dirty="0"/>
              <a:t>for Class I devices (Article 85 &amp; Annex III) </a:t>
            </a:r>
          </a:p>
          <a:p>
            <a:r>
              <a:rPr lang="en-US" dirty="0"/>
              <a:t>Periodic Safety Update </a:t>
            </a:r>
            <a:r>
              <a:rPr lang="en-US" b="1" dirty="0"/>
              <a:t>Report</a:t>
            </a:r>
            <a:r>
              <a:rPr lang="en-US" dirty="0"/>
              <a:t> or PSUR (Article 86 &amp; Annex III) </a:t>
            </a:r>
          </a:p>
          <a:p>
            <a:r>
              <a:rPr lang="en-US" dirty="0"/>
              <a:t>Post-Market Clinical Follow-up </a:t>
            </a:r>
            <a:r>
              <a:rPr lang="en-US" b="1" dirty="0"/>
              <a:t>Report</a:t>
            </a:r>
            <a:r>
              <a:rPr lang="en-US" dirty="0"/>
              <a:t> (Article 61 &amp; Annex XIV) </a:t>
            </a:r>
          </a:p>
          <a:p>
            <a:r>
              <a:rPr lang="en-US" dirty="0"/>
              <a:t>Summary of Safety and Clinical Performance or SSCP (Article 32) </a:t>
            </a:r>
            <a:r>
              <a:rPr lang="en-US" b="1" dirty="0"/>
              <a:t>(Summary Report)</a:t>
            </a:r>
            <a:endParaRPr lang="en-US" dirty="0"/>
          </a:p>
          <a:p>
            <a:r>
              <a:rPr lang="en-US" dirty="0"/>
              <a:t>IFU/Labeling </a:t>
            </a:r>
            <a:r>
              <a:rPr lang="en-US" b="1" dirty="0"/>
              <a:t>(Documents)</a:t>
            </a:r>
            <a:br>
              <a:rPr lang="en-US" b="1" dirty="0"/>
            </a:br>
            <a:r>
              <a:rPr lang="en-US" dirty="0"/>
              <a:t>(Chapter III, Annex I)</a:t>
            </a:r>
          </a:p>
          <a:p>
            <a:r>
              <a:rPr lang="en-US" dirty="0"/>
              <a:t>Claims </a:t>
            </a:r>
            <a:r>
              <a:rPr lang="en-US" b="1" dirty="0"/>
              <a:t>(Documents) </a:t>
            </a:r>
            <a:r>
              <a:rPr lang="en-US" dirty="0"/>
              <a:t>(Article 7)</a:t>
            </a:r>
          </a:p>
        </p:txBody>
      </p:sp>
      <p:sp>
        <p:nvSpPr>
          <p:cNvPr id="4" name="Slide Number Placeholder 4">
            <a:extLst>
              <a:ext uri="{FF2B5EF4-FFF2-40B4-BE49-F238E27FC236}">
                <a16:creationId xmlns="" xmlns:a16="http://schemas.microsoft.com/office/drawing/2014/main" id="{F47FC21C-8F4B-4141-BA5E-79ED8A9E1FC3}"/>
              </a:ext>
            </a:extLst>
          </p:cNvPr>
          <p:cNvSpPr txBox="1">
            <a:spLocks/>
          </p:cNvSpPr>
          <p:nvPr/>
        </p:nvSpPr>
        <p:spPr>
          <a:xfrm>
            <a:off x="10515600" y="6431756"/>
            <a:ext cx="510166" cy="273844"/>
          </a:xfrm>
          <a:prstGeom prst="rect">
            <a:avLst/>
          </a:prstGeom>
        </p:spPr>
        <p:txBody>
          <a:bodyPr vert="horz" lIns="91440" tIns="45720" rIns="91440" bIns="45720" rtlCol="0" anchor="ctr"/>
          <a:lstStyle>
            <a:defPPr>
              <a:defRPr lang="en-GB"/>
            </a:defPPr>
            <a:lvl1pPr algn="ctr" rtl="0" fontAlgn="base">
              <a:spcBef>
                <a:spcPct val="0"/>
              </a:spcBef>
              <a:spcAft>
                <a:spcPct val="0"/>
              </a:spcAft>
              <a:defRPr sz="900" kern="1200">
                <a:solidFill>
                  <a:schemeClr val="tx1">
                    <a:tint val="75000"/>
                  </a:schemeClr>
                </a:solidFill>
                <a:latin typeface="Arial" charset="0"/>
                <a:ea typeface="+mn-ea"/>
                <a:cs typeface="Arial" charset="0"/>
              </a:defRPr>
            </a:lvl1pPr>
            <a:lvl2pPr marL="457200" algn="l" rtl="0" fontAlgn="base">
              <a:spcBef>
                <a:spcPct val="0"/>
              </a:spcBef>
              <a:spcAft>
                <a:spcPct val="0"/>
              </a:spcAft>
              <a:defRPr sz="2200" kern="1200">
                <a:solidFill>
                  <a:schemeClr val="tx1"/>
                </a:solidFill>
                <a:latin typeface="Arial" charset="0"/>
                <a:ea typeface="+mn-ea"/>
                <a:cs typeface="Arial" charset="0"/>
              </a:defRPr>
            </a:lvl2pPr>
            <a:lvl3pPr marL="914400" algn="l" rtl="0" fontAlgn="base">
              <a:spcBef>
                <a:spcPct val="0"/>
              </a:spcBef>
              <a:spcAft>
                <a:spcPct val="0"/>
              </a:spcAft>
              <a:defRPr sz="2200" kern="1200">
                <a:solidFill>
                  <a:schemeClr val="tx1"/>
                </a:solidFill>
                <a:latin typeface="Arial" charset="0"/>
                <a:ea typeface="+mn-ea"/>
                <a:cs typeface="Arial" charset="0"/>
              </a:defRPr>
            </a:lvl3pPr>
            <a:lvl4pPr marL="1371600" algn="l" rtl="0" fontAlgn="base">
              <a:spcBef>
                <a:spcPct val="0"/>
              </a:spcBef>
              <a:spcAft>
                <a:spcPct val="0"/>
              </a:spcAft>
              <a:defRPr sz="2200" kern="1200">
                <a:solidFill>
                  <a:schemeClr val="tx1"/>
                </a:solidFill>
                <a:latin typeface="Arial" charset="0"/>
                <a:ea typeface="+mn-ea"/>
                <a:cs typeface="Arial" charset="0"/>
              </a:defRPr>
            </a:lvl4pPr>
            <a:lvl5pPr marL="1828800" algn="l" rtl="0" fontAlgn="base">
              <a:spcBef>
                <a:spcPct val="0"/>
              </a:spcBef>
              <a:spcAft>
                <a:spcPct val="0"/>
              </a:spcAft>
              <a:defRPr sz="2200" kern="1200">
                <a:solidFill>
                  <a:schemeClr val="tx1"/>
                </a:solidFill>
                <a:latin typeface="Arial" charset="0"/>
                <a:ea typeface="+mn-ea"/>
                <a:cs typeface="Arial" charset="0"/>
              </a:defRPr>
            </a:lvl5pPr>
            <a:lvl6pPr marL="2286000" algn="l" defTabSz="914400" rtl="0" eaLnBrk="1" latinLnBrk="0" hangingPunct="1">
              <a:defRPr sz="2200" kern="1200">
                <a:solidFill>
                  <a:schemeClr val="tx1"/>
                </a:solidFill>
                <a:latin typeface="Arial" charset="0"/>
                <a:ea typeface="+mn-ea"/>
                <a:cs typeface="Arial" charset="0"/>
              </a:defRPr>
            </a:lvl6pPr>
            <a:lvl7pPr marL="2743200" algn="l" defTabSz="914400" rtl="0" eaLnBrk="1" latinLnBrk="0" hangingPunct="1">
              <a:defRPr sz="2200" kern="1200">
                <a:solidFill>
                  <a:schemeClr val="tx1"/>
                </a:solidFill>
                <a:latin typeface="Arial" charset="0"/>
                <a:ea typeface="+mn-ea"/>
                <a:cs typeface="Arial" charset="0"/>
              </a:defRPr>
            </a:lvl7pPr>
            <a:lvl8pPr marL="3200400" algn="l" defTabSz="914400" rtl="0" eaLnBrk="1" latinLnBrk="0" hangingPunct="1">
              <a:defRPr sz="2200" kern="1200">
                <a:solidFill>
                  <a:schemeClr val="tx1"/>
                </a:solidFill>
                <a:latin typeface="Arial" charset="0"/>
                <a:ea typeface="+mn-ea"/>
                <a:cs typeface="Arial" charset="0"/>
              </a:defRPr>
            </a:lvl8pPr>
            <a:lvl9pPr marL="3657600" algn="l" defTabSz="914400" rtl="0" eaLnBrk="1" latinLnBrk="0" hangingPunct="1">
              <a:defRPr sz="2200" kern="1200">
                <a:solidFill>
                  <a:schemeClr val="tx1"/>
                </a:solidFill>
                <a:latin typeface="Arial" charset="0"/>
                <a:ea typeface="+mn-ea"/>
                <a:cs typeface="Arial" charset="0"/>
              </a:defRPr>
            </a:lvl9pPr>
          </a:lstStyle>
          <a:p>
            <a:pPr>
              <a:defRPr/>
            </a:pPr>
            <a:fld id="{C7A90907-6912-4744-958F-BA235779148B}" type="slidenum">
              <a:rPr lang="en-US" sz="1000" b="1">
                <a:solidFill>
                  <a:srgbClr val="000000"/>
                </a:solidFill>
              </a:rPr>
              <a:pPr>
                <a:defRPr/>
              </a:pPr>
              <a:t>18</a:t>
            </a:fld>
            <a:endParaRPr lang="en-US" sz="1000" b="1" dirty="0">
              <a:solidFill>
                <a:srgbClr val="000000"/>
              </a:solidFill>
            </a:endParaRPr>
          </a:p>
        </p:txBody>
      </p:sp>
      <p:sp>
        <p:nvSpPr>
          <p:cNvPr id="6" name="TextBox 5">
            <a:extLst>
              <a:ext uri="{FF2B5EF4-FFF2-40B4-BE49-F238E27FC236}">
                <a16:creationId xmlns="" xmlns:a16="http://schemas.microsoft.com/office/drawing/2014/main" id="{95C07A32-F87A-4BD4-BCB0-87CD20B26844}"/>
              </a:ext>
            </a:extLst>
          </p:cNvPr>
          <p:cNvSpPr txBox="1"/>
          <p:nvPr/>
        </p:nvSpPr>
        <p:spPr>
          <a:xfrm>
            <a:off x="1676400" y="956846"/>
            <a:ext cx="8763000" cy="338554"/>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rtlCol="0">
            <a:spAutoFit/>
          </a:bodyPr>
          <a:lstStyle/>
          <a:p>
            <a:pPr algn="ctr" fontAlgn="base">
              <a:spcBef>
                <a:spcPct val="0"/>
              </a:spcBef>
              <a:spcAft>
                <a:spcPct val="0"/>
              </a:spcAft>
            </a:pPr>
            <a:r>
              <a:rPr lang="en-US" sz="1400" b="1" dirty="0">
                <a:solidFill>
                  <a:srgbClr val="840281"/>
                </a:solidFill>
                <a:effectLst>
                  <a:outerShdw blurRad="38100" dist="38100" dir="2700000" algn="tl">
                    <a:srgbClr val="000000">
                      <a:alpha val="43137"/>
                    </a:srgbClr>
                  </a:outerShdw>
                </a:effectLst>
                <a:latin typeface="Arial" charset="0"/>
                <a:cs typeface="Arial" charset="0"/>
              </a:rPr>
              <a:t>Within the EU MDR regulations, the following </a:t>
            </a:r>
            <a:r>
              <a:rPr lang="en-US" sz="1600" b="1" dirty="0">
                <a:solidFill>
                  <a:srgbClr val="840281"/>
                </a:solidFill>
                <a:effectLst>
                  <a:outerShdw blurRad="38100" dist="38100" dir="2700000" algn="tl">
                    <a:srgbClr val="000000">
                      <a:alpha val="43137"/>
                    </a:srgbClr>
                  </a:outerShdw>
                </a:effectLst>
                <a:latin typeface="Arial" charset="0"/>
                <a:cs typeface="Arial" charset="0"/>
              </a:rPr>
              <a:t>17</a:t>
            </a:r>
            <a:r>
              <a:rPr lang="en-US" sz="1400" b="1" dirty="0">
                <a:solidFill>
                  <a:srgbClr val="840281"/>
                </a:solidFill>
                <a:effectLst>
                  <a:outerShdw blurRad="38100" dist="38100" dir="2700000" algn="tl">
                    <a:srgbClr val="000000">
                      <a:alpha val="43137"/>
                    </a:srgbClr>
                  </a:outerShdw>
                </a:effectLst>
                <a:latin typeface="Arial" charset="0"/>
                <a:cs typeface="Arial" charset="0"/>
              </a:rPr>
              <a:t> documents should be updated as appropriate</a:t>
            </a:r>
          </a:p>
        </p:txBody>
      </p:sp>
      <p:pic>
        <p:nvPicPr>
          <p:cNvPr id="9" name="Picture 8" descr="A picture containing shellfish, table, sitting, black&#10;&#10;Description automatically generated">
            <a:extLst>
              <a:ext uri="{FF2B5EF4-FFF2-40B4-BE49-F238E27FC236}">
                <a16:creationId xmlns="" xmlns:a16="http://schemas.microsoft.com/office/drawing/2014/main" id="{FFAABD6C-9FA7-422B-8014-BF22A116DE0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02588" y="5652813"/>
            <a:ext cx="2045513" cy="735220"/>
          </a:xfrm>
          <a:prstGeom prst="rect">
            <a:avLst/>
          </a:prstGeom>
        </p:spPr>
      </p:pic>
    </p:spTree>
    <p:extLst>
      <p:ext uri="{BB962C8B-B14F-4D97-AF65-F5344CB8AC3E}">
        <p14:creationId xmlns:p14="http://schemas.microsoft.com/office/powerpoint/2010/main" val="12481094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87" name="OTLSHAPE_M_7a3489a7dc014ec5a86909350db782c3_Connector1"/>
          <p:cNvCxnSpPr/>
          <p:nvPr>
            <p:custDataLst>
              <p:tags r:id="rId2"/>
            </p:custDataLst>
          </p:nvPr>
        </p:nvCxnSpPr>
        <p:spPr>
          <a:xfrm>
            <a:off x="8740097" y="2607532"/>
            <a:ext cx="0" cy="459518"/>
          </a:xfrm>
          <a:prstGeom prst="line">
            <a:avLst/>
          </a:prstGeom>
          <a:ln w="9525" cap="flat" cmpd="sng" algn="ctr">
            <a:solidFill>
              <a:srgbClr val="8064A2">
                <a:alpha val="49804"/>
              </a:srgbClr>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86" name="OTLSHAPE_M_505b7c2e7442426eb3158c559dae1cd6_Connector2"/>
          <p:cNvCxnSpPr/>
          <p:nvPr>
            <p:custDataLst>
              <p:tags r:id="rId3"/>
            </p:custDataLst>
          </p:nvPr>
        </p:nvCxnSpPr>
        <p:spPr>
          <a:xfrm>
            <a:off x="8291908" y="2779333"/>
            <a:ext cx="0" cy="287719"/>
          </a:xfrm>
          <a:prstGeom prst="line">
            <a:avLst/>
          </a:prstGeom>
          <a:ln w="9525" cap="flat" cmpd="sng" algn="ctr">
            <a:solidFill>
              <a:srgbClr val="9BBB59">
                <a:alpha val="49804"/>
              </a:srgbClr>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85" name="OTLSHAPE_M_505b7c2e7442426eb3158c559dae1cd6_Connector1"/>
          <p:cNvCxnSpPr/>
          <p:nvPr>
            <p:custDataLst>
              <p:tags r:id="rId4"/>
            </p:custDataLst>
          </p:nvPr>
        </p:nvCxnSpPr>
        <p:spPr>
          <a:xfrm>
            <a:off x="8291908" y="2076292"/>
            <a:ext cx="0" cy="575151"/>
          </a:xfrm>
          <a:prstGeom prst="line">
            <a:avLst/>
          </a:prstGeom>
          <a:ln w="9525" cap="flat" cmpd="sng" algn="ctr">
            <a:solidFill>
              <a:srgbClr val="9BBB59">
                <a:alpha val="49804"/>
              </a:srgbClr>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84" name="OTLSHAPE_M_29bc866b5d2f47dd9cd1f7e1a76ffb7f_Connector2"/>
          <p:cNvCxnSpPr/>
          <p:nvPr>
            <p:custDataLst>
              <p:tags r:id="rId5"/>
            </p:custDataLst>
          </p:nvPr>
        </p:nvCxnSpPr>
        <p:spPr>
          <a:xfrm>
            <a:off x="8142512" y="2779333"/>
            <a:ext cx="0" cy="287719"/>
          </a:xfrm>
          <a:prstGeom prst="line">
            <a:avLst/>
          </a:prstGeom>
          <a:ln w="9525" cap="flat" cmpd="sng" algn="ctr">
            <a:solidFill>
              <a:srgbClr val="C0504D">
                <a:alpha val="49804"/>
              </a:srgbClr>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83" name="OTLSHAPE_M_29bc866b5d2f47dd9cd1f7e1a76ffb7f_Connector1"/>
          <p:cNvCxnSpPr/>
          <p:nvPr>
            <p:custDataLst>
              <p:tags r:id="rId6"/>
            </p:custDataLst>
          </p:nvPr>
        </p:nvCxnSpPr>
        <p:spPr>
          <a:xfrm>
            <a:off x="8142512" y="1608994"/>
            <a:ext cx="0" cy="1042448"/>
          </a:xfrm>
          <a:prstGeom prst="line">
            <a:avLst/>
          </a:prstGeom>
          <a:ln w="9525" cap="flat" cmpd="sng" algn="ctr">
            <a:solidFill>
              <a:srgbClr val="C0504D">
                <a:alpha val="49804"/>
              </a:srgbClr>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82" name="OTLSHAPE_M_8b9b6e4a66fc4f3d82c4580751fc4963_Connector1"/>
          <p:cNvCxnSpPr/>
          <p:nvPr>
            <p:custDataLst>
              <p:tags r:id="rId7"/>
            </p:custDataLst>
          </p:nvPr>
        </p:nvCxnSpPr>
        <p:spPr>
          <a:xfrm>
            <a:off x="5876664" y="2735422"/>
            <a:ext cx="0" cy="331629"/>
          </a:xfrm>
          <a:prstGeom prst="line">
            <a:avLst/>
          </a:prstGeom>
          <a:ln w="9525" cap="flat" cmpd="sng" algn="ctr">
            <a:solidFill>
              <a:srgbClr val="1F497D">
                <a:alpha val="49804"/>
              </a:srgbClr>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81" name="OTLSHAPE_M_0a43e16705014bae8368b37671811b5c_Connector1"/>
          <p:cNvCxnSpPr/>
          <p:nvPr>
            <p:custDataLst>
              <p:tags r:id="rId8"/>
            </p:custDataLst>
          </p:nvPr>
        </p:nvCxnSpPr>
        <p:spPr>
          <a:xfrm>
            <a:off x="4059007" y="2735422"/>
            <a:ext cx="0" cy="331629"/>
          </a:xfrm>
          <a:prstGeom prst="line">
            <a:avLst/>
          </a:prstGeom>
          <a:ln w="9525" cap="flat" cmpd="sng" algn="ctr">
            <a:solidFill>
              <a:srgbClr val="F79646">
                <a:alpha val="49804"/>
              </a:srgbClr>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80" name="OTLSHAPE_M_23663e22d2274931872dacc13ce4db70_Connector2"/>
          <p:cNvCxnSpPr/>
          <p:nvPr>
            <p:custDataLst>
              <p:tags r:id="rId9"/>
            </p:custDataLst>
          </p:nvPr>
        </p:nvCxnSpPr>
        <p:spPr>
          <a:xfrm>
            <a:off x="3904848" y="2779332"/>
            <a:ext cx="0" cy="240094"/>
          </a:xfrm>
          <a:prstGeom prst="line">
            <a:avLst/>
          </a:prstGeom>
          <a:ln w="9525" cap="flat" cmpd="sng" algn="ctr">
            <a:solidFill>
              <a:srgbClr val="4BACC6">
                <a:alpha val="49804"/>
              </a:srgbClr>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79" name="OTLSHAPE_M_23663e22d2274931872dacc13ce4db70_Connector1"/>
          <p:cNvCxnSpPr/>
          <p:nvPr>
            <p:custDataLst>
              <p:tags r:id="rId10"/>
            </p:custDataLst>
          </p:nvPr>
        </p:nvCxnSpPr>
        <p:spPr>
          <a:xfrm>
            <a:off x="3904848" y="2584769"/>
            <a:ext cx="0" cy="66675"/>
          </a:xfrm>
          <a:prstGeom prst="line">
            <a:avLst/>
          </a:prstGeom>
          <a:ln w="9525" cap="flat" cmpd="sng" algn="ctr">
            <a:solidFill>
              <a:srgbClr val="4BACC6">
                <a:alpha val="49804"/>
              </a:srgbClr>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78" name="OTLSHAPE_M_3202bd046d414719a1d303c62b95794c_Connector4"/>
          <p:cNvCxnSpPr/>
          <p:nvPr>
            <p:custDataLst>
              <p:tags r:id="rId11"/>
            </p:custDataLst>
          </p:nvPr>
        </p:nvCxnSpPr>
        <p:spPr>
          <a:xfrm>
            <a:off x="3904631" y="2779333"/>
            <a:ext cx="0" cy="287719"/>
          </a:xfrm>
          <a:prstGeom prst="line">
            <a:avLst/>
          </a:prstGeom>
          <a:ln w="9525" cap="flat" cmpd="sng" algn="ctr">
            <a:solidFill>
              <a:srgbClr val="8064A2">
                <a:alpha val="49804"/>
              </a:srgbClr>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77" name="OTLSHAPE_M_3202bd046d414719a1d303c62b95794c_Connector3"/>
          <p:cNvCxnSpPr/>
          <p:nvPr>
            <p:custDataLst>
              <p:tags r:id="rId12"/>
            </p:custDataLst>
          </p:nvPr>
        </p:nvCxnSpPr>
        <p:spPr>
          <a:xfrm>
            <a:off x="3904631" y="2565719"/>
            <a:ext cx="0" cy="85725"/>
          </a:xfrm>
          <a:prstGeom prst="line">
            <a:avLst/>
          </a:prstGeom>
          <a:ln w="9525" cap="flat" cmpd="sng" algn="ctr">
            <a:solidFill>
              <a:srgbClr val="8064A2">
                <a:alpha val="49804"/>
              </a:srgbClr>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76" name="OTLSHAPE_M_3202bd046d414719a1d303c62b95794c_Connector2"/>
          <p:cNvCxnSpPr/>
          <p:nvPr>
            <p:custDataLst>
              <p:tags r:id="rId13"/>
            </p:custDataLst>
          </p:nvPr>
        </p:nvCxnSpPr>
        <p:spPr>
          <a:xfrm>
            <a:off x="3904631" y="2439925"/>
            <a:ext cx="0" cy="9525"/>
          </a:xfrm>
          <a:prstGeom prst="line">
            <a:avLst/>
          </a:prstGeom>
          <a:ln w="9525" cap="flat" cmpd="sng" algn="ctr">
            <a:solidFill>
              <a:srgbClr val="8064A2">
                <a:alpha val="49804"/>
              </a:srgbClr>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75" name="OTLSHAPE_M_3202bd046d414719a1d303c62b95794c_Connector1"/>
          <p:cNvCxnSpPr/>
          <p:nvPr>
            <p:custDataLst>
              <p:tags r:id="rId14"/>
            </p:custDataLst>
          </p:nvPr>
        </p:nvCxnSpPr>
        <p:spPr>
          <a:xfrm>
            <a:off x="3904631" y="2056608"/>
            <a:ext cx="0" cy="255429"/>
          </a:xfrm>
          <a:prstGeom prst="line">
            <a:avLst/>
          </a:prstGeom>
          <a:ln w="9525" cap="flat" cmpd="sng" algn="ctr">
            <a:solidFill>
              <a:srgbClr val="8064A2">
                <a:alpha val="49804"/>
              </a:srgbClr>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74" name="OTLSHAPE_M_28f3957ef8974b2ab79fd7ac09948b29_Connector4"/>
          <p:cNvCxnSpPr/>
          <p:nvPr>
            <p:custDataLst>
              <p:tags r:id="rId15"/>
            </p:custDataLst>
          </p:nvPr>
        </p:nvCxnSpPr>
        <p:spPr>
          <a:xfrm>
            <a:off x="3675773" y="2905125"/>
            <a:ext cx="0" cy="114300"/>
          </a:xfrm>
          <a:prstGeom prst="line">
            <a:avLst/>
          </a:prstGeom>
          <a:ln w="9525" cap="flat" cmpd="sng" algn="ctr">
            <a:solidFill>
              <a:srgbClr val="9BBB59">
                <a:alpha val="49804"/>
              </a:srgbClr>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73" name="OTLSHAPE_M_28f3957ef8974b2ab79fd7ac09948b29_Connector2"/>
          <p:cNvCxnSpPr/>
          <p:nvPr>
            <p:custDataLst>
              <p:tags r:id="rId16"/>
            </p:custDataLst>
          </p:nvPr>
        </p:nvCxnSpPr>
        <p:spPr>
          <a:xfrm>
            <a:off x="3675773" y="2439926"/>
            <a:ext cx="0" cy="211519"/>
          </a:xfrm>
          <a:prstGeom prst="line">
            <a:avLst/>
          </a:prstGeom>
          <a:ln w="9525" cap="flat" cmpd="sng" algn="ctr">
            <a:solidFill>
              <a:srgbClr val="9BBB59">
                <a:alpha val="49804"/>
              </a:srgbClr>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72" name="OTLSHAPE_M_28f3957ef8974b2ab79fd7ac09948b29_Connector1"/>
          <p:cNvCxnSpPr/>
          <p:nvPr>
            <p:custDataLst>
              <p:tags r:id="rId17"/>
            </p:custDataLst>
          </p:nvPr>
        </p:nvCxnSpPr>
        <p:spPr>
          <a:xfrm>
            <a:off x="3675773" y="1905954"/>
            <a:ext cx="0" cy="406082"/>
          </a:xfrm>
          <a:prstGeom prst="line">
            <a:avLst/>
          </a:prstGeom>
          <a:ln w="9525" cap="flat" cmpd="sng" algn="ctr">
            <a:solidFill>
              <a:srgbClr val="9BBB59">
                <a:alpha val="49804"/>
              </a:srgbClr>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43" name="OTLSHAPE_TB_00000000000000000000000000000000_LeftEndCaps"/>
          <p:cNvSpPr txBox="1"/>
          <p:nvPr>
            <p:custDataLst>
              <p:tags r:id="rId18"/>
            </p:custDataLst>
          </p:nvPr>
        </p:nvSpPr>
        <p:spPr>
          <a:xfrm>
            <a:off x="2905349" y="3106053"/>
            <a:ext cx="338298" cy="207749"/>
          </a:xfrm>
          <a:prstGeom prst="rect">
            <a:avLst/>
          </a:prstGeom>
          <a:noFill/>
        </p:spPr>
        <p:txBody>
          <a:bodyPr vert="horz" wrap="none" lIns="0" tIns="0" rIns="0" bIns="0" rtlCol="0" anchor="ctr" anchorCtr="0">
            <a:spAutoFit/>
          </a:bodyPr>
          <a:lstStyle/>
          <a:p>
            <a:pPr algn="ctr" defTabSz="457200" fontAlgn="base">
              <a:spcBef>
                <a:spcPct val="0"/>
              </a:spcBef>
              <a:spcAft>
                <a:spcPct val="0"/>
              </a:spcAft>
            </a:pPr>
            <a:r>
              <a:rPr lang="en-US" sz="1350" b="1" spc="-28">
                <a:solidFill>
                  <a:srgbClr val="C0504D"/>
                </a:solidFill>
                <a:latin typeface="Calibri" panose="020F0502020204030204" pitchFamily="34" charset="0"/>
                <a:cs typeface="Arial" charset="0"/>
              </a:rPr>
              <a:t>2017</a:t>
            </a:r>
          </a:p>
        </p:txBody>
      </p:sp>
      <p:sp>
        <p:nvSpPr>
          <p:cNvPr id="444" name="OTLSHAPE_TB_00000000000000000000000000000000_RightEndCaps"/>
          <p:cNvSpPr txBox="1"/>
          <p:nvPr>
            <p:custDataLst>
              <p:tags r:id="rId19"/>
            </p:custDataLst>
          </p:nvPr>
        </p:nvSpPr>
        <p:spPr>
          <a:xfrm>
            <a:off x="8939500" y="3106053"/>
            <a:ext cx="338298" cy="207749"/>
          </a:xfrm>
          <a:prstGeom prst="rect">
            <a:avLst/>
          </a:prstGeom>
          <a:noFill/>
        </p:spPr>
        <p:txBody>
          <a:bodyPr vert="horz" wrap="none" lIns="0" tIns="0" rIns="0" bIns="0" rtlCol="0" anchor="ctr" anchorCtr="0">
            <a:spAutoFit/>
          </a:bodyPr>
          <a:lstStyle/>
          <a:p>
            <a:pPr algn="ctr" defTabSz="457200" fontAlgn="base">
              <a:spcBef>
                <a:spcPct val="0"/>
              </a:spcBef>
              <a:spcAft>
                <a:spcPct val="0"/>
              </a:spcAft>
            </a:pPr>
            <a:r>
              <a:rPr lang="en-US" sz="1350" b="1" spc="-28" dirty="0">
                <a:solidFill>
                  <a:srgbClr val="C0504D"/>
                </a:solidFill>
                <a:latin typeface="Calibri" panose="020F0502020204030204" pitchFamily="34" charset="0"/>
                <a:cs typeface="Arial" charset="0"/>
              </a:rPr>
              <a:t>2020</a:t>
            </a:r>
          </a:p>
        </p:txBody>
      </p:sp>
      <p:sp>
        <p:nvSpPr>
          <p:cNvPr id="445" name="OTLSHAPE_TB_00000000000000000000000000000000_ScaleContainer"/>
          <p:cNvSpPr/>
          <p:nvPr>
            <p:custDataLst>
              <p:tags r:id="rId20"/>
            </p:custDataLst>
          </p:nvPr>
        </p:nvSpPr>
        <p:spPr>
          <a:xfrm>
            <a:off x="3367024" y="3067050"/>
            <a:ext cx="5467350" cy="285750"/>
          </a:xfrm>
          <a:prstGeom prst="rect">
            <a:avLst/>
          </a:prstGeom>
          <a:gradFill flip="none" rotWithShape="1">
            <a:gsLst>
              <a:gs pos="0">
                <a:srgbClr val="44546A"/>
              </a:gs>
              <a:gs pos="0">
                <a:srgbClr val="44546A"/>
              </a:gs>
            </a:gsLst>
            <a:lin ang="5400000" scaled="1"/>
            <a:tileRect/>
          </a:gradFill>
          <a:ln w="25400" cap="flat" cmpd="sng" algn="ctr">
            <a:noFill/>
            <a:prstDash val="solid"/>
          </a:ln>
          <a:effectLst>
            <a:reflection blurRad="6350" stA="50000" endA="300" endPos="55500" dist="50800" dir="5400000" sy="-100000" algn="bl" rotWithShape="0"/>
          </a:effectLst>
          <a:scene3d>
            <a:camera prst="orthographicFront"/>
            <a:lightRig rig="threePt" dir="t">
              <a:rot lat="0" lon="0" rev="8700000"/>
            </a:lightRig>
          </a:scene3d>
          <a:sp3d>
            <a:bevelT w="165100" h="19050"/>
          </a:sp3d>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base">
              <a:spcBef>
                <a:spcPct val="0"/>
              </a:spcBef>
              <a:spcAft>
                <a:spcPct val="0"/>
              </a:spcAft>
            </a:pPr>
            <a:endParaRPr lang="en-US" sz="1650">
              <a:solidFill>
                <a:prstClr val="white"/>
              </a:solidFill>
              <a:latin typeface="Calibri"/>
            </a:endParaRPr>
          </a:p>
        </p:txBody>
      </p:sp>
      <p:sp>
        <p:nvSpPr>
          <p:cNvPr id="446" name="OTLSHAPE_TB_00000000000000000000000000000000_ElapsedTime" hidden="1"/>
          <p:cNvSpPr/>
          <p:nvPr>
            <p:custDataLst>
              <p:tags r:id="rId21"/>
            </p:custDataLst>
          </p:nvPr>
        </p:nvSpPr>
        <p:spPr>
          <a:xfrm>
            <a:off x="2667000" y="85725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base">
              <a:spcBef>
                <a:spcPct val="0"/>
              </a:spcBef>
              <a:spcAft>
                <a:spcPct val="0"/>
              </a:spcAft>
            </a:pPr>
            <a:endParaRPr lang="en-US" sz="1650">
              <a:solidFill>
                <a:prstClr val="white"/>
              </a:solidFill>
              <a:latin typeface="Calibri"/>
            </a:endParaRPr>
          </a:p>
        </p:txBody>
      </p:sp>
      <p:sp>
        <p:nvSpPr>
          <p:cNvPr id="447" name="OTLSHAPE_TB_00000000000000000000000000000000_TodayMarkerShape" hidden="1"/>
          <p:cNvSpPr/>
          <p:nvPr>
            <p:custDataLst>
              <p:tags r:id="rId22"/>
            </p:custDataLst>
          </p:nvPr>
        </p:nvSpPr>
        <p:spPr>
          <a:xfrm>
            <a:off x="3326205" y="3352800"/>
            <a:ext cx="81643" cy="9525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base">
              <a:spcBef>
                <a:spcPct val="0"/>
              </a:spcBef>
              <a:spcAft>
                <a:spcPct val="0"/>
              </a:spcAft>
            </a:pPr>
            <a:endParaRPr lang="en-US" sz="1650">
              <a:solidFill>
                <a:prstClr val="white"/>
              </a:solidFill>
              <a:latin typeface="Calibri"/>
            </a:endParaRPr>
          </a:p>
        </p:txBody>
      </p:sp>
      <p:sp>
        <p:nvSpPr>
          <p:cNvPr id="448" name="OTLSHAPE_TB_00000000000000000000000000000000_TodayMarkerText" hidden="1"/>
          <p:cNvSpPr txBox="1"/>
          <p:nvPr>
            <p:custDataLst>
              <p:tags r:id="rId23"/>
            </p:custDataLst>
          </p:nvPr>
        </p:nvSpPr>
        <p:spPr>
          <a:xfrm>
            <a:off x="3360622" y="3448052"/>
            <a:ext cx="285335" cy="138499"/>
          </a:xfrm>
          <a:prstGeom prst="rect">
            <a:avLst/>
          </a:prstGeom>
          <a:noFill/>
        </p:spPr>
        <p:txBody>
          <a:bodyPr vert="horz" wrap="none" lIns="0" tIns="0" rIns="0" bIns="0" rtlCol="0" anchor="ctr" anchorCtr="0">
            <a:spAutoFit/>
          </a:bodyPr>
          <a:lstStyle/>
          <a:p>
            <a:pPr algn="ctr" defTabSz="457200" fontAlgn="base">
              <a:spcBef>
                <a:spcPct val="0"/>
              </a:spcBef>
              <a:spcAft>
                <a:spcPct val="0"/>
              </a:spcAft>
            </a:pPr>
            <a:r>
              <a:rPr lang="en-US" sz="900">
                <a:solidFill>
                  <a:prstClr val="black"/>
                </a:solidFill>
                <a:latin typeface="Calibri" panose="020F0502020204030204" pitchFamily="34" charset="0"/>
                <a:cs typeface="Arial" charset="0"/>
              </a:rPr>
              <a:t>Today</a:t>
            </a:r>
          </a:p>
        </p:txBody>
      </p:sp>
      <p:sp>
        <p:nvSpPr>
          <p:cNvPr id="449" name="OTLSHAPE_TB_00000000000000000000000000000000_TimescaleInterval1"/>
          <p:cNvSpPr txBox="1"/>
          <p:nvPr>
            <p:custDataLst>
              <p:tags r:id="rId24"/>
            </p:custDataLst>
          </p:nvPr>
        </p:nvSpPr>
        <p:spPr>
          <a:xfrm>
            <a:off x="3414649" y="3140157"/>
            <a:ext cx="171450" cy="139541"/>
          </a:xfrm>
          <a:prstGeom prst="rect">
            <a:avLst/>
          </a:prstGeom>
          <a:noFill/>
        </p:spPr>
        <p:txBody>
          <a:bodyPr vert="horz" wrap="none" lIns="0" tIns="0" rIns="0" bIns="0" rtlCol="0" anchor="ctr" anchorCtr="0">
            <a:noAutofit/>
          </a:bodyPr>
          <a:lstStyle/>
          <a:p>
            <a:pPr defTabSz="457200" fontAlgn="base">
              <a:spcBef>
                <a:spcPct val="0"/>
              </a:spcBef>
              <a:spcAft>
                <a:spcPct val="0"/>
              </a:spcAft>
            </a:pPr>
            <a:r>
              <a:rPr lang="en-US" sz="900" spc="-14">
                <a:solidFill>
                  <a:prstClr val="white"/>
                </a:solidFill>
                <a:latin typeface="Calibri" panose="020F0502020204030204" pitchFamily="34" charset="0"/>
                <a:cs typeface="Arial" charset="0"/>
              </a:rPr>
              <a:t>Sep</a:t>
            </a:r>
          </a:p>
        </p:txBody>
      </p:sp>
      <p:cxnSp>
        <p:nvCxnSpPr>
          <p:cNvPr id="450" name="OTLSHAPE_TB_00000000000000000000000000000000_Separator1"/>
          <p:cNvCxnSpPr/>
          <p:nvPr>
            <p:custDataLst>
              <p:tags r:id="rId25"/>
            </p:custDataLst>
          </p:nvPr>
        </p:nvCxnSpPr>
        <p:spPr>
          <a:xfrm>
            <a:off x="3820193" y="3133725"/>
            <a:ext cx="0" cy="152400"/>
          </a:xfrm>
          <a:prstGeom prst="line">
            <a:avLst/>
          </a:prstGeom>
          <a:ln w="9525" cap="flat" cmpd="sng" algn="ctr">
            <a:solidFill>
              <a:schemeClr val="lt1">
                <a:alpha val="29804"/>
              </a:schemeClr>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51" name="OTLSHAPE_TB_00000000000000000000000000000000_TimescaleInterval2"/>
          <p:cNvSpPr txBox="1"/>
          <p:nvPr>
            <p:custDataLst>
              <p:tags r:id="rId26"/>
            </p:custDataLst>
          </p:nvPr>
        </p:nvSpPr>
        <p:spPr>
          <a:xfrm>
            <a:off x="3867818" y="3140157"/>
            <a:ext cx="173894" cy="139541"/>
          </a:xfrm>
          <a:prstGeom prst="rect">
            <a:avLst/>
          </a:prstGeom>
          <a:noFill/>
        </p:spPr>
        <p:txBody>
          <a:bodyPr vert="horz" wrap="none" lIns="0" tIns="0" rIns="0" bIns="0" rtlCol="0" anchor="ctr" anchorCtr="0">
            <a:noAutofit/>
          </a:bodyPr>
          <a:lstStyle/>
          <a:p>
            <a:pPr defTabSz="457200" fontAlgn="base">
              <a:spcBef>
                <a:spcPct val="0"/>
              </a:spcBef>
              <a:spcAft>
                <a:spcPct val="0"/>
              </a:spcAft>
            </a:pPr>
            <a:r>
              <a:rPr lang="en-US" sz="900" spc="-17">
                <a:solidFill>
                  <a:prstClr val="white"/>
                </a:solidFill>
                <a:latin typeface="Calibri" panose="020F0502020204030204" pitchFamily="34" charset="0"/>
                <a:cs typeface="Arial" charset="0"/>
              </a:rPr>
              <a:t>Dec</a:t>
            </a:r>
          </a:p>
        </p:txBody>
      </p:sp>
      <p:cxnSp>
        <p:nvCxnSpPr>
          <p:cNvPr id="452" name="OTLSHAPE_TB_00000000000000000000000000000000_Separator2"/>
          <p:cNvCxnSpPr/>
          <p:nvPr>
            <p:custDataLst>
              <p:tags r:id="rId27"/>
            </p:custDataLst>
          </p:nvPr>
        </p:nvCxnSpPr>
        <p:spPr>
          <a:xfrm>
            <a:off x="4268383" y="3133725"/>
            <a:ext cx="0" cy="152400"/>
          </a:xfrm>
          <a:prstGeom prst="line">
            <a:avLst/>
          </a:prstGeom>
          <a:ln w="9525" cap="flat" cmpd="sng" algn="ctr">
            <a:solidFill>
              <a:schemeClr val="lt1">
                <a:alpha val="29804"/>
              </a:schemeClr>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53" name="OTLSHAPE_TB_00000000000000000000000000000000_TimescaleInterval3"/>
          <p:cNvSpPr txBox="1"/>
          <p:nvPr>
            <p:custDataLst>
              <p:tags r:id="rId28"/>
            </p:custDataLst>
          </p:nvPr>
        </p:nvSpPr>
        <p:spPr>
          <a:xfrm>
            <a:off x="4316008" y="3140157"/>
            <a:ext cx="191832" cy="139541"/>
          </a:xfrm>
          <a:prstGeom prst="rect">
            <a:avLst/>
          </a:prstGeom>
          <a:noFill/>
        </p:spPr>
        <p:txBody>
          <a:bodyPr vert="horz" wrap="none" lIns="0" tIns="0" rIns="0" bIns="0" rtlCol="0" anchor="ctr" anchorCtr="0">
            <a:noAutofit/>
          </a:bodyPr>
          <a:lstStyle/>
          <a:p>
            <a:pPr defTabSz="457200" fontAlgn="base">
              <a:spcBef>
                <a:spcPct val="0"/>
              </a:spcBef>
              <a:spcAft>
                <a:spcPct val="0"/>
              </a:spcAft>
            </a:pPr>
            <a:r>
              <a:rPr lang="en-US" sz="900" spc="-14">
                <a:solidFill>
                  <a:prstClr val="white"/>
                </a:solidFill>
                <a:latin typeface="Calibri" panose="020F0502020204030204" pitchFamily="34" charset="0"/>
                <a:cs typeface="Arial" charset="0"/>
              </a:rPr>
              <a:t>Mar</a:t>
            </a:r>
          </a:p>
        </p:txBody>
      </p:sp>
      <p:cxnSp>
        <p:nvCxnSpPr>
          <p:cNvPr id="454" name="OTLSHAPE_TB_00000000000000000000000000000000_Separator3"/>
          <p:cNvCxnSpPr/>
          <p:nvPr>
            <p:custDataLst>
              <p:tags r:id="rId29"/>
            </p:custDataLst>
          </p:nvPr>
        </p:nvCxnSpPr>
        <p:spPr>
          <a:xfrm>
            <a:off x="4726532" y="3133725"/>
            <a:ext cx="0" cy="152400"/>
          </a:xfrm>
          <a:prstGeom prst="line">
            <a:avLst/>
          </a:prstGeom>
          <a:ln w="9525" cap="flat" cmpd="sng" algn="ctr">
            <a:solidFill>
              <a:schemeClr val="lt1">
                <a:alpha val="29804"/>
              </a:schemeClr>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55" name="OTLSHAPE_TB_00000000000000000000000000000000_TimescaleInterval4"/>
          <p:cNvSpPr txBox="1"/>
          <p:nvPr>
            <p:custDataLst>
              <p:tags r:id="rId30"/>
            </p:custDataLst>
          </p:nvPr>
        </p:nvSpPr>
        <p:spPr>
          <a:xfrm>
            <a:off x="4774158" y="3140157"/>
            <a:ext cx="155187" cy="139541"/>
          </a:xfrm>
          <a:prstGeom prst="rect">
            <a:avLst/>
          </a:prstGeom>
          <a:noFill/>
        </p:spPr>
        <p:txBody>
          <a:bodyPr vert="horz" wrap="none" lIns="0" tIns="0" rIns="0" bIns="0" rtlCol="0" anchor="ctr" anchorCtr="0">
            <a:noAutofit/>
          </a:bodyPr>
          <a:lstStyle/>
          <a:p>
            <a:pPr defTabSz="457200" fontAlgn="base">
              <a:spcBef>
                <a:spcPct val="0"/>
              </a:spcBef>
              <a:spcAft>
                <a:spcPct val="0"/>
              </a:spcAft>
            </a:pPr>
            <a:r>
              <a:rPr lang="en-US" sz="900" spc="-14">
                <a:solidFill>
                  <a:prstClr val="white"/>
                </a:solidFill>
                <a:latin typeface="Calibri" panose="020F0502020204030204" pitchFamily="34" charset="0"/>
                <a:cs typeface="Arial" charset="0"/>
              </a:rPr>
              <a:t>Jun</a:t>
            </a:r>
          </a:p>
        </p:txBody>
      </p:sp>
      <p:cxnSp>
        <p:nvCxnSpPr>
          <p:cNvPr id="456" name="OTLSHAPE_TB_00000000000000000000000000000000_Separator4"/>
          <p:cNvCxnSpPr/>
          <p:nvPr>
            <p:custDataLst>
              <p:tags r:id="rId31"/>
            </p:custDataLst>
          </p:nvPr>
        </p:nvCxnSpPr>
        <p:spPr>
          <a:xfrm>
            <a:off x="5184681" y="3133725"/>
            <a:ext cx="0" cy="152400"/>
          </a:xfrm>
          <a:prstGeom prst="line">
            <a:avLst/>
          </a:prstGeom>
          <a:ln w="9525" cap="flat" cmpd="sng" algn="ctr">
            <a:solidFill>
              <a:schemeClr val="lt1">
                <a:alpha val="29804"/>
              </a:schemeClr>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57" name="OTLSHAPE_TB_00000000000000000000000000000000_TimescaleInterval5"/>
          <p:cNvSpPr txBox="1"/>
          <p:nvPr>
            <p:custDataLst>
              <p:tags r:id="rId32"/>
            </p:custDataLst>
          </p:nvPr>
        </p:nvSpPr>
        <p:spPr>
          <a:xfrm>
            <a:off x="5232307" y="3140157"/>
            <a:ext cx="171450" cy="139541"/>
          </a:xfrm>
          <a:prstGeom prst="rect">
            <a:avLst/>
          </a:prstGeom>
          <a:noFill/>
        </p:spPr>
        <p:txBody>
          <a:bodyPr vert="horz" wrap="none" lIns="0" tIns="0" rIns="0" bIns="0" rtlCol="0" anchor="ctr" anchorCtr="0">
            <a:noAutofit/>
          </a:bodyPr>
          <a:lstStyle/>
          <a:p>
            <a:pPr defTabSz="457200" fontAlgn="base">
              <a:spcBef>
                <a:spcPct val="0"/>
              </a:spcBef>
              <a:spcAft>
                <a:spcPct val="0"/>
              </a:spcAft>
            </a:pPr>
            <a:r>
              <a:rPr lang="en-US" sz="900" spc="-14">
                <a:solidFill>
                  <a:prstClr val="white"/>
                </a:solidFill>
                <a:latin typeface="Calibri" panose="020F0502020204030204" pitchFamily="34" charset="0"/>
                <a:cs typeface="Arial" charset="0"/>
              </a:rPr>
              <a:t>Sep</a:t>
            </a:r>
          </a:p>
        </p:txBody>
      </p:sp>
      <p:cxnSp>
        <p:nvCxnSpPr>
          <p:cNvPr id="458" name="OTLSHAPE_TB_00000000000000000000000000000000_Separator5"/>
          <p:cNvCxnSpPr/>
          <p:nvPr>
            <p:custDataLst>
              <p:tags r:id="rId33"/>
            </p:custDataLst>
          </p:nvPr>
        </p:nvCxnSpPr>
        <p:spPr>
          <a:xfrm>
            <a:off x="5637851" y="3133725"/>
            <a:ext cx="0" cy="152400"/>
          </a:xfrm>
          <a:prstGeom prst="line">
            <a:avLst/>
          </a:prstGeom>
          <a:ln w="9525" cap="flat" cmpd="sng" algn="ctr">
            <a:solidFill>
              <a:schemeClr val="lt1">
                <a:alpha val="29804"/>
              </a:schemeClr>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59" name="OTLSHAPE_TB_00000000000000000000000000000000_TimescaleInterval6"/>
          <p:cNvSpPr txBox="1"/>
          <p:nvPr>
            <p:custDataLst>
              <p:tags r:id="rId34"/>
            </p:custDataLst>
          </p:nvPr>
        </p:nvSpPr>
        <p:spPr>
          <a:xfrm>
            <a:off x="5685475" y="3140157"/>
            <a:ext cx="173894" cy="139541"/>
          </a:xfrm>
          <a:prstGeom prst="rect">
            <a:avLst/>
          </a:prstGeom>
          <a:noFill/>
        </p:spPr>
        <p:txBody>
          <a:bodyPr vert="horz" wrap="none" lIns="0" tIns="0" rIns="0" bIns="0" rtlCol="0" anchor="ctr" anchorCtr="0">
            <a:noAutofit/>
          </a:bodyPr>
          <a:lstStyle/>
          <a:p>
            <a:pPr defTabSz="457200" fontAlgn="base">
              <a:spcBef>
                <a:spcPct val="0"/>
              </a:spcBef>
              <a:spcAft>
                <a:spcPct val="0"/>
              </a:spcAft>
            </a:pPr>
            <a:r>
              <a:rPr lang="en-US" sz="900" spc="-17">
                <a:solidFill>
                  <a:prstClr val="white"/>
                </a:solidFill>
                <a:latin typeface="Calibri" panose="020F0502020204030204" pitchFamily="34" charset="0"/>
                <a:cs typeface="Arial" charset="0"/>
              </a:rPr>
              <a:t>Dec</a:t>
            </a:r>
          </a:p>
        </p:txBody>
      </p:sp>
      <p:cxnSp>
        <p:nvCxnSpPr>
          <p:cNvPr id="460" name="OTLSHAPE_TB_00000000000000000000000000000000_Separator6"/>
          <p:cNvCxnSpPr/>
          <p:nvPr>
            <p:custDataLst>
              <p:tags r:id="rId35"/>
            </p:custDataLst>
          </p:nvPr>
        </p:nvCxnSpPr>
        <p:spPr>
          <a:xfrm>
            <a:off x="6086040" y="3133725"/>
            <a:ext cx="0" cy="152400"/>
          </a:xfrm>
          <a:prstGeom prst="line">
            <a:avLst/>
          </a:prstGeom>
          <a:ln w="9525" cap="flat" cmpd="sng" algn="ctr">
            <a:solidFill>
              <a:schemeClr val="lt1">
                <a:alpha val="29804"/>
              </a:schemeClr>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61" name="OTLSHAPE_TB_00000000000000000000000000000000_TimescaleInterval7"/>
          <p:cNvSpPr txBox="1"/>
          <p:nvPr>
            <p:custDataLst>
              <p:tags r:id="rId36"/>
            </p:custDataLst>
          </p:nvPr>
        </p:nvSpPr>
        <p:spPr>
          <a:xfrm>
            <a:off x="6133665" y="3140157"/>
            <a:ext cx="191832" cy="139541"/>
          </a:xfrm>
          <a:prstGeom prst="rect">
            <a:avLst/>
          </a:prstGeom>
          <a:noFill/>
        </p:spPr>
        <p:txBody>
          <a:bodyPr vert="horz" wrap="none" lIns="0" tIns="0" rIns="0" bIns="0" rtlCol="0" anchor="ctr" anchorCtr="0">
            <a:noAutofit/>
          </a:bodyPr>
          <a:lstStyle/>
          <a:p>
            <a:pPr defTabSz="457200" fontAlgn="base">
              <a:spcBef>
                <a:spcPct val="0"/>
              </a:spcBef>
              <a:spcAft>
                <a:spcPct val="0"/>
              </a:spcAft>
            </a:pPr>
            <a:r>
              <a:rPr lang="en-US" sz="900" spc="-14">
                <a:solidFill>
                  <a:prstClr val="white"/>
                </a:solidFill>
                <a:latin typeface="Calibri" panose="020F0502020204030204" pitchFamily="34" charset="0"/>
                <a:cs typeface="Arial" charset="0"/>
              </a:rPr>
              <a:t>Mar</a:t>
            </a:r>
          </a:p>
        </p:txBody>
      </p:sp>
      <p:cxnSp>
        <p:nvCxnSpPr>
          <p:cNvPr id="462" name="OTLSHAPE_TB_00000000000000000000000000000000_Separator7"/>
          <p:cNvCxnSpPr/>
          <p:nvPr>
            <p:custDataLst>
              <p:tags r:id="rId37"/>
            </p:custDataLst>
          </p:nvPr>
        </p:nvCxnSpPr>
        <p:spPr>
          <a:xfrm>
            <a:off x="6544190" y="3133725"/>
            <a:ext cx="0" cy="152400"/>
          </a:xfrm>
          <a:prstGeom prst="line">
            <a:avLst/>
          </a:prstGeom>
          <a:ln w="9525" cap="flat" cmpd="sng" algn="ctr">
            <a:solidFill>
              <a:schemeClr val="lt1">
                <a:alpha val="29804"/>
              </a:schemeClr>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63" name="OTLSHAPE_TB_00000000000000000000000000000000_TimescaleInterval8"/>
          <p:cNvSpPr txBox="1"/>
          <p:nvPr>
            <p:custDataLst>
              <p:tags r:id="rId38"/>
            </p:custDataLst>
          </p:nvPr>
        </p:nvSpPr>
        <p:spPr>
          <a:xfrm>
            <a:off x="6591816" y="3140157"/>
            <a:ext cx="155187" cy="139541"/>
          </a:xfrm>
          <a:prstGeom prst="rect">
            <a:avLst/>
          </a:prstGeom>
          <a:noFill/>
        </p:spPr>
        <p:txBody>
          <a:bodyPr vert="horz" wrap="none" lIns="0" tIns="0" rIns="0" bIns="0" rtlCol="0" anchor="ctr" anchorCtr="0">
            <a:noAutofit/>
          </a:bodyPr>
          <a:lstStyle/>
          <a:p>
            <a:pPr defTabSz="457200" fontAlgn="base">
              <a:spcBef>
                <a:spcPct val="0"/>
              </a:spcBef>
              <a:spcAft>
                <a:spcPct val="0"/>
              </a:spcAft>
            </a:pPr>
            <a:r>
              <a:rPr lang="en-US" sz="900" spc="-14">
                <a:solidFill>
                  <a:prstClr val="white"/>
                </a:solidFill>
                <a:latin typeface="Calibri" panose="020F0502020204030204" pitchFamily="34" charset="0"/>
                <a:cs typeface="Arial" charset="0"/>
              </a:rPr>
              <a:t>Jun</a:t>
            </a:r>
          </a:p>
        </p:txBody>
      </p:sp>
      <p:cxnSp>
        <p:nvCxnSpPr>
          <p:cNvPr id="464" name="OTLSHAPE_TB_00000000000000000000000000000000_Separator8"/>
          <p:cNvCxnSpPr/>
          <p:nvPr>
            <p:custDataLst>
              <p:tags r:id="rId39"/>
            </p:custDataLst>
          </p:nvPr>
        </p:nvCxnSpPr>
        <p:spPr>
          <a:xfrm>
            <a:off x="7002339" y="3133725"/>
            <a:ext cx="0" cy="152400"/>
          </a:xfrm>
          <a:prstGeom prst="line">
            <a:avLst/>
          </a:prstGeom>
          <a:ln w="9525" cap="flat" cmpd="sng" algn="ctr">
            <a:solidFill>
              <a:schemeClr val="lt1">
                <a:alpha val="29804"/>
              </a:schemeClr>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65" name="OTLSHAPE_TB_00000000000000000000000000000000_TimescaleInterval9"/>
          <p:cNvSpPr txBox="1"/>
          <p:nvPr>
            <p:custDataLst>
              <p:tags r:id="rId40"/>
            </p:custDataLst>
          </p:nvPr>
        </p:nvSpPr>
        <p:spPr>
          <a:xfrm>
            <a:off x="7049964" y="3140157"/>
            <a:ext cx="171450" cy="139541"/>
          </a:xfrm>
          <a:prstGeom prst="rect">
            <a:avLst/>
          </a:prstGeom>
          <a:noFill/>
        </p:spPr>
        <p:txBody>
          <a:bodyPr vert="horz" wrap="none" lIns="0" tIns="0" rIns="0" bIns="0" rtlCol="0" anchor="ctr" anchorCtr="0">
            <a:noAutofit/>
          </a:bodyPr>
          <a:lstStyle/>
          <a:p>
            <a:pPr defTabSz="457200" fontAlgn="base">
              <a:spcBef>
                <a:spcPct val="0"/>
              </a:spcBef>
              <a:spcAft>
                <a:spcPct val="0"/>
              </a:spcAft>
            </a:pPr>
            <a:r>
              <a:rPr lang="en-US" sz="900" spc="-14">
                <a:solidFill>
                  <a:prstClr val="white"/>
                </a:solidFill>
                <a:latin typeface="Calibri" panose="020F0502020204030204" pitchFamily="34" charset="0"/>
                <a:cs typeface="Arial" charset="0"/>
              </a:rPr>
              <a:t>Sep</a:t>
            </a:r>
          </a:p>
        </p:txBody>
      </p:sp>
      <p:cxnSp>
        <p:nvCxnSpPr>
          <p:cNvPr id="466" name="OTLSHAPE_TB_00000000000000000000000000000000_Separator9"/>
          <p:cNvCxnSpPr/>
          <p:nvPr>
            <p:custDataLst>
              <p:tags r:id="rId41"/>
            </p:custDataLst>
          </p:nvPr>
        </p:nvCxnSpPr>
        <p:spPr>
          <a:xfrm>
            <a:off x="7455508" y="3133725"/>
            <a:ext cx="0" cy="152400"/>
          </a:xfrm>
          <a:prstGeom prst="line">
            <a:avLst/>
          </a:prstGeom>
          <a:ln w="9525" cap="flat" cmpd="sng" algn="ctr">
            <a:solidFill>
              <a:schemeClr val="lt1">
                <a:alpha val="29804"/>
              </a:schemeClr>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67" name="OTLSHAPE_TB_00000000000000000000000000000000_TimescaleInterval10"/>
          <p:cNvSpPr txBox="1"/>
          <p:nvPr>
            <p:custDataLst>
              <p:tags r:id="rId42"/>
            </p:custDataLst>
          </p:nvPr>
        </p:nvSpPr>
        <p:spPr>
          <a:xfrm>
            <a:off x="7503133" y="3140157"/>
            <a:ext cx="173894" cy="139541"/>
          </a:xfrm>
          <a:prstGeom prst="rect">
            <a:avLst/>
          </a:prstGeom>
          <a:noFill/>
        </p:spPr>
        <p:txBody>
          <a:bodyPr vert="horz" wrap="none" lIns="0" tIns="0" rIns="0" bIns="0" rtlCol="0" anchor="ctr" anchorCtr="0">
            <a:noAutofit/>
          </a:bodyPr>
          <a:lstStyle/>
          <a:p>
            <a:pPr defTabSz="457200" fontAlgn="base">
              <a:spcBef>
                <a:spcPct val="0"/>
              </a:spcBef>
              <a:spcAft>
                <a:spcPct val="0"/>
              </a:spcAft>
            </a:pPr>
            <a:r>
              <a:rPr lang="en-US" sz="900" spc="-17">
                <a:solidFill>
                  <a:prstClr val="white"/>
                </a:solidFill>
                <a:latin typeface="Calibri" panose="020F0502020204030204" pitchFamily="34" charset="0"/>
                <a:cs typeface="Arial" charset="0"/>
              </a:rPr>
              <a:t>Dec</a:t>
            </a:r>
          </a:p>
        </p:txBody>
      </p:sp>
      <p:cxnSp>
        <p:nvCxnSpPr>
          <p:cNvPr id="468" name="OTLSHAPE_TB_00000000000000000000000000000000_Separator10"/>
          <p:cNvCxnSpPr/>
          <p:nvPr>
            <p:custDataLst>
              <p:tags r:id="rId43"/>
            </p:custDataLst>
          </p:nvPr>
        </p:nvCxnSpPr>
        <p:spPr>
          <a:xfrm>
            <a:off x="7908678" y="3133725"/>
            <a:ext cx="0" cy="152400"/>
          </a:xfrm>
          <a:prstGeom prst="line">
            <a:avLst/>
          </a:prstGeom>
          <a:ln w="9525" cap="flat" cmpd="sng" algn="ctr">
            <a:solidFill>
              <a:schemeClr val="lt1">
                <a:alpha val="29804"/>
              </a:schemeClr>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69" name="OTLSHAPE_TB_00000000000000000000000000000000_TimescaleInterval11"/>
          <p:cNvSpPr txBox="1"/>
          <p:nvPr>
            <p:custDataLst>
              <p:tags r:id="rId44"/>
            </p:custDataLst>
          </p:nvPr>
        </p:nvSpPr>
        <p:spPr>
          <a:xfrm>
            <a:off x="7956303" y="3140157"/>
            <a:ext cx="191832" cy="139541"/>
          </a:xfrm>
          <a:prstGeom prst="rect">
            <a:avLst/>
          </a:prstGeom>
          <a:noFill/>
        </p:spPr>
        <p:txBody>
          <a:bodyPr vert="horz" wrap="none" lIns="0" tIns="0" rIns="0" bIns="0" rtlCol="0" anchor="ctr" anchorCtr="0">
            <a:noAutofit/>
          </a:bodyPr>
          <a:lstStyle/>
          <a:p>
            <a:pPr defTabSz="457200" fontAlgn="base">
              <a:spcBef>
                <a:spcPct val="0"/>
              </a:spcBef>
              <a:spcAft>
                <a:spcPct val="0"/>
              </a:spcAft>
            </a:pPr>
            <a:r>
              <a:rPr lang="en-US" sz="900" spc="-14">
                <a:solidFill>
                  <a:prstClr val="white"/>
                </a:solidFill>
                <a:latin typeface="Calibri" panose="020F0502020204030204" pitchFamily="34" charset="0"/>
                <a:cs typeface="Arial" charset="0"/>
              </a:rPr>
              <a:t>Mar</a:t>
            </a:r>
          </a:p>
        </p:txBody>
      </p:sp>
      <p:cxnSp>
        <p:nvCxnSpPr>
          <p:cNvPr id="470" name="OTLSHAPE_TB_00000000000000000000000000000000_Separator11"/>
          <p:cNvCxnSpPr/>
          <p:nvPr>
            <p:custDataLst>
              <p:tags r:id="rId45"/>
            </p:custDataLst>
          </p:nvPr>
        </p:nvCxnSpPr>
        <p:spPr>
          <a:xfrm>
            <a:off x="8366827" y="3133725"/>
            <a:ext cx="0" cy="152400"/>
          </a:xfrm>
          <a:prstGeom prst="line">
            <a:avLst/>
          </a:prstGeom>
          <a:ln w="9525" cap="flat" cmpd="sng" algn="ctr">
            <a:solidFill>
              <a:schemeClr val="lt1">
                <a:alpha val="29804"/>
              </a:schemeClr>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71" name="OTLSHAPE_TB_00000000000000000000000000000000_TimescaleInterval12"/>
          <p:cNvSpPr txBox="1"/>
          <p:nvPr>
            <p:custDataLst>
              <p:tags r:id="rId46"/>
            </p:custDataLst>
          </p:nvPr>
        </p:nvSpPr>
        <p:spPr>
          <a:xfrm>
            <a:off x="8414453" y="3140157"/>
            <a:ext cx="155187" cy="139541"/>
          </a:xfrm>
          <a:prstGeom prst="rect">
            <a:avLst/>
          </a:prstGeom>
          <a:noFill/>
        </p:spPr>
        <p:txBody>
          <a:bodyPr vert="horz" wrap="none" lIns="0" tIns="0" rIns="0" bIns="0" rtlCol="0" anchor="ctr" anchorCtr="0">
            <a:noAutofit/>
          </a:bodyPr>
          <a:lstStyle/>
          <a:p>
            <a:pPr defTabSz="457200" fontAlgn="base">
              <a:spcBef>
                <a:spcPct val="0"/>
              </a:spcBef>
              <a:spcAft>
                <a:spcPct val="0"/>
              </a:spcAft>
            </a:pPr>
            <a:r>
              <a:rPr lang="en-US" sz="900" spc="-14">
                <a:solidFill>
                  <a:prstClr val="white"/>
                </a:solidFill>
                <a:latin typeface="Calibri" panose="020F0502020204030204" pitchFamily="34" charset="0"/>
                <a:cs typeface="Arial" charset="0"/>
              </a:rPr>
              <a:t>Jun</a:t>
            </a:r>
          </a:p>
        </p:txBody>
      </p:sp>
      <p:sp>
        <p:nvSpPr>
          <p:cNvPr id="488" name="OTLSHAPE_M_830fad2ffa6d4eba9f2f910798f16883_Title"/>
          <p:cNvSpPr txBox="1"/>
          <p:nvPr>
            <p:custDataLst>
              <p:tags r:id="rId47"/>
            </p:custDataLst>
          </p:nvPr>
        </p:nvSpPr>
        <p:spPr>
          <a:xfrm>
            <a:off x="3029670" y="2651909"/>
            <a:ext cx="981075" cy="126958"/>
          </a:xfrm>
          <a:prstGeom prst="rect">
            <a:avLst/>
          </a:prstGeom>
          <a:noFill/>
        </p:spPr>
        <p:txBody>
          <a:bodyPr vert="horz" wrap="square" lIns="0" tIns="0" rIns="0" bIns="0" rtlCol="0" anchor="ctr" anchorCtr="0">
            <a:spAutoFit/>
          </a:bodyPr>
          <a:lstStyle/>
          <a:p>
            <a:pPr algn="ctr" defTabSz="457200" fontAlgn="base">
              <a:spcBef>
                <a:spcPct val="0"/>
              </a:spcBef>
              <a:spcAft>
                <a:spcPct val="0"/>
              </a:spcAft>
            </a:pPr>
            <a:r>
              <a:rPr lang="en-US" sz="825" b="1" spc="-3" dirty="0">
                <a:solidFill>
                  <a:prstClr val="black"/>
                </a:solidFill>
                <a:latin typeface="Calibri" panose="020F0502020204030204" pitchFamily="34" charset="0"/>
                <a:cs typeface="Arial" charset="0"/>
              </a:rPr>
              <a:t>Information Gathering</a:t>
            </a:r>
          </a:p>
        </p:txBody>
      </p:sp>
      <p:sp>
        <p:nvSpPr>
          <p:cNvPr id="489" name="OTLSHAPE_M_830fad2ffa6d4eba9f2f910798f16883_Date"/>
          <p:cNvSpPr txBox="1"/>
          <p:nvPr>
            <p:custDataLst>
              <p:tags r:id="rId48"/>
            </p:custDataLst>
          </p:nvPr>
        </p:nvSpPr>
        <p:spPr>
          <a:xfrm>
            <a:off x="3341661" y="2789283"/>
            <a:ext cx="352425" cy="115416"/>
          </a:xfrm>
          <a:prstGeom prst="rect">
            <a:avLst/>
          </a:prstGeom>
          <a:noFill/>
        </p:spPr>
        <p:txBody>
          <a:bodyPr vert="horz" wrap="square" lIns="0" tIns="0" rIns="0" bIns="0" rtlCol="0" anchor="ctr" anchorCtr="0">
            <a:spAutoFit/>
          </a:bodyPr>
          <a:lstStyle/>
          <a:p>
            <a:pPr algn="ctr" defTabSz="457200" fontAlgn="base">
              <a:spcBef>
                <a:spcPct val="0"/>
              </a:spcBef>
              <a:spcAft>
                <a:spcPct val="0"/>
              </a:spcAft>
            </a:pPr>
            <a:r>
              <a:rPr lang="en-US" sz="750" spc="-5" dirty="0">
                <a:solidFill>
                  <a:srgbClr val="1F497E"/>
                </a:solidFill>
                <a:latin typeface="Calibri" panose="020F0502020204030204" pitchFamily="34" charset="0"/>
                <a:cs typeface="Arial" charset="0"/>
              </a:rPr>
              <a:t>Oct 2017</a:t>
            </a:r>
          </a:p>
        </p:txBody>
      </p:sp>
      <p:sp>
        <p:nvSpPr>
          <p:cNvPr id="490" name="OTLSHAPE_M_830fad2ffa6d4eba9f2f910798f16883_Shape"/>
          <p:cNvSpPr/>
          <p:nvPr>
            <p:custDataLst>
              <p:tags r:id="rId49"/>
            </p:custDataLst>
          </p:nvPr>
        </p:nvSpPr>
        <p:spPr>
          <a:xfrm flipV="1">
            <a:off x="3435672" y="2924175"/>
            <a:ext cx="171450" cy="190500"/>
          </a:xfrm>
          <a:prstGeom prst="triangle">
            <a:avLst/>
          </a:prstGeom>
          <a:solidFill>
            <a:srgbClr val="0072BC"/>
          </a:solidFill>
          <a:ln w="25400" cap="flat" cmpd="sng" algn="ctr">
            <a:noFill/>
            <a:prstDash val="solid"/>
          </a:ln>
          <a:effectLst/>
          <a:scene3d>
            <a:camera prst="orthographicFront"/>
            <a:lightRig rig="threePt" dir="t"/>
          </a:scene3d>
          <a:sp3d>
            <a:bevelT h="12700"/>
          </a:sp3d>
          <a:extLst>
            <a:ext uri="{91240B29-F687-4F45-9708-019B960494DF}">
              <a14:hiddenLine xmlns:a14="http://schemas.microsoft.com/office/drawing/2010/main" w="25400" cap="flat" cmpd="sng" algn="ctr">
                <a:solidFill>
                  <a:schemeClr val="accent1">
                    <a:shade val="50000"/>
                  </a:schemeClr>
                </a:solidFill>
                <a:prstDash val="solid"/>
              </a14:hiddenLine>
            </a:ex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base">
              <a:spcBef>
                <a:spcPct val="0"/>
              </a:spcBef>
              <a:spcAft>
                <a:spcPct val="0"/>
              </a:spcAft>
            </a:pPr>
            <a:endParaRPr lang="en-US" sz="1650">
              <a:solidFill>
                <a:prstClr val="white"/>
              </a:solidFill>
              <a:latin typeface="Calibri"/>
            </a:endParaRPr>
          </a:p>
        </p:txBody>
      </p:sp>
      <p:sp>
        <p:nvSpPr>
          <p:cNvPr id="491" name="OTLSHAPE_M_28f3957ef8974b2ab79fd7ac09948b29_Title"/>
          <p:cNvSpPr txBox="1"/>
          <p:nvPr>
            <p:custDataLst>
              <p:tags r:id="rId50"/>
            </p:custDataLst>
          </p:nvPr>
        </p:nvSpPr>
        <p:spPr>
          <a:xfrm>
            <a:off x="3306030" y="1633687"/>
            <a:ext cx="733425" cy="126958"/>
          </a:xfrm>
          <a:prstGeom prst="rect">
            <a:avLst/>
          </a:prstGeom>
          <a:noFill/>
        </p:spPr>
        <p:txBody>
          <a:bodyPr vert="horz" wrap="square" lIns="0" tIns="0" rIns="0" bIns="0" rtlCol="0" anchor="ctr" anchorCtr="0">
            <a:spAutoFit/>
          </a:bodyPr>
          <a:lstStyle/>
          <a:p>
            <a:pPr algn="ctr" defTabSz="457200" fontAlgn="base">
              <a:spcBef>
                <a:spcPct val="0"/>
              </a:spcBef>
              <a:spcAft>
                <a:spcPct val="0"/>
              </a:spcAft>
            </a:pPr>
            <a:r>
              <a:rPr lang="en-US" sz="825" b="1" spc="-5">
                <a:solidFill>
                  <a:prstClr val="black"/>
                </a:solidFill>
                <a:latin typeface="Calibri" panose="020F0502020204030204" pitchFamily="34" charset="0"/>
                <a:cs typeface="Arial" charset="0"/>
              </a:rPr>
              <a:t>Operational Plan</a:t>
            </a:r>
          </a:p>
        </p:txBody>
      </p:sp>
      <p:sp>
        <p:nvSpPr>
          <p:cNvPr id="492" name="OTLSHAPE_M_28f3957ef8974b2ab79fd7ac09948b29_Date"/>
          <p:cNvSpPr txBox="1"/>
          <p:nvPr>
            <p:custDataLst>
              <p:tags r:id="rId51"/>
            </p:custDataLst>
          </p:nvPr>
        </p:nvSpPr>
        <p:spPr>
          <a:xfrm>
            <a:off x="3486497" y="1771061"/>
            <a:ext cx="371475" cy="115416"/>
          </a:xfrm>
          <a:prstGeom prst="rect">
            <a:avLst/>
          </a:prstGeom>
          <a:noFill/>
        </p:spPr>
        <p:txBody>
          <a:bodyPr vert="horz" wrap="square" lIns="0" tIns="0" rIns="0" bIns="0" rtlCol="0" anchor="ctr" anchorCtr="0">
            <a:spAutoFit/>
          </a:bodyPr>
          <a:lstStyle/>
          <a:p>
            <a:pPr algn="ctr" defTabSz="457200" fontAlgn="base">
              <a:spcBef>
                <a:spcPct val="0"/>
              </a:spcBef>
              <a:spcAft>
                <a:spcPct val="0"/>
              </a:spcAft>
            </a:pPr>
            <a:r>
              <a:rPr lang="en-US" sz="750" spc="-5">
                <a:solidFill>
                  <a:srgbClr val="1F497E"/>
                </a:solidFill>
                <a:latin typeface="Calibri" panose="020F0502020204030204" pitchFamily="34" charset="0"/>
                <a:cs typeface="Arial" charset="0"/>
              </a:rPr>
              <a:t>Nov 2017</a:t>
            </a:r>
          </a:p>
        </p:txBody>
      </p:sp>
      <p:sp>
        <p:nvSpPr>
          <p:cNvPr id="493" name="OTLSHAPE_M_28f3957ef8974b2ab79fd7ac09948b29_Shape"/>
          <p:cNvSpPr/>
          <p:nvPr>
            <p:custDataLst>
              <p:tags r:id="rId52"/>
            </p:custDataLst>
          </p:nvPr>
        </p:nvSpPr>
        <p:spPr>
          <a:xfrm flipV="1">
            <a:off x="3590048" y="2924175"/>
            <a:ext cx="171450" cy="190500"/>
          </a:xfrm>
          <a:prstGeom prst="triangle">
            <a:avLst/>
          </a:prstGeom>
          <a:solidFill>
            <a:srgbClr val="9BBB59"/>
          </a:solidFill>
          <a:ln w="25400" cap="flat" cmpd="sng" algn="ctr">
            <a:noFill/>
            <a:prstDash val="solid"/>
          </a:ln>
          <a:effectLst/>
          <a:scene3d>
            <a:camera prst="orthographicFront"/>
            <a:lightRig rig="threePt" dir="t"/>
          </a:scene3d>
          <a:sp3d>
            <a:bevelT h="12700"/>
          </a:sp3d>
          <a:extLst>
            <a:ext uri="{91240B29-F687-4F45-9708-019B960494DF}">
              <a14:hiddenLine xmlns:a14="http://schemas.microsoft.com/office/drawing/2010/main" w="25400" cap="flat" cmpd="sng" algn="ctr">
                <a:solidFill>
                  <a:schemeClr val="accent1">
                    <a:shade val="50000"/>
                  </a:schemeClr>
                </a:solidFill>
                <a:prstDash val="solid"/>
              </a14:hiddenLine>
            </a:ex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base">
              <a:spcBef>
                <a:spcPct val="0"/>
              </a:spcBef>
              <a:spcAft>
                <a:spcPct val="0"/>
              </a:spcAft>
            </a:pPr>
            <a:endParaRPr lang="en-US" sz="1650">
              <a:solidFill>
                <a:prstClr val="white"/>
              </a:solidFill>
              <a:latin typeface="Calibri"/>
            </a:endParaRPr>
          </a:p>
        </p:txBody>
      </p:sp>
      <p:sp>
        <p:nvSpPr>
          <p:cNvPr id="494" name="OTLSHAPE_M_3202bd046d414719a1d303c62b95794c_Title"/>
          <p:cNvSpPr txBox="1"/>
          <p:nvPr>
            <p:custDataLst>
              <p:tags r:id="rId53"/>
            </p:custDataLst>
          </p:nvPr>
        </p:nvSpPr>
        <p:spPr>
          <a:xfrm>
            <a:off x="4071318" y="1973094"/>
            <a:ext cx="819150" cy="126958"/>
          </a:xfrm>
          <a:prstGeom prst="rect">
            <a:avLst/>
          </a:prstGeom>
          <a:noFill/>
        </p:spPr>
        <p:txBody>
          <a:bodyPr vert="horz" wrap="square" lIns="0" tIns="0" rIns="0" bIns="0" rtlCol="0" anchor="ctr" anchorCtr="0">
            <a:spAutoFit/>
          </a:bodyPr>
          <a:lstStyle/>
          <a:p>
            <a:pPr defTabSz="457200" fontAlgn="base">
              <a:spcBef>
                <a:spcPct val="0"/>
              </a:spcBef>
              <a:spcAft>
                <a:spcPct val="0"/>
              </a:spcAft>
            </a:pPr>
            <a:r>
              <a:rPr lang="en-US" sz="825" b="1" spc="-5">
                <a:solidFill>
                  <a:prstClr val="black"/>
                </a:solidFill>
                <a:latin typeface="Calibri" panose="020F0502020204030204" pitchFamily="34" charset="0"/>
                <a:cs typeface="Arial" charset="0"/>
              </a:rPr>
              <a:t>Protocol Approved</a:t>
            </a:r>
          </a:p>
        </p:txBody>
      </p:sp>
      <p:sp>
        <p:nvSpPr>
          <p:cNvPr id="495" name="OTLSHAPE_M_3202bd046d414719a1d303c62b95794c_Date"/>
          <p:cNvSpPr txBox="1"/>
          <p:nvPr>
            <p:custDataLst>
              <p:tags r:id="rId54"/>
            </p:custDataLst>
          </p:nvPr>
        </p:nvSpPr>
        <p:spPr>
          <a:xfrm>
            <a:off x="4071318" y="2110469"/>
            <a:ext cx="361950" cy="115416"/>
          </a:xfrm>
          <a:prstGeom prst="rect">
            <a:avLst/>
          </a:prstGeom>
          <a:noFill/>
        </p:spPr>
        <p:txBody>
          <a:bodyPr vert="horz" wrap="square" lIns="0" tIns="0" rIns="0" bIns="0" rtlCol="0" anchor="ctr" anchorCtr="0">
            <a:spAutoFit/>
          </a:bodyPr>
          <a:lstStyle/>
          <a:p>
            <a:pPr defTabSz="457200" fontAlgn="base">
              <a:spcBef>
                <a:spcPct val="0"/>
              </a:spcBef>
              <a:spcAft>
                <a:spcPct val="0"/>
              </a:spcAft>
            </a:pPr>
            <a:r>
              <a:rPr lang="en-US" sz="750" spc="-5">
                <a:solidFill>
                  <a:srgbClr val="1F497E"/>
                </a:solidFill>
                <a:latin typeface="Calibri" panose="020F0502020204030204" pitchFamily="34" charset="0"/>
                <a:cs typeface="Arial" charset="0"/>
              </a:rPr>
              <a:t>Dec 2017</a:t>
            </a:r>
          </a:p>
        </p:txBody>
      </p:sp>
      <p:sp>
        <p:nvSpPr>
          <p:cNvPr id="496" name="OTLSHAPE_M_3202bd046d414719a1d303c62b95794c_Shape"/>
          <p:cNvSpPr/>
          <p:nvPr>
            <p:custDataLst>
              <p:tags r:id="rId55"/>
            </p:custDataLst>
          </p:nvPr>
        </p:nvSpPr>
        <p:spPr>
          <a:xfrm rot="16200000">
            <a:off x="3923682" y="2056608"/>
            <a:ext cx="123825" cy="123825"/>
          </a:xfrm>
          <a:prstGeom prst="flowChartMerge">
            <a:avLst/>
          </a:prstGeom>
          <a:solidFill>
            <a:srgbClr val="8064A2"/>
          </a:solidFill>
          <a:ln w="25400" cap="flat" cmpd="sng" algn="ctr">
            <a:noFill/>
            <a:prstDash val="solid"/>
          </a:ln>
          <a:effectLst/>
          <a:scene3d>
            <a:camera prst="orthographicFront"/>
            <a:lightRig rig="threePt" dir="t"/>
          </a:scene3d>
          <a:sp3d>
            <a:bevelT h="12700"/>
          </a:sp3d>
          <a:extLst>
            <a:ext uri="{91240B29-F687-4F45-9708-019B960494DF}">
              <a14:hiddenLine xmlns:a14="http://schemas.microsoft.com/office/drawing/2010/main" w="25400" cap="flat" cmpd="sng" algn="ctr">
                <a:solidFill>
                  <a:schemeClr val="accent1">
                    <a:shade val="50000"/>
                  </a:schemeClr>
                </a:solidFill>
                <a:prstDash val="solid"/>
              </a14:hiddenLine>
            </a:ex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base">
              <a:spcBef>
                <a:spcPct val="0"/>
              </a:spcBef>
              <a:spcAft>
                <a:spcPct val="0"/>
              </a:spcAft>
            </a:pPr>
            <a:endParaRPr lang="en-US" sz="1650">
              <a:solidFill>
                <a:prstClr val="white"/>
              </a:solidFill>
              <a:latin typeface="Calibri"/>
            </a:endParaRPr>
          </a:p>
        </p:txBody>
      </p:sp>
      <p:sp>
        <p:nvSpPr>
          <p:cNvPr id="497" name="OTLSHAPE_M_23663e22d2274931872dacc13ce4db70_Title"/>
          <p:cNvSpPr txBox="1"/>
          <p:nvPr>
            <p:custDataLst>
              <p:tags r:id="rId56"/>
            </p:custDataLst>
          </p:nvPr>
        </p:nvSpPr>
        <p:spPr>
          <a:xfrm>
            <a:off x="3495782" y="2312501"/>
            <a:ext cx="809625" cy="126958"/>
          </a:xfrm>
          <a:prstGeom prst="rect">
            <a:avLst/>
          </a:prstGeom>
          <a:noFill/>
        </p:spPr>
        <p:txBody>
          <a:bodyPr vert="horz" wrap="square" lIns="0" tIns="0" rIns="0" bIns="0" rtlCol="0" anchor="ctr" anchorCtr="0">
            <a:spAutoFit/>
          </a:bodyPr>
          <a:lstStyle/>
          <a:p>
            <a:pPr algn="ctr" defTabSz="457200" fontAlgn="base">
              <a:spcBef>
                <a:spcPct val="0"/>
              </a:spcBef>
              <a:spcAft>
                <a:spcPct val="0"/>
              </a:spcAft>
            </a:pPr>
            <a:r>
              <a:rPr lang="en-US" sz="825" b="1" spc="-6">
                <a:solidFill>
                  <a:prstClr val="black"/>
                </a:solidFill>
                <a:latin typeface="Calibri" panose="020F0502020204030204" pitchFamily="34" charset="0"/>
                <a:cs typeface="Arial" charset="0"/>
              </a:rPr>
              <a:t>First Site Activated</a:t>
            </a:r>
          </a:p>
        </p:txBody>
      </p:sp>
      <p:sp>
        <p:nvSpPr>
          <p:cNvPr id="498" name="OTLSHAPE_M_23663e22d2274931872dacc13ce4db70_Date"/>
          <p:cNvSpPr txBox="1"/>
          <p:nvPr>
            <p:custDataLst>
              <p:tags r:id="rId57"/>
            </p:custDataLst>
          </p:nvPr>
        </p:nvSpPr>
        <p:spPr>
          <a:xfrm>
            <a:off x="3719587" y="2449876"/>
            <a:ext cx="361950" cy="115416"/>
          </a:xfrm>
          <a:prstGeom prst="rect">
            <a:avLst/>
          </a:prstGeom>
          <a:noFill/>
        </p:spPr>
        <p:txBody>
          <a:bodyPr vert="horz" wrap="square" lIns="0" tIns="0" rIns="0" bIns="0" rtlCol="0" anchor="ctr" anchorCtr="0">
            <a:spAutoFit/>
          </a:bodyPr>
          <a:lstStyle/>
          <a:p>
            <a:pPr algn="ctr" defTabSz="457200" fontAlgn="base">
              <a:spcBef>
                <a:spcPct val="0"/>
              </a:spcBef>
              <a:spcAft>
                <a:spcPct val="0"/>
              </a:spcAft>
            </a:pPr>
            <a:r>
              <a:rPr lang="en-US" sz="750" spc="-5">
                <a:solidFill>
                  <a:srgbClr val="1F497E"/>
                </a:solidFill>
                <a:latin typeface="Calibri" panose="020F0502020204030204" pitchFamily="34" charset="0"/>
                <a:cs typeface="Arial" charset="0"/>
              </a:rPr>
              <a:t>Dec 2017</a:t>
            </a:r>
          </a:p>
        </p:txBody>
      </p:sp>
      <p:sp>
        <p:nvSpPr>
          <p:cNvPr id="499" name="OTLSHAPE_M_23663e22d2274931872dacc13ce4db70_Shape"/>
          <p:cNvSpPr/>
          <p:nvPr>
            <p:custDataLst>
              <p:tags r:id="rId58"/>
            </p:custDataLst>
          </p:nvPr>
        </p:nvSpPr>
        <p:spPr>
          <a:xfrm flipV="1">
            <a:off x="3819123" y="2924175"/>
            <a:ext cx="171450" cy="190500"/>
          </a:xfrm>
          <a:prstGeom prst="triangle">
            <a:avLst/>
          </a:prstGeom>
          <a:solidFill>
            <a:srgbClr val="4BACC6"/>
          </a:solidFill>
          <a:ln w="25400" cap="flat" cmpd="sng" algn="ctr">
            <a:noFill/>
            <a:prstDash val="solid"/>
          </a:ln>
          <a:effectLst/>
          <a:scene3d>
            <a:camera prst="orthographicFront"/>
            <a:lightRig rig="threePt" dir="t"/>
          </a:scene3d>
          <a:sp3d>
            <a:bevelT h="12700"/>
          </a:sp3d>
          <a:extLst>
            <a:ext uri="{91240B29-F687-4F45-9708-019B960494DF}">
              <a14:hiddenLine xmlns:a14="http://schemas.microsoft.com/office/drawing/2010/main" w="25400" cap="flat" cmpd="sng" algn="ctr">
                <a:solidFill>
                  <a:schemeClr val="accent1">
                    <a:shade val="50000"/>
                  </a:schemeClr>
                </a:solidFill>
                <a:prstDash val="solid"/>
              </a14:hiddenLine>
            </a:ex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base">
              <a:spcBef>
                <a:spcPct val="0"/>
              </a:spcBef>
              <a:spcAft>
                <a:spcPct val="0"/>
              </a:spcAft>
            </a:pPr>
            <a:endParaRPr lang="en-US" sz="1650">
              <a:solidFill>
                <a:prstClr val="white"/>
              </a:solidFill>
              <a:latin typeface="Calibri"/>
            </a:endParaRPr>
          </a:p>
        </p:txBody>
      </p:sp>
      <p:sp>
        <p:nvSpPr>
          <p:cNvPr id="500" name="OTLSHAPE_M_0a43e16705014bae8368b37671811b5c_Title"/>
          <p:cNvSpPr txBox="1"/>
          <p:nvPr>
            <p:custDataLst>
              <p:tags r:id="rId59"/>
            </p:custDataLst>
          </p:nvPr>
        </p:nvSpPr>
        <p:spPr>
          <a:xfrm>
            <a:off x="4225694" y="2651909"/>
            <a:ext cx="628650" cy="126958"/>
          </a:xfrm>
          <a:prstGeom prst="rect">
            <a:avLst/>
          </a:prstGeom>
          <a:noFill/>
        </p:spPr>
        <p:txBody>
          <a:bodyPr vert="horz" wrap="square" lIns="0" tIns="0" rIns="0" bIns="0" rtlCol="0" anchor="ctr" anchorCtr="0">
            <a:spAutoFit/>
          </a:bodyPr>
          <a:lstStyle/>
          <a:p>
            <a:pPr defTabSz="457200" fontAlgn="base">
              <a:spcBef>
                <a:spcPct val="0"/>
              </a:spcBef>
              <a:spcAft>
                <a:spcPct val="0"/>
              </a:spcAft>
            </a:pPr>
            <a:r>
              <a:rPr lang="en-US" sz="825" b="1" spc="-6">
                <a:solidFill>
                  <a:prstClr val="black"/>
                </a:solidFill>
                <a:latin typeface="Calibri" panose="020F0502020204030204" pitchFamily="34" charset="0"/>
                <a:cs typeface="Arial" charset="0"/>
              </a:rPr>
              <a:t>First Patient In</a:t>
            </a:r>
          </a:p>
        </p:txBody>
      </p:sp>
      <p:sp>
        <p:nvSpPr>
          <p:cNvPr id="501" name="OTLSHAPE_M_0a43e16705014bae8368b37671811b5c_Date"/>
          <p:cNvSpPr txBox="1"/>
          <p:nvPr>
            <p:custDataLst>
              <p:tags r:id="rId60"/>
            </p:custDataLst>
          </p:nvPr>
        </p:nvSpPr>
        <p:spPr>
          <a:xfrm>
            <a:off x="4225694" y="2789283"/>
            <a:ext cx="342900" cy="115416"/>
          </a:xfrm>
          <a:prstGeom prst="rect">
            <a:avLst/>
          </a:prstGeom>
          <a:noFill/>
        </p:spPr>
        <p:txBody>
          <a:bodyPr vert="horz" wrap="square" lIns="0" tIns="0" rIns="0" bIns="0" rtlCol="0" anchor="ctr" anchorCtr="0">
            <a:spAutoFit/>
          </a:bodyPr>
          <a:lstStyle/>
          <a:p>
            <a:pPr defTabSz="457200" fontAlgn="base">
              <a:spcBef>
                <a:spcPct val="0"/>
              </a:spcBef>
              <a:spcAft>
                <a:spcPct val="0"/>
              </a:spcAft>
            </a:pPr>
            <a:r>
              <a:rPr lang="en-US" sz="750" spc="-5" dirty="0">
                <a:solidFill>
                  <a:srgbClr val="1F497E"/>
                </a:solidFill>
                <a:latin typeface="Calibri" panose="020F0502020204030204" pitchFamily="34" charset="0"/>
                <a:cs typeface="Arial" charset="0"/>
              </a:rPr>
              <a:t>Jan 2018</a:t>
            </a:r>
          </a:p>
        </p:txBody>
      </p:sp>
      <p:sp>
        <p:nvSpPr>
          <p:cNvPr id="502" name="OTLSHAPE_M_0a43e16705014bae8368b37671811b5c_Shape"/>
          <p:cNvSpPr/>
          <p:nvPr>
            <p:custDataLst>
              <p:tags r:id="rId61"/>
            </p:custDataLst>
          </p:nvPr>
        </p:nvSpPr>
        <p:spPr>
          <a:xfrm rot="16200000">
            <a:off x="4078058" y="2735422"/>
            <a:ext cx="123825" cy="123825"/>
          </a:xfrm>
          <a:prstGeom prst="flowChartMerge">
            <a:avLst/>
          </a:prstGeom>
          <a:solidFill>
            <a:srgbClr val="F79646"/>
          </a:solidFill>
          <a:ln w="25400" cap="flat" cmpd="sng" algn="ctr">
            <a:noFill/>
            <a:prstDash val="solid"/>
          </a:ln>
          <a:effectLst/>
          <a:scene3d>
            <a:camera prst="orthographicFront"/>
            <a:lightRig rig="threePt" dir="t"/>
          </a:scene3d>
          <a:sp3d>
            <a:bevelT h="12700"/>
          </a:sp3d>
          <a:extLst>
            <a:ext uri="{91240B29-F687-4F45-9708-019B960494DF}">
              <a14:hiddenLine xmlns:a14="http://schemas.microsoft.com/office/drawing/2010/main" w="25400" cap="flat" cmpd="sng" algn="ctr">
                <a:solidFill>
                  <a:schemeClr val="accent1">
                    <a:shade val="50000"/>
                  </a:schemeClr>
                </a:solidFill>
                <a:prstDash val="solid"/>
              </a14:hiddenLine>
            </a:ex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base">
              <a:spcBef>
                <a:spcPct val="0"/>
              </a:spcBef>
              <a:spcAft>
                <a:spcPct val="0"/>
              </a:spcAft>
            </a:pPr>
            <a:endParaRPr lang="en-US" sz="1650">
              <a:solidFill>
                <a:prstClr val="white"/>
              </a:solidFill>
              <a:latin typeface="Calibri"/>
            </a:endParaRPr>
          </a:p>
        </p:txBody>
      </p:sp>
      <p:sp>
        <p:nvSpPr>
          <p:cNvPr id="503" name="OTLSHAPE_M_8b9b6e4a66fc4f3d82c4580751fc4963_Title"/>
          <p:cNvSpPr txBox="1"/>
          <p:nvPr>
            <p:custDataLst>
              <p:tags r:id="rId62"/>
            </p:custDataLst>
          </p:nvPr>
        </p:nvSpPr>
        <p:spPr>
          <a:xfrm>
            <a:off x="6043353" y="2651909"/>
            <a:ext cx="504825" cy="126958"/>
          </a:xfrm>
          <a:prstGeom prst="rect">
            <a:avLst/>
          </a:prstGeom>
          <a:noFill/>
        </p:spPr>
        <p:txBody>
          <a:bodyPr vert="horz" wrap="square" lIns="0" tIns="0" rIns="0" bIns="0" rtlCol="0" anchor="ctr" anchorCtr="0">
            <a:spAutoFit/>
          </a:bodyPr>
          <a:lstStyle/>
          <a:p>
            <a:pPr defTabSz="457200" fontAlgn="base">
              <a:spcBef>
                <a:spcPct val="0"/>
              </a:spcBef>
              <a:spcAft>
                <a:spcPct val="0"/>
              </a:spcAft>
            </a:pPr>
            <a:r>
              <a:rPr lang="en-US" sz="825" b="1" spc="-6" dirty="0">
                <a:solidFill>
                  <a:prstClr val="black"/>
                </a:solidFill>
                <a:latin typeface="Calibri" panose="020F0502020204030204" pitchFamily="34" charset="0"/>
                <a:cs typeface="Arial" charset="0"/>
              </a:rPr>
              <a:t>Enrollment </a:t>
            </a:r>
          </a:p>
        </p:txBody>
      </p:sp>
      <p:sp>
        <p:nvSpPr>
          <p:cNvPr id="504" name="OTLSHAPE_M_8b9b6e4a66fc4f3d82c4580751fc4963_Date"/>
          <p:cNvSpPr txBox="1"/>
          <p:nvPr>
            <p:custDataLst>
              <p:tags r:id="rId63"/>
            </p:custDataLst>
          </p:nvPr>
        </p:nvSpPr>
        <p:spPr>
          <a:xfrm>
            <a:off x="6043352" y="2789283"/>
            <a:ext cx="342900" cy="115416"/>
          </a:xfrm>
          <a:prstGeom prst="rect">
            <a:avLst/>
          </a:prstGeom>
          <a:noFill/>
        </p:spPr>
        <p:txBody>
          <a:bodyPr vert="horz" wrap="square" lIns="0" tIns="0" rIns="0" bIns="0" rtlCol="0" anchor="ctr" anchorCtr="0">
            <a:spAutoFit/>
          </a:bodyPr>
          <a:lstStyle/>
          <a:p>
            <a:pPr defTabSz="457200" fontAlgn="base">
              <a:spcBef>
                <a:spcPct val="0"/>
              </a:spcBef>
              <a:spcAft>
                <a:spcPct val="0"/>
              </a:spcAft>
            </a:pPr>
            <a:r>
              <a:rPr lang="en-US" sz="750" spc="-5" dirty="0">
                <a:solidFill>
                  <a:srgbClr val="1F497E"/>
                </a:solidFill>
                <a:latin typeface="Calibri" panose="020F0502020204030204" pitchFamily="34" charset="0"/>
                <a:cs typeface="Arial" charset="0"/>
              </a:rPr>
              <a:t>Jan 2019</a:t>
            </a:r>
          </a:p>
        </p:txBody>
      </p:sp>
      <p:sp>
        <p:nvSpPr>
          <p:cNvPr id="505" name="OTLSHAPE_M_8b9b6e4a66fc4f3d82c4580751fc4963_Shape"/>
          <p:cNvSpPr/>
          <p:nvPr>
            <p:custDataLst>
              <p:tags r:id="rId64"/>
            </p:custDataLst>
          </p:nvPr>
        </p:nvSpPr>
        <p:spPr>
          <a:xfrm rot="16200000">
            <a:off x="5895715" y="2735422"/>
            <a:ext cx="123825" cy="123825"/>
          </a:xfrm>
          <a:prstGeom prst="flowChartMerge">
            <a:avLst/>
          </a:prstGeom>
          <a:solidFill>
            <a:srgbClr val="1F497D"/>
          </a:solidFill>
          <a:ln w="25400" cap="flat" cmpd="sng" algn="ctr">
            <a:noFill/>
            <a:prstDash val="solid"/>
          </a:ln>
          <a:effectLst/>
          <a:scene3d>
            <a:camera prst="orthographicFront"/>
            <a:lightRig rig="threePt" dir="t"/>
          </a:scene3d>
          <a:sp3d>
            <a:bevelT h="12700"/>
          </a:sp3d>
          <a:extLst>
            <a:ext uri="{91240B29-F687-4F45-9708-019B960494DF}">
              <a14:hiddenLine xmlns:a14="http://schemas.microsoft.com/office/drawing/2010/main" w="25400" cap="flat" cmpd="sng" algn="ctr">
                <a:solidFill>
                  <a:schemeClr val="accent1">
                    <a:shade val="50000"/>
                  </a:schemeClr>
                </a:solidFill>
                <a:prstDash val="solid"/>
              </a14:hiddenLine>
            </a:ex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base">
              <a:spcBef>
                <a:spcPct val="0"/>
              </a:spcBef>
              <a:spcAft>
                <a:spcPct val="0"/>
              </a:spcAft>
            </a:pPr>
            <a:endParaRPr lang="en-US" sz="1650">
              <a:solidFill>
                <a:prstClr val="white"/>
              </a:solidFill>
              <a:latin typeface="Calibri"/>
            </a:endParaRPr>
          </a:p>
        </p:txBody>
      </p:sp>
      <p:sp>
        <p:nvSpPr>
          <p:cNvPr id="506" name="OTLSHAPE_M_969e5f34bdb34572b5558a00f0d6cf44_Title"/>
          <p:cNvSpPr txBox="1"/>
          <p:nvPr>
            <p:custDataLst>
              <p:tags r:id="rId65"/>
            </p:custDataLst>
          </p:nvPr>
        </p:nvSpPr>
        <p:spPr>
          <a:xfrm>
            <a:off x="6983630" y="2651909"/>
            <a:ext cx="1409700" cy="126958"/>
          </a:xfrm>
          <a:prstGeom prst="rect">
            <a:avLst/>
          </a:prstGeom>
          <a:noFill/>
        </p:spPr>
        <p:txBody>
          <a:bodyPr vert="horz" wrap="square" lIns="0" tIns="0" rIns="0" bIns="0" rtlCol="0" anchor="ctr" anchorCtr="0">
            <a:spAutoFit/>
          </a:bodyPr>
          <a:lstStyle/>
          <a:p>
            <a:pPr algn="ctr" defTabSz="457200" fontAlgn="base">
              <a:spcBef>
                <a:spcPct val="0"/>
              </a:spcBef>
              <a:spcAft>
                <a:spcPct val="0"/>
              </a:spcAft>
            </a:pPr>
            <a:r>
              <a:rPr lang="en-US" sz="825" b="1" spc="-5">
                <a:solidFill>
                  <a:prstClr val="black"/>
                </a:solidFill>
                <a:latin typeface="Calibri" panose="020F0502020204030204" pitchFamily="34" charset="0"/>
                <a:cs typeface="Arial" charset="0"/>
              </a:rPr>
              <a:t>Last Patient End Point Follow-up</a:t>
            </a:r>
          </a:p>
        </p:txBody>
      </p:sp>
      <p:sp>
        <p:nvSpPr>
          <p:cNvPr id="507" name="OTLSHAPE_M_969e5f34bdb34572b5558a00f0d6cf44_Date"/>
          <p:cNvSpPr txBox="1"/>
          <p:nvPr>
            <p:custDataLst>
              <p:tags r:id="rId66"/>
            </p:custDataLst>
          </p:nvPr>
        </p:nvSpPr>
        <p:spPr>
          <a:xfrm>
            <a:off x="7514426" y="2789283"/>
            <a:ext cx="342900" cy="115416"/>
          </a:xfrm>
          <a:prstGeom prst="rect">
            <a:avLst/>
          </a:prstGeom>
          <a:noFill/>
        </p:spPr>
        <p:txBody>
          <a:bodyPr vert="horz" wrap="square" lIns="0" tIns="0" rIns="0" bIns="0" rtlCol="0" anchor="ctr" anchorCtr="0">
            <a:spAutoFit/>
          </a:bodyPr>
          <a:lstStyle/>
          <a:p>
            <a:pPr algn="ctr" defTabSz="457200" fontAlgn="base">
              <a:spcBef>
                <a:spcPct val="0"/>
              </a:spcBef>
              <a:spcAft>
                <a:spcPct val="0"/>
              </a:spcAft>
            </a:pPr>
            <a:r>
              <a:rPr lang="en-US" sz="750" spc="-5">
                <a:solidFill>
                  <a:srgbClr val="1F497E"/>
                </a:solidFill>
                <a:latin typeface="Calibri" panose="020F0502020204030204" pitchFamily="34" charset="0"/>
                <a:cs typeface="Arial" charset="0"/>
              </a:rPr>
              <a:t>Jan 2020</a:t>
            </a:r>
          </a:p>
        </p:txBody>
      </p:sp>
      <p:sp>
        <p:nvSpPr>
          <p:cNvPr id="508" name="OTLSHAPE_M_969e5f34bdb34572b5558a00f0d6cf44_Shape"/>
          <p:cNvSpPr/>
          <p:nvPr>
            <p:custDataLst>
              <p:tags r:id="rId67"/>
            </p:custDataLst>
          </p:nvPr>
        </p:nvSpPr>
        <p:spPr>
          <a:xfrm flipV="1">
            <a:off x="7603835" y="2924175"/>
            <a:ext cx="171450" cy="190500"/>
          </a:xfrm>
          <a:prstGeom prst="triangle">
            <a:avLst/>
          </a:prstGeom>
          <a:solidFill>
            <a:srgbClr val="4F81BD"/>
          </a:solidFill>
          <a:ln w="25400" cap="flat" cmpd="sng" algn="ctr">
            <a:noFill/>
            <a:prstDash val="solid"/>
          </a:ln>
          <a:effectLst/>
          <a:scene3d>
            <a:camera prst="orthographicFront"/>
            <a:lightRig rig="threePt" dir="t"/>
          </a:scene3d>
          <a:sp3d>
            <a:bevelT h="12700"/>
          </a:sp3d>
          <a:extLst>
            <a:ext uri="{91240B29-F687-4F45-9708-019B960494DF}">
              <a14:hiddenLine xmlns:a14="http://schemas.microsoft.com/office/drawing/2010/main" w="25400" cap="flat" cmpd="sng" algn="ctr">
                <a:solidFill>
                  <a:schemeClr val="accent1">
                    <a:shade val="50000"/>
                  </a:schemeClr>
                </a:solidFill>
                <a:prstDash val="solid"/>
              </a14:hiddenLine>
            </a:ex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base">
              <a:spcBef>
                <a:spcPct val="0"/>
              </a:spcBef>
              <a:spcAft>
                <a:spcPct val="0"/>
              </a:spcAft>
            </a:pPr>
            <a:endParaRPr lang="en-US" sz="1650">
              <a:solidFill>
                <a:prstClr val="white"/>
              </a:solidFill>
              <a:latin typeface="Calibri"/>
            </a:endParaRPr>
          </a:p>
        </p:txBody>
      </p:sp>
      <p:sp>
        <p:nvSpPr>
          <p:cNvPr id="509" name="OTLSHAPE_M_29bc866b5d2f47dd9cd1f7e1a76ffb7f_Title"/>
          <p:cNvSpPr txBox="1"/>
          <p:nvPr>
            <p:custDataLst>
              <p:tags r:id="rId68"/>
            </p:custDataLst>
          </p:nvPr>
        </p:nvSpPr>
        <p:spPr>
          <a:xfrm>
            <a:off x="8309199" y="1462003"/>
            <a:ext cx="1047750" cy="253916"/>
          </a:xfrm>
          <a:prstGeom prst="rect">
            <a:avLst/>
          </a:prstGeom>
          <a:noFill/>
        </p:spPr>
        <p:txBody>
          <a:bodyPr vert="horz" wrap="square" lIns="0" tIns="0" rIns="0" bIns="0" rtlCol="0" anchor="ctr" anchorCtr="0">
            <a:spAutoFit/>
          </a:bodyPr>
          <a:lstStyle/>
          <a:p>
            <a:pPr defTabSz="457200" fontAlgn="base">
              <a:spcBef>
                <a:spcPct val="0"/>
              </a:spcBef>
              <a:spcAft>
                <a:spcPct val="0"/>
              </a:spcAft>
            </a:pPr>
            <a:r>
              <a:rPr lang="en-US" sz="825" b="1">
                <a:solidFill>
                  <a:prstClr val="black"/>
                </a:solidFill>
                <a:latin typeface="Calibri" panose="020F0502020204030204" pitchFamily="34" charset="0"/>
                <a:cs typeface="Arial" charset="0"/>
              </a:rPr>
              <a:t>Date Cleaning and Final Report</a:t>
            </a:r>
          </a:p>
        </p:txBody>
      </p:sp>
      <p:sp>
        <p:nvSpPr>
          <p:cNvPr id="510" name="OTLSHAPE_M_29bc866b5d2f47dd9cd1f7e1a76ffb7f_Date"/>
          <p:cNvSpPr txBox="1"/>
          <p:nvPr>
            <p:custDataLst>
              <p:tags r:id="rId69"/>
            </p:custDataLst>
          </p:nvPr>
        </p:nvSpPr>
        <p:spPr>
          <a:xfrm>
            <a:off x="8309199" y="1726802"/>
            <a:ext cx="361950" cy="115416"/>
          </a:xfrm>
          <a:prstGeom prst="rect">
            <a:avLst/>
          </a:prstGeom>
          <a:noFill/>
        </p:spPr>
        <p:txBody>
          <a:bodyPr vert="horz" wrap="square" lIns="0" tIns="0" rIns="0" bIns="0" rtlCol="0" anchor="ctr" anchorCtr="0">
            <a:spAutoFit/>
          </a:bodyPr>
          <a:lstStyle/>
          <a:p>
            <a:pPr defTabSz="457200" fontAlgn="base">
              <a:spcBef>
                <a:spcPct val="0"/>
              </a:spcBef>
              <a:spcAft>
                <a:spcPct val="0"/>
              </a:spcAft>
            </a:pPr>
            <a:r>
              <a:rPr lang="en-US" sz="750" spc="-5">
                <a:solidFill>
                  <a:srgbClr val="1F497E"/>
                </a:solidFill>
                <a:latin typeface="Calibri" panose="020F0502020204030204" pitchFamily="34" charset="0"/>
                <a:cs typeface="Arial" charset="0"/>
              </a:rPr>
              <a:t>Apr 2020</a:t>
            </a:r>
          </a:p>
        </p:txBody>
      </p:sp>
      <p:sp>
        <p:nvSpPr>
          <p:cNvPr id="511" name="OTLSHAPE_M_29bc866b5d2f47dd9cd1f7e1a76ffb7f_Shape"/>
          <p:cNvSpPr/>
          <p:nvPr>
            <p:custDataLst>
              <p:tags r:id="rId70"/>
            </p:custDataLst>
          </p:nvPr>
        </p:nvSpPr>
        <p:spPr>
          <a:xfrm rot="16200000">
            <a:off x="8161563" y="1608996"/>
            <a:ext cx="123825" cy="123825"/>
          </a:xfrm>
          <a:prstGeom prst="flowChartMerge">
            <a:avLst/>
          </a:prstGeom>
          <a:solidFill>
            <a:srgbClr val="C0504D"/>
          </a:solidFill>
          <a:ln w="25400" cap="flat" cmpd="sng" algn="ctr">
            <a:noFill/>
            <a:prstDash val="solid"/>
          </a:ln>
          <a:effectLst/>
          <a:scene3d>
            <a:camera prst="orthographicFront"/>
            <a:lightRig rig="threePt" dir="t"/>
          </a:scene3d>
          <a:sp3d>
            <a:bevelT h="12700"/>
          </a:sp3d>
          <a:extLst>
            <a:ext uri="{91240B29-F687-4F45-9708-019B960494DF}">
              <a14:hiddenLine xmlns:a14="http://schemas.microsoft.com/office/drawing/2010/main" w="25400" cap="flat" cmpd="sng" algn="ctr">
                <a:solidFill>
                  <a:schemeClr val="accent1">
                    <a:shade val="50000"/>
                  </a:schemeClr>
                </a:solidFill>
                <a:prstDash val="solid"/>
              </a14:hiddenLine>
            </a:ex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base">
              <a:spcBef>
                <a:spcPct val="0"/>
              </a:spcBef>
              <a:spcAft>
                <a:spcPct val="0"/>
              </a:spcAft>
            </a:pPr>
            <a:endParaRPr lang="en-US" sz="1650">
              <a:solidFill>
                <a:prstClr val="white"/>
              </a:solidFill>
              <a:latin typeface="Calibri"/>
            </a:endParaRPr>
          </a:p>
        </p:txBody>
      </p:sp>
      <p:sp>
        <p:nvSpPr>
          <p:cNvPr id="512" name="OTLSHAPE_M_505b7c2e7442426eb3158c559dae1cd6_Title"/>
          <p:cNvSpPr txBox="1"/>
          <p:nvPr>
            <p:custDataLst>
              <p:tags r:id="rId71"/>
            </p:custDataLst>
          </p:nvPr>
        </p:nvSpPr>
        <p:spPr>
          <a:xfrm>
            <a:off x="8458595" y="1929300"/>
            <a:ext cx="819150" cy="253916"/>
          </a:xfrm>
          <a:prstGeom prst="rect">
            <a:avLst/>
          </a:prstGeom>
          <a:noFill/>
        </p:spPr>
        <p:txBody>
          <a:bodyPr vert="horz" wrap="square" lIns="0" tIns="0" rIns="0" bIns="0" rtlCol="0" anchor="ctr" anchorCtr="0">
            <a:spAutoFit/>
          </a:bodyPr>
          <a:lstStyle/>
          <a:p>
            <a:pPr defTabSz="457200" fontAlgn="base">
              <a:spcBef>
                <a:spcPct val="0"/>
              </a:spcBef>
              <a:spcAft>
                <a:spcPct val="0"/>
              </a:spcAft>
            </a:pPr>
            <a:r>
              <a:rPr lang="en-US" sz="825" b="1">
                <a:solidFill>
                  <a:prstClr val="black"/>
                </a:solidFill>
                <a:latin typeface="Calibri" panose="020F0502020204030204" pitchFamily="34" charset="0"/>
                <a:cs typeface="Arial" charset="0"/>
              </a:rPr>
              <a:t>Notified Body/ CA submission</a:t>
            </a:r>
          </a:p>
        </p:txBody>
      </p:sp>
      <p:sp>
        <p:nvSpPr>
          <p:cNvPr id="513" name="OTLSHAPE_M_505b7c2e7442426eb3158c559dae1cd6_Date"/>
          <p:cNvSpPr txBox="1"/>
          <p:nvPr>
            <p:custDataLst>
              <p:tags r:id="rId72"/>
            </p:custDataLst>
          </p:nvPr>
        </p:nvSpPr>
        <p:spPr>
          <a:xfrm>
            <a:off x="8458596" y="2194098"/>
            <a:ext cx="390525" cy="115416"/>
          </a:xfrm>
          <a:prstGeom prst="rect">
            <a:avLst/>
          </a:prstGeom>
          <a:noFill/>
        </p:spPr>
        <p:txBody>
          <a:bodyPr vert="horz" wrap="square" lIns="0" tIns="0" rIns="0" bIns="0" rtlCol="0" anchor="ctr" anchorCtr="0">
            <a:spAutoFit/>
          </a:bodyPr>
          <a:lstStyle/>
          <a:p>
            <a:pPr defTabSz="457200" fontAlgn="base">
              <a:spcBef>
                <a:spcPct val="0"/>
              </a:spcBef>
              <a:spcAft>
                <a:spcPct val="0"/>
              </a:spcAft>
            </a:pPr>
            <a:r>
              <a:rPr lang="en-US" sz="750" spc="-5">
                <a:solidFill>
                  <a:srgbClr val="1F497E"/>
                </a:solidFill>
                <a:latin typeface="Calibri" panose="020F0502020204030204" pitchFamily="34" charset="0"/>
                <a:cs typeface="Arial" charset="0"/>
              </a:rPr>
              <a:t>May 2020</a:t>
            </a:r>
          </a:p>
        </p:txBody>
      </p:sp>
      <p:sp>
        <p:nvSpPr>
          <p:cNvPr id="514" name="OTLSHAPE_M_505b7c2e7442426eb3158c559dae1cd6_Shape"/>
          <p:cNvSpPr/>
          <p:nvPr>
            <p:custDataLst>
              <p:tags r:id="rId73"/>
            </p:custDataLst>
          </p:nvPr>
        </p:nvSpPr>
        <p:spPr>
          <a:xfrm rot="16200000">
            <a:off x="8310959" y="2076292"/>
            <a:ext cx="123825" cy="123825"/>
          </a:xfrm>
          <a:prstGeom prst="flowChartMerge">
            <a:avLst/>
          </a:prstGeom>
          <a:solidFill>
            <a:srgbClr val="9BBB59"/>
          </a:solidFill>
          <a:ln w="25400" cap="flat" cmpd="sng" algn="ctr">
            <a:noFill/>
            <a:prstDash val="solid"/>
          </a:ln>
          <a:effectLst/>
          <a:scene3d>
            <a:camera prst="orthographicFront"/>
            <a:lightRig rig="threePt" dir="t"/>
          </a:scene3d>
          <a:sp3d>
            <a:bevelT h="12700"/>
          </a:sp3d>
          <a:extLst>
            <a:ext uri="{91240B29-F687-4F45-9708-019B960494DF}">
              <a14:hiddenLine xmlns:a14="http://schemas.microsoft.com/office/drawing/2010/main" w="25400" cap="flat" cmpd="sng" algn="ctr">
                <a:solidFill>
                  <a:schemeClr val="accent1">
                    <a:shade val="50000"/>
                  </a:schemeClr>
                </a:solidFill>
                <a:prstDash val="solid"/>
              </a14:hiddenLine>
            </a:ex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base">
              <a:spcBef>
                <a:spcPct val="0"/>
              </a:spcBef>
              <a:spcAft>
                <a:spcPct val="0"/>
              </a:spcAft>
            </a:pPr>
            <a:endParaRPr lang="en-US" sz="1650">
              <a:solidFill>
                <a:prstClr val="white"/>
              </a:solidFill>
              <a:latin typeface="Calibri"/>
            </a:endParaRPr>
          </a:p>
        </p:txBody>
      </p:sp>
      <p:sp>
        <p:nvSpPr>
          <p:cNvPr id="515" name="OTLSHAPE_M_7a3489a7dc014ec5a86909350db782c3_Title"/>
          <p:cNvSpPr txBox="1"/>
          <p:nvPr>
            <p:custDataLst>
              <p:tags r:id="rId74"/>
            </p:custDataLst>
          </p:nvPr>
        </p:nvSpPr>
        <p:spPr>
          <a:xfrm>
            <a:off x="8906786" y="2397062"/>
            <a:ext cx="466725" cy="380873"/>
          </a:xfrm>
          <a:prstGeom prst="rect">
            <a:avLst/>
          </a:prstGeom>
          <a:noFill/>
        </p:spPr>
        <p:txBody>
          <a:bodyPr vert="horz" wrap="square" lIns="0" tIns="0" rIns="0" bIns="0" rtlCol="0" anchor="ctr" anchorCtr="0">
            <a:spAutoFit/>
          </a:bodyPr>
          <a:lstStyle/>
          <a:p>
            <a:pPr defTabSz="457200" fontAlgn="base">
              <a:spcBef>
                <a:spcPct val="0"/>
              </a:spcBef>
              <a:spcAft>
                <a:spcPct val="0"/>
              </a:spcAft>
            </a:pPr>
            <a:r>
              <a:rPr lang="en-US" sz="825" b="1" dirty="0">
                <a:solidFill>
                  <a:prstClr val="black"/>
                </a:solidFill>
                <a:latin typeface="Calibri" panose="020F0502020204030204" pitchFamily="34" charset="0"/>
                <a:cs typeface="Arial" charset="0"/>
              </a:rPr>
              <a:t>Product/ Indication Approval</a:t>
            </a:r>
          </a:p>
        </p:txBody>
      </p:sp>
      <p:sp>
        <p:nvSpPr>
          <p:cNvPr id="516" name="OTLSHAPE_M_7a3489a7dc014ec5a86909350db782c3_Date"/>
          <p:cNvSpPr txBox="1"/>
          <p:nvPr>
            <p:custDataLst>
              <p:tags r:id="rId75"/>
            </p:custDataLst>
          </p:nvPr>
        </p:nvSpPr>
        <p:spPr>
          <a:xfrm>
            <a:off x="8906784" y="2767542"/>
            <a:ext cx="914512" cy="276999"/>
          </a:xfrm>
          <a:prstGeom prst="rect">
            <a:avLst/>
          </a:prstGeom>
          <a:noFill/>
        </p:spPr>
        <p:txBody>
          <a:bodyPr vert="horz" wrap="square" lIns="0" tIns="0" rIns="0" bIns="0" rtlCol="0" anchor="ctr" anchorCtr="0">
            <a:spAutoFit/>
          </a:bodyPr>
          <a:lstStyle/>
          <a:p>
            <a:pPr defTabSz="457200" fontAlgn="base">
              <a:spcBef>
                <a:spcPct val="0"/>
              </a:spcBef>
              <a:spcAft>
                <a:spcPct val="0"/>
              </a:spcAft>
            </a:pPr>
            <a:r>
              <a:rPr lang="en-US" b="1" spc="-5" dirty="0">
                <a:solidFill>
                  <a:srgbClr val="AF67A8"/>
                </a:solidFill>
                <a:effectLst>
                  <a:outerShdw blurRad="38100" dist="38100" dir="2700000" algn="tl">
                    <a:srgbClr val="000000">
                      <a:alpha val="43137"/>
                    </a:srgbClr>
                  </a:outerShdw>
                </a:effectLst>
                <a:latin typeface="Calibri" panose="020F0502020204030204" pitchFamily="34" charset="0"/>
                <a:cs typeface="Arial" charset="0"/>
              </a:rPr>
              <a:t>Aug 2020</a:t>
            </a:r>
          </a:p>
        </p:txBody>
      </p:sp>
      <p:sp>
        <p:nvSpPr>
          <p:cNvPr id="517" name="OTLSHAPE_M_7a3489a7dc014ec5a86909350db782c3_Shape"/>
          <p:cNvSpPr/>
          <p:nvPr>
            <p:custDataLst>
              <p:tags r:id="rId76"/>
            </p:custDataLst>
          </p:nvPr>
        </p:nvSpPr>
        <p:spPr>
          <a:xfrm rot="16200000">
            <a:off x="8759148" y="2607534"/>
            <a:ext cx="123825" cy="123825"/>
          </a:xfrm>
          <a:prstGeom prst="flowChartMerge">
            <a:avLst/>
          </a:prstGeom>
          <a:solidFill>
            <a:srgbClr val="8064A2"/>
          </a:solidFill>
          <a:ln w="25400" cap="flat" cmpd="sng" algn="ctr">
            <a:noFill/>
            <a:prstDash val="solid"/>
          </a:ln>
          <a:effectLst/>
          <a:scene3d>
            <a:camera prst="orthographicFront"/>
            <a:lightRig rig="threePt" dir="t"/>
          </a:scene3d>
          <a:sp3d>
            <a:bevelT h="12700"/>
          </a:sp3d>
          <a:extLst>
            <a:ext uri="{91240B29-F687-4F45-9708-019B960494DF}">
              <a14:hiddenLine xmlns:a14="http://schemas.microsoft.com/office/drawing/2010/main" w="25400" cap="flat" cmpd="sng" algn="ctr">
                <a:solidFill>
                  <a:schemeClr val="accent1">
                    <a:shade val="50000"/>
                  </a:schemeClr>
                </a:solidFill>
                <a:prstDash val="solid"/>
              </a14:hiddenLine>
            </a:ex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base">
              <a:spcBef>
                <a:spcPct val="0"/>
              </a:spcBef>
              <a:spcAft>
                <a:spcPct val="0"/>
              </a:spcAft>
            </a:pPr>
            <a:endParaRPr lang="en-US" sz="1650">
              <a:solidFill>
                <a:prstClr val="white"/>
              </a:solidFill>
              <a:latin typeface="Calibri"/>
            </a:endParaRPr>
          </a:p>
        </p:txBody>
      </p:sp>
      <p:sp>
        <p:nvSpPr>
          <p:cNvPr id="518" name="OTLSHAPE_T_64ad0349225b4878a9b1a974ee813096_Shape"/>
          <p:cNvSpPr/>
          <p:nvPr>
            <p:custDataLst>
              <p:tags r:id="rId77"/>
            </p:custDataLst>
          </p:nvPr>
        </p:nvSpPr>
        <p:spPr>
          <a:xfrm>
            <a:off x="3367025" y="3545269"/>
            <a:ext cx="161925" cy="152400"/>
          </a:xfrm>
          <a:prstGeom prst="rect">
            <a:avLst/>
          </a:prstGeom>
          <a:solidFill>
            <a:schemeClr val="accent1"/>
          </a:solidFill>
          <a:ln w="25400" cap="flat" cmpd="sng" algn="ctr">
            <a:noFill/>
            <a:prstDash val="solid"/>
          </a:ln>
          <a:effectLst/>
          <a:scene3d>
            <a:camera prst="orthographicFront"/>
            <a:lightRig rig="balanced" dir="t">
              <a:rot lat="0" lon="0" rev="8700000"/>
            </a:lightRig>
          </a:scene3d>
          <a:sp3d>
            <a:bevelT w="165100" h="12700"/>
          </a:sp3d>
          <a:extLst>
            <a:ext uri="{91240B29-F687-4F45-9708-019B960494DF}">
              <a14:hiddenLine xmlns:a14="http://schemas.microsoft.com/office/drawing/2010/main" w="25400" cap="flat" cmpd="sng" algn="ctr">
                <a:solidFill>
                  <a:schemeClr val="accent1">
                    <a:shade val="50000"/>
                  </a:schemeClr>
                </a:solidFill>
                <a:prstDash val="solid"/>
              </a14:hiddenLine>
            </a:ex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base">
              <a:spcBef>
                <a:spcPct val="0"/>
              </a:spcBef>
              <a:spcAft>
                <a:spcPct val="0"/>
              </a:spcAft>
            </a:pPr>
            <a:endParaRPr lang="en-US" sz="1650">
              <a:solidFill>
                <a:prstClr val="white"/>
              </a:solidFill>
              <a:latin typeface="Calibri"/>
            </a:endParaRPr>
          </a:p>
        </p:txBody>
      </p:sp>
      <p:sp>
        <p:nvSpPr>
          <p:cNvPr id="519" name="OTLSHAPE_T_64ad0349225b4878a9b1a974ee813096_ShapePercentage" hidden="1"/>
          <p:cNvSpPr/>
          <p:nvPr>
            <p:custDataLst>
              <p:tags r:id="rId78"/>
            </p:custDataLst>
          </p:nvPr>
        </p:nvSpPr>
        <p:spPr>
          <a:xfrm>
            <a:off x="3367024" y="350520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base">
              <a:spcBef>
                <a:spcPct val="0"/>
              </a:spcBef>
              <a:spcAft>
                <a:spcPct val="0"/>
              </a:spcAft>
            </a:pPr>
            <a:endParaRPr lang="en-US" sz="1650">
              <a:solidFill>
                <a:prstClr val="white"/>
              </a:solidFill>
              <a:latin typeface="Calibri"/>
            </a:endParaRPr>
          </a:p>
        </p:txBody>
      </p:sp>
      <p:sp>
        <p:nvSpPr>
          <p:cNvPr id="520" name="OTLSHAPE_T_64ad0349225b4878a9b1a974ee813096_Duration" hidden="1"/>
          <p:cNvSpPr txBox="1"/>
          <p:nvPr>
            <p:custDataLst>
              <p:tags r:id="rId79"/>
            </p:custDataLst>
          </p:nvPr>
        </p:nvSpPr>
        <p:spPr>
          <a:xfrm>
            <a:off x="2667001" y="3505627"/>
            <a:ext cx="295275" cy="115416"/>
          </a:xfrm>
          <a:prstGeom prst="rect">
            <a:avLst/>
          </a:prstGeom>
          <a:noFill/>
        </p:spPr>
        <p:txBody>
          <a:bodyPr vert="horz" wrap="square" lIns="0" tIns="0" rIns="0" bIns="0" rtlCol="0" anchor="ctr" anchorCtr="0">
            <a:spAutoFit/>
          </a:bodyPr>
          <a:lstStyle/>
          <a:p>
            <a:pPr algn="ctr" defTabSz="457200" fontAlgn="base">
              <a:spcBef>
                <a:spcPct val="0"/>
              </a:spcBef>
              <a:spcAft>
                <a:spcPct val="0"/>
              </a:spcAft>
            </a:pPr>
            <a:r>
              <a:rPr lang="en-US" sz="750">
                <a:solidFill>
                  <a:srgbClr val="C0504D"/>
                </a:solidFill>
                <a:latin typeface="Calibri" panose="020F0502020204030204" pitchFamily="34" charset="0"/>
                <a:cs typeface="Arial" charset="0"/>
              </a:rPr>
              <a:t>21 days</a:t>
            </a:r>
          </a:p>
        </p:txBody>
      </p:sp>
      <p:sp>
        <p:nvSpPr>
          <p:cNvPr id="521" name="OTLSHAPE_T_64ad0349225b4878a9b1a974ee813096_TextPercentage" hidden="1"/>
          <p:cNvSpPr txBox="1"/>
          <p:nvPr>
            <p:custDataLst>
              <p:tags r:id="rId80"/>
            </p:custDataLst>
          </p:nvPr>
        </p:nvSpPr>
        <p:spPr>
          <a:xfrm>
            <a:off x="2667000" y="3621469"/>
            <a:ext cx="0" cy="115416"/>
          </a:xfrm>
          <a:prstGeom prst="rect">
            <a:avLst/>
          </a:prstGeom>
          <a:noFill/>
        </p:spPr>
        <p:txBody>
          <a:bodyPr vert="horz" wrap="square" lIns="0" tIns="0" rIns="0" bIns="0" rtlCol="0" anchor="ctr" anchorCtr="0">
            <a:spAutoFit/>
          </a:bodyPr>
          <a:lstStyle/>
          <a:p>
            <a:pPr algn="ctr" defTabSz="457200" fontAlgn="base">
              <a:spcBef>
                <a:spcPct val="0"/>
              </a:spcBef>
              <a:spcAft>
                <a:spcPct val="0"/>
              </a:spcAft>
            </a:pPr>
            <a:endParaRPr lang="en-US" sz="750">
              <a:solidFill>
                <a:srgbClr val="C0504D"/>
              </a:solidFill>
              <a:latin typeface="Calibri" panose="020F0502020204030204" pitchFamily="34" charset="0"/>
              <a:cs typeface="Arial" charset="0"/>
            </a:endParaRPr>
          </a:p>
        </p:txBody>
      </p:sp>
      <p:sp>
        <p:nvSpPr>
          <p:cNvPr id="522" name="OTLSHAPE_T_64ad0349225b4878a9b1a974ee813096_StartDate" hidden="1"/>
          <p:cNvSpPr txBox="1"/>
          <p:nvPr>
            <p:custDataLst>
              <p:tags r:id="rId81"/>
            </p:custDataLst>
          </p:nvPr>
        </p:nvSpPr>
        <p:spPr>
          <a:xfrm>
            <a:off x="2667000" y="3621469"/>
            <a:ext cx="0" cy="115416"/>
          </a:xfrm>
          <a:prstGeom prst="rect">
            <a:avLst/>
          </a:prstGeom>
          <a:noFill/>
        </p:spPr>
        <p:txBody>
          <a:bodyPr vert="horz" wrap="square" lIns="0" tIns="0" rIns="0" bIns="0" rtlCol="0" anchor="ctr" anchorCtr="0">
            <a:spAutoFit/>
          </a:bodyPr>
          <a:lstStyle/>
          <a:p>
            <a:pPr algn="ctr" defTabSz="457200" fontAlgn="base">
              <a:spcBef>
                <a:spcPct val="0"/>
              </a:spcBef>
              <a:spcAft>
                <a:spcPct val="0"/>
              </a:spcAft>
            </a:pPr>
            <a:endParaRPr lang="en-US" sz="750">
              <a:solidFill>
                <a:srgbClr val="1F497E"/>
              </a:solidFill>
              <a:latin typeface="Calibri" panose="020F0502020204030204" pitchFamily="34" charset="0"/>
              <a:cs typeface="Arial" charset="0"/>
            </a:endParaRPr>
          </a:p>
        </p:txBody>
      </p:sp>
      <p:sp>
        <p:nvSpPr>
          <p:cNvPr id="523" name="OTLSHAPE_T_64ad0349225b4878a9b1a974ee813096_EndDate" hidden="1"/>
          <p:cNvSpPr txBox="1"/>
          <p:nvPr>
            <p:custDataLst>
              <p:tags r:id="rId82"/>
            </p:custDataLst>
          </p:nvPr>
        </p:nvSpPr>
        <p:spPr>
          <a:xfrm>
            <a:off x="2667000" y="3621469"/>
            <a:ext cx="0" cy="115416"/>
          </a:xfrm>
          <a:prstGeom prst="rect">
            <a:avLst/>
          </a:prstGeom>
          <a:noFill/>
        </p:spPr>
        <p:txBody>
          <a:bodyPr vert="horz" wrap="square" lIns="0" tIns="0" rIns="0" bIns="0" rtlCol="0" anchor="ctr" anchorCtr="0">
            <a:spAutoFit/>
          </a:bodyPr>
          <a:lstStyle/>
          <a:p>
            <a:pPr algn="ctr" defTabSz="457200" fontAlgn="base">
              <a:spcBef>
                <a:spcPct val="0"/>
              </a:spcBef>
              <a:spcAft>
                <a:spcPct val="0"/>
              </a:spcAft>
            </a:pPr>
            <a:endParaRPr lang="en-US" sz="750">
              <a:solidFill>
                <a:srgbClr val="1F497E"/>
              </a:solidFill>
              <a:latin typeface="Calibri" panose="020F0502020204030204" pitchFamily="34" charset="0"/>
              <a:cs typeface="Arial" charset="0"/>
            </a:endParaRPr>
          </a:p>
        </p:txBody>
      </p:sp>
      <p:sp>
        <p:nvSpPr>
          <p:cNvPr id="524" name="OTLSHAPE_T_64ad0349225b4878a9b1a974ee813096_JoinedDate"/>
          <p:cNvSpPr txBox="1"/>
          <p:nvPr>
            <p:custDataLst>
              <p:tags r:id="rId83"/>
            </p:custDataLst>
          </p:nvPr>
        </p:nvSpPr>
        <p:spPr>
          <a:xfrm>
            <a:off x="2744057" y="3506053"/>
            <a:ext cx="590550" cy="230832"/>
          </a:xfrm>
          <a:prstGeom prst="rect">
            <a:avLst/>
          </a:prstGeom>
          <a:noFill/>
        </p:spPr>
        <p:txBody>
          <a:bodyPr vert="horz" wrap="square" lIns="0" tIns="0" rIns="0" bIns="0" rtlCol="0" anchor="ctr" anchorCtr="0">
            <a:spAutoFit/>
          </a:bodyPr>
          <a:lstStyle/>
          <a:p>
            <a:pPr defTabSz="457200" fontAlgn="base">
              <a:spcBef>
                <a:spcPct val="0"/>
              </a:spcBef>
              <a:spcAft>
                <a:spcPct val="0"/>
              </a:spcAft>
            </a:pPr>
            <a:r>
              <a:rPr lang="en-US" sz="750" spc="-3">
                <a:solidFill>
                  <a:srgbClr val="1F497E"/>
                </a:solidFill>
                <a:latin typeface="Calibri" panose="020F0502020204030204" pitchFamily="34" charset="0"/>
                <a:cs typeface="Arial" charset="0"/>
              </a:rPr>
              <a:t>Sep 2017 - Oct 2017</a:t>
            </a:r>
          </a:p>
        </p:txBody>
      </p:sp>
      <p:sp>
        <p:nvSpPr>
          <p:cNvPr id="525" name="OTLSHAPE_T_64ad0349225b4878a9b1a974ee813096_Title"/>
          <p:cNvSpPr txBox="1"/>
          <p:nvPr>
            <p:custDataLst>
              <p:tags r:id="rId84"/>
            </p:custDataLst>
          </p:nvPr>
        </p:nvSpPr>
        <p:spPr>
          <a:xfrm>
            <a:off x="3559498" y="3557991"/>
            <a:ext cx="981075" cy="126958"/>
          </a:xfrm>
          <a:prstGeom prst="rect">
            <a:avLst/>
          </a:prstGeom>
          <a:noFill/>
        </p:spPr>
        <p:txBody>
          <a:bodyPr vert="horz" wrap="square" lIns="0" tIns="0" rIns="0" bIns="0" rtlCol="0" anchor="ctr" anchorCtr="0">
            <a:spAutoFit/>
          </a:bodyPr>
          <a:lstStyle/>
          <a:p>
            <a:pPr defTabSz="457200" fontAlgn="base">
              <a:spcBef>
                <a:spcPct val="0"/>
              </a:spcBef>
              <a:spcAft>
                <a:spcPct val="0"/>
              </a:spcAft>
            </a:pPr>
            <a:r>
              <a:rPr lang="en-US" sz="825" b="1" spc="-3">
                <a:solidFill>
                  <a:prstClr val="black"/>
                </a:solidFill>
                <a:latin typeface="Calibri" panose="020F0502020204030204" pitchFamily="34" charset="0"/>
                <a:cs typeface="Arial" charset="0"/>
              </a:rPr>
              <a:t>Information Gathering</a:t>
            </a:r>
          </a:p>
        </p:txBody>
      </p:sp>
      <p:sp>
        <p:nvSpPr>
          <p:cNvPr id="526" name="OTLSHAPE_T_ff55f0709b1a4ecca8cb4abb2a4df6fd_Shape"/>
          <p:cNvSpPr/>
          <p:nvPr>
            <p:custDataLst>
              <p:tags r:id="rId85"/>
            </p:custDataLst>
          </p:nvPr>
        </p:nvSpPr>
        <p:spPr>
          <a:xfrm>
            <a:off x="3516422" y="3785362"/>
            <a:ext cx="161925" cy="152400"/>
          </a:xfrm>
          <a:prstGeom prst="rect">
            <a:avLst/>
          </a:prstGeom>
          <a:solidFill>
            <a:schemeClr val="accent2"/>
          </a:solidFill>
          <a:ln w="25400" cap="flat" cmpd="sng" algn="ctr">
            <a:noFill/>
            <a:prstDash val="solid"/>
          </a:ln>
          <a:effectLst/>
          <a:scene3d>
            <a:camera prst="orthographicFront"/>
            <a:lightRig rig="balanced" dir="t">
              <a:rot lat="0" lon="0" rev="8700000"/>
            </a:lightRig>
          </a:scene3d>
          <a:sp3d>
            <a:bevelT w="165100" h="12700"/>
          </a:sp3d>
          <a:extLst>
            <a:ext uri="{91240B29-F687-4F45-9708-019B960494DF}">
              <a14:hiddenLine xmlns:a14="http://schemas.microsoft.com/office/drawing/2010/main" w="25400" cap="flat" cmpd="sng" algn="ctr">
                <a:solidFill>
                  <a:schemeClr val="accent1">
                    <a:shade val="50000"/>
                  </a:schemeClr>
                </a:solidFill>
                <a:prstDash val="solid"/>
              </a14:hiddenLine>
            </a:ex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base">
              <a:spcBef>
                <a:spcPct val="0"/>
              </a:spcBef>
              <a:spcAft>
                <a:spcPct val="0"/>
              </a:spcAft>
            </a:pPr>
            <a:endParaRPr lang="en-US" sz="1650">
              <a:solidFill>
                <a:prstClr val="white"/>
              </a:solidFill>
              <a:latin typeface="Calibri"/>
            </a:endParaRPr>
          </a:p>
        </p:txBody>
      </p:sp>
      <p:sp>
        <p:nvSpPr>
          <p:cNvPr id="527" name="OTLSHAPE_T_ff55f0709b1a4ecca8cb4abb2a4df6fd_ShapePercentage" hidden="1"/>
          <p:cNvSpPr/>
          <p:nvPr>
            <p:custDataLst>
              <p:tags r:id="rId86"/>
            </p:custDataLst>
          </p:nvPr>
        </p:nvSpPr>
        <p:spPr>
          <a:xfrm>
            <a:off x="3516421" y="3705225"/>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base">
              <a:spcBef>
                <a:spcPct val="0"/>
              </a:spcBef>
              <a:spcAft>
                <a:spcPct val="0"/>
              </a:spcAft>
            </a:pPr>
            <a:endParaRPr lang="en-US" sz="1650">
              <a:solidFill>
                <a:prstClr val="white"/>
              </a:solidFill>
              <a:latin typeface="Calibri"/>
            </a:endParaRPr>
          </a:p>
        </p:txBody>
      </p:sp>
      <p:sp>
        <p:nvSpPr>
          <p:cNvPr id="528" name="OTLSHAPE_T_ff55f0709b1a4ecca8cb4abb2a4df6fd_Duration" hidden="1"/>
          <p:cNvSpPr txBox="1"/>
          <p:nvPr>
            <p:custDataLst>
              <p:tags r:id="rId87"/>
            </p:custDataLst>
          </p:nvPr>
        </p:nvSpPr>
        <p:spPr>
          <a:xfrm>
            <a:off x="2667001" y="3785789"/>
            <a:ext cx="295275" cy="115416"/>
          </a:xfrm>
          <a:prstGeom prst="rect">
            <a:avLst/>
          </a:prstGeom>
          <a:noFill/>
        </p:spPr>
        <p:txBody>
          <a:bodyPr vert="horz" wrap="square" lIns="0" tIns="0" rIns="0" bIns="0" rtlCol="0" anchor="ctr" anchorCtr="0">
            <a:spAutoFit/>
          </a:bodyPr>
          <a:lstStyle/>
          <a:p>
            <a:pPr algn="ctr" defTabSz="457200" fontAlgn="base">
              <a:spcBef>
                <a:spcPct val="0"/>
              </a:spcBef>
              <a:spcAft>
                <a:spcPct val="0"/>
              </a:spcAft>
            </a:pPr>
            <a:r>
              <a:rPr lang="en-US" sz="750">
                <a:solidFill>
                  <a:srgbClr val="C0504D"/>
                </a:solidFill>
                <a:latin typeface="Calibri" panose="020F0502020204030204" pitchFamily="34" charset="0"/>
                <a:cs typeface="Arial" charset="0"/>
              </a:rPr>
              <a:t>23 days</a:t>
            </a:r>
          </a:p>
        </p:txBody>
      </p:sp>
      <p:sp>
        <p:nvSpPr>
          <p:cNvPr id="529" name="OTLSHAPE_T_ff55f0709b1a4ecca8cb4abb2a4df6fd_TextPercentage" hidden="1"/>
          <p:cNvSpPr txBox="1"/>
          <p:nvPr>
            <p:custDataLst>
              <p:tags r:id="rId88"/>
            </p:custDataLst>
          </p:nvPr>
        </p:nvSpPr>
        <p:spPr>
          <a:xfrm>
            <a:off x="2667000" y="3901631"/>
            <a:ext cx="0" cy="115416"/>
          </a:xfrm>
          <a:prstGeom prst="rect">
            <a:avLst/>
          </a:prstGeom>
          <a:noFill/>
        </p:spPr>
        <p:txBody>
          <a:bodyPr vert="horz" wrap="square" lIns="0" tIns="0" rIns="0" bIns="0" rtlCol="0" anchor="ctr" anchorCtr="0">
            <a:spAutoFit/>
          </a:bodyPr>
          <a:lstStyle/>
          <a:p>
            <a:pPr algn="ctr" defTabSz="457200" fontAlgn="base">
              <a:spcBef>
                <a:spcPct val="0"/>
              </a:spcBef>
              <a:spcAft>
                <a:spcPct val="0"/>
              </a:spcAft>
            </a:pPr>
            <a:endParaRPr lang="en-US" sz="750">
              <a:solidFill>
                <a:srgbClr val="C0504D"/>
              </a:solidFill>
              <a:latin typeface="Calibri" panose="020F0502020204030204" pitchFamily="34" charset="0"/>
              <a:cs typeface="Arial" charset="0"/>
            </a:endParaRPr>
          </a:p>
        </p:txBody>
      </p:sp>
      <p:sp>
        <p:nvSpPr>
          <p:cNvPr id="530" name="OTLSHAPE_T_ff55f0709b1a4ecca8cb4abb2a4df6fd_StartDate" hidden="1"/>
          <p:cNvSpPr txBox="1"/>
          <p:nvPr>
            <p:custDataLst>
              <p:tags r:id="rId89"/>
            </p:custDataLst>
          </p:nvPr>
        </p:nvSpPr>
        <p:spPr>
          <a:xfrm>
            <a:off x="2667000" y="3901631"/>
            <a:ext cx="0" cy="115416"/>
          </a:xfrm>
          <a:prstGeom prst="rect">
            <a:avLst/>
          </a:prstGeom>
          <a:noFill/>
        </p:spPr>
        <p:txBody>
          <a:bodyPr vert="horz" wrap="square" lIns="0" tIns="0" rIns="0" bIns="0" rtlCol="0" anchor="ctr" anchorCtr="0">
            <a:spAutoFit/>
          </a:bodyPr>
          <a:lstStyle/>
          <a:p>
            <a:pPr algn="ctr" defTabSz="457200" fontAlgn="base">
              <a:spcBef>
                <a:spcPct val="0"/>
              </a:spcBef>
              <a:spcAft>
                <a:spcPct val="0"/>
              </a:spcAft>
            </a:pPr>
            <a:endParaRPr lang="en-US" sz="750">
              <a:solidFill>
                <a:srgbClr val="1F497E"/>
              </a:solidFill>
              <a:latin typeface="Calibri" panose="020F0502020204030204" pitchFamily="34" charset="0"/>
              <a:cs typeface="Arial" charset="0"/>
            </a:endParaRPr>
          </a:p>
        </p:txBody>
      </p:sp>
      <p:sp>
        <p:nvSpPr>
          <p:cNvPr id="531" name="OTLSHAPE_T_ff55f0709b1a4ecca8cb4abb2a4df6fd_EndDate" hidden="1"/>
          <p:cNvSpPr txBox="1"/>
          <p:nvPr>
            <p:custDataLst>
              <p:tags r:id="rId90"/>
            </p:custDataLst>
          </p:nvPr>
        </p:nvSpPr>
        <p:spPr>
          <a:xfrm>
            <a:off x="2667000" y="3901631"/>
            <a:ext cx="0" cy="115416"/>
          </a:xfrm>
          <a:prstGeom prst="rect">
            <a:avLst/>
          </a:prstGeom>
          <a:noFill/>
        </p:spPr>
        <p:txBody>
          <a:bodyPr vert="horz" wrap="square" lIns="0" tIns="0" rIns="0" bIns="0" rtlCol="0" anchor="ctr" anchorCtr="0">
            <a:spAutoFit/>
          </a:bodyPr>
          <a:lstStyle/>
          <a:p>
            <a:pPr algn="ctr" defTabSz="457200" fontAlgn="base">
              <a:spcBef>
                <a:spcPct val="0"/>
              </a:spcBef>
              <a:spcAft>
                <a:spcPct val="0"/>
              </a:spcAft>
            </a:pPr>
            <a:endParaRPr lang="en-US" sz="750">
              <a:solidFill>
                <a:srgbClr val="1F497E"/>
              </a:solidFill>
              <a:latin typeface="Calibri" panose="020F0502020204030204" pitchFamily="34" charset="0"/>
              <a:cs typeface="Arial" charset="0"/>
            </a:endParaRPr>
          </a:p>
        </p:txBody>
      </p:sp>
      <p:sp>
        <p:nvSpPr>
          <p:cNvPr id="532" name="OTLSHAPE_T_ff55f0709b1a4ecca8cb4abb2a4df6fd_JoinedDate"/>
          <p:cNvSpPr txBox="1"/>
          <p:nvPr>
            <p:custDataLst>
              <p:tags r:id="rId91"/>
            </p:custDataLst>
          </p:nvPr>
        </p:nvSpPr>
        <p:spPr>
          <a:xfrm>
            <a:off x="2687142" y="3803855"/>
            <a:ext cx="800100" cy="115416"/>
          </a:xfrm>
          <a:prstGeom prst="rect">
            <a:avLst/>
          </a:prstGeom>
          <a:noFill/>
        </p:spPr>
        <p:txBody>
          <a:bodyPr vert="horz" wrap="square" lIns="0" tIns="0" rIns="0" bIns="0" rtlCol="0" anchor="ctr" anchorCtr="0">
            <a:spAutoFit/>
          </a:bodyPr>
          <a:lstStyle/>
          <a:p>
            <a:pPr defTabSz="457200" fontAlgn="base">
              <a:spcBef>
                <a:spcPct val="0"/>
              </a:spcBef>
              <a:spcAft>
                <a:spcPct val="0"/>
              </a:spcAft>
            </a:pPr>
            <a:r>
              <a:rPr lang="en-US" sz="750" spc="-3">
                <a:solidFill>
                  <a:srgbClr val="1F497E"/>
                </a:solidFill>
                <a:latin typeface="Calibri" panose="020F0502020204030204" pitchFamily="34" charset="0"/>
                <a:cs typeface="Arial" charset="0"/>
              </a:rPr>
              <a:t>Oct 2017 - Nov 2017</a:t>
            </a:r>
          </a:p>
        </p:txBody>
      </p:sp>
      <p:sp>
        <p:nvSpPr>
          <p:cNvPr id="533" name="OTLSHAPE_T_ff55f0709b1a4ecca8cb4abb2a4df6fd_Title"/>
          <p:cNvSpPr txBox="1"/>
          <p:nvPr>
            <p:custDataLst>
              <p:tags r:id="rId92"/>
            </p:custDataLst>
          </p:nvPr>
        </p:nvSpPr>
        <p:spPr>
          <a:xfrm>
            <a:off x="3713874" y="3798084"/>
            <a:ext cx="733425" cy="126958"/>
          </a:xfrm>
          <a:prstGeom prst="rect">
            <a:avLst/>
          </a:prstGeom>
          <a:noFill/>
        </p:spPr>
        <p:txBody>
          <a:bodyPr vert="horz" wrap="square" lIns="0" tIns="0" rIns="0" bIns="0" rtlCol="0" anchor="ctr" anchorCtr="0">
            <a:spAutoFit/>
          </a:bodyPr>
          <a:lstStyle/>
          <a:p>
            <a:pPr defTabSz="457200" fontAlgn="base">
              <a:spcBef>
                <a:spcPct val="0"/>
              </a:spcBef>
              <a:spcAft>
                <a:spcPct val="0"/>
              </a:spcAft>
            </a:pPr>
            <a:r>
              <a:rPr lang="en-US" sz="825" b="1" spc="-5">
                <a:solidFill>
                  <a:prstClr val="black"/>
                </a:solidFill>
                <a:latin typeface="Calibri" panose="020F0502020204030204" pitchFamily="34" charset="0"/>
                <a:cs typeface="Arial" charset="0"/>
              </a:rPr>
              <a:t>Operational Plan</a:t>
            </a:r>
          </a:p>
        </p:txBody>
      </p:sp>
      <p:sp>
        <p:nvSpPr>
          <p:cNvPr id="534" name="OTLSHAPE_T_a63a1a4b60c14d76a424bd8a888ddd21_Shape"/>
          <p:cNvSpPr/>
          <p:nvPr>
            <p:custDataLst>
              <p:tags r:id="rId93"/>
            </p:custDataLst>
          </p:nvPr>
        </p:nvSpPr>
        <p:spPr>
          <a:xfrm>
            <a:off x="3670798" y="3985387"/>
            <a:ext cx="238125" cy="152400"/>
          </a:xfrm>
          <a:prstGeom prst="rect">
            <a:avLst/>
          </a:prstGeom>
          <a:solidFill>
            <a:srgbClr val="1AAA42"/>
          </a:solidFill>
          <a:ln w="25400" cap="flat" cmpd="sng" algn="ctr">
            <a:noFill/>
            <a:prstDash val="solid"/>
          </a:ln>
          <a:effectLst/>
          <a:scene3d>
            <a:camera prst="orthographicFront"/>
            <a:lightRig rig="balanced" dir="t">
              <a:rot lat="0" lon="0" rev="8700000"/>
            </a:lightRig>
          </a:scene3d>
          <a:sp3d>
            <a:bevelT w="165100" h="12700"/>
          </a:sp3d>
          <a:extLst>
            <a:ext uri="{91240B29-F687-4F45-9708-019B960494DF}">
              <a14:hiddenLine xmlns:a14="http://schemas.microsoft.com/office/drawing/2010/main" w="25400" cap="flat" cmpd="sng" algn="ctr">
                <a:solidFill>
                  <a:schemeClr val="accent1">
                    <a:shade val="50000"/>
                  </a:schemeClr>
                </a:solidFill>
                <a:prstDash val="solid"/>
              </a14:hiddenLine>
            </a:ex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base">
              <a:spcBef>
                <a:spcPct val="0"/>
              </a:spcBef>
              <a:spcAft>
                <a:spcPct val="0"/>
              </a:spcAft>
            </a:pPr>
            <a:endParaRPr lang="en-US" sz="1650">
              <a:solidFill>
                <a:prstClr val="white"/>
              </a:solidFill>
              <a:latin typeface="Calibri"/>
            </a:endParaRPr>
          </a:p>
        </p:txBody>
      </p:sp>
      <p:sp>
        <p:nvSpPr>
          <p:cNvPr id="535" name="OTLSHAPE_T_a63a1a4b60c14d76a424bd8a888ddd21_ShapePercentage" hidden="1"/>
          <p:cNvSpPr/>
          <p:nvPr>
            <p:custDataLst>
              <p:tags r:id="rId94"/>
            </p:custDataLst>
          </p:nvPr>
        </p:nvSpPr>
        <p:spPr>
          <a:xfrm>
            <a:off x="3670797" y="390525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base">
              <a:spcBef>
                <a:spcPct val="0"/>
              </a:spcBef>
              <a:spcAft>
                <a:spcPct val="0"/>
              </a:spcAft>
            </a:pPr>
            <a:endParaRPr lang="en-US" sz="1650">
              <a:solidFill>
                <a:prstClr val="white"/>
              </a:solidFill>
              <a:latin typeface="Calibri"/>
            </a:endParaRPr>
          </a:p>
        </p:txBody>
      </p:sp>
      <p:sp>
        <p:nvSpPr>
          <p:cNvPr id="536" name="OTLSHAPE_T_a63a1a4b60c14d76a424bd8a888ddd21_Duration" hidden="1"/>
          <p:cNvSpPr txBox="1"/>
          <p:nvPr>
            <p:custDataLst>
              <p:tags r:id="rId95"/>
            </p:custDataLst>
          </p:nvPr>
        </p:nvSpPr>
        <p:spPr>
          <a:xfrm>
            <a:off x="2667001" y="3985814"/>
            <a:ext cx="295275" cy="115416"/>
          </a:xfrm>
          <a:prstGeom prst="rect">
            <a:avLst/>
          </a:prstGeom>
          <a:noFill/>
        </p:spPr>
        <p:txBody>
          <a:bodyPr vert="horz" wrap="square" lIns="0" tIns="0" rIns="0" bIns="0" rtlCol="0" anchor="ctr" anchorCtr="0">
            <a:spAutoFit/>
          </a:bodyPr>
          <a:lstStyle/>
          <a:p>
            <a:pPr algn="ctr" defTabSz="457200" fontAlgn="base">
              <a:spcBef>
                <a:spcPct val="0"/>
              </a:spcBef>
              <a:spcAft>
                <a:spcPct val="0"/>
              </a:spcAft>
            </a:pPr>
            <a:r>
              <a:rPr lang="en-US" sz="750">
                <a:solidFill>
                  <a:srgbClr val="C0504D"/>
                </a:solidFill>
                <a:latin typeface="Calibri" panose="020F0502020204030204" pitchFamily="34" charset="0"/>
                <a:cs typeface="Arial" charset="0"/>
              </a:rPr>
              <a:t>33 days</a:t>
            </a:r>
          </a:p>
        </p:txBody>
      </p:sp>
      <p:sp>
        <p:nvSpPr>
          <p:cNvPr id="537" name="OTLSHAPE_T_a63a1a4b60c14d76a424bd8a888ddd21_TextPercentage" hidden="1"/>
          <p:cNvSpPr txBox="1"/>
          <p:nvPr>
            <p:custDataLst>
              <p:tags r:id="rId96"/>
            </p:custDataLst>
          </p:nvPr>
        </p:nvSpPr>
        <p:spPr>
          <a:xfrm>
            <a:off x="2667000" y="4101656"/>
            <a:ext cx="0" cy="115416"/>
          </a:xfrm>
          <a:prstGeom prst="rect">
            <a:avLst/>
          </a:prstGeom>
          <a:noFill/>
        </p:spPr>
        <p:txBody>
          <a:bodyPr vert="horz" wrap="square" lIns="0" tIns="0" rIns="0" bIns="0" rtlCol="0" anchor="ctr" anchorCtr="0">
            <a:spAutoFit/>
          </a:bodyPr>
          <a:lstStyle/>
          <a:p>
            <a:pPr algn="ctr" defTabSz="457200" fontAlgn="base">
              <a:spcBef>
                <a:spcPct val="0"/>
              </a:spcBef>
              <a:spcAft>
                <a:spcPct val="0"/>
              </a:spcAft>
            </a:pPr>
            <a:endParaRPr lang="en-US" sz="750">
              <a:solidFill>
                <a:srgbClr val="C0504D"/>
              </a:solidFill>
              <a:latin typeface="Calibri" panose="020F0502020204030204" pitchFamily="34" charset="0"/>
              <a:cs typeface="Arial" charset="0"/>
            </a:endParaRPr>
          </a:p>
        </p:txBody>
      </p:sp>
      <p:sp>
        <p:nvSpPr>
          <p:cNvPr id="538" name="OTLSHAPE_T_a63a1a4b60c14d76a424bd8a888ddd21_StartDate" hidden="1"/>
          <p:cNvSpPr txBox="1"/>
          <p:nvPr>
            <p:custDataLst>
              <p:tags r:id="rId97"/>
            </p:custDataLst>
          </p:nvPr>
        </p:nvSpPr>
        <p:spPr>
          <a:xfrm>
            <a:off x="2667000" y="4101656"/>
            <a:ext cx="0" cy="115416"/>
          </a:xfrm>
          <a:prstGeom prst="rect">
            <a:avLst/>
          </a:prstGeom>
          <a:noFill/>
        </p:spPr>
        <p:txBody>
          <a:bodyPr vert="horz" wrap="square" lIns="0" tIns="0" rIns="0" bIns="0" rtlCol="0" anchor="ctr" anchorCtr="0">
            <a:spAutoFit/>
          </a:bodyPr>
          <a:lstStyle/>
          <a:p>
            <a:pPr algn="ctr" defTabSz="457200" fontAlgn="base">
              <a:spcBef>
                <a:spcPct val="0"/>
              </a:spcBef>
              <a:spcAft>
                <a:spcPct val="0"/>
              </a:spcAft>
            </a:pPr>
            <a:endParaRPr lang="en-US" sz="750">
              <a:solidFill>
                <a:srgbClr val="1F497E"/>
              </a:solidFill>
              <a:latin typeface="Calibri" panose="020F0502020204030204" pitchFamily="34" charset="0"/>
              <a:cs typeface="Arial" charset="0"/>
            </a:endParaRPr>
          </a:p>
        </p:txBody>
      </p:sp>
      <p:sp>
        <p:nvSpPr>
          <p:cNvPr id="539" name="OTLSHAPE_T_a63a1a4b60c14d76a424bd8a888ddd21_EndDate" hidden="1"/>
          <p:cNvSpPr txBox="1"/>
          <p:nvPr>
            <p:custDataLst>
              <p:tags r:id="rId98"/>
            </p:custDataLst>
          </p:nvPr>
        </p:nvSpPr>
        <p:spPr>
          <a:xfrm>
            <a:off x="2667000" y="4101656"/>
            <a:ext cx="0" cy="115416"/>
          </a:xfrm>
          <a:prstGeom prst="rect">
            <a:avLst/>
          </a:prstGeom>
          <a:noFill/>
        </p:spPr>
        <p:txBody>
          <a:bodyPr vert="horz" wrap="square" lIns="0" tIns="0" rIns="0" bIns="0" rtlCol="0" anchor="ctr" anchorCtr="0">
            <a:spAutoFit/>
          </a:bodyPr>
          <a:lstStyle/>
          <a:p>
            <a:pPr algn="ctr" defTabSz="457200" fontAlgn="base">
              <a:spcBef>
                <a:spcPct val="0"/>
              </a:spcBef>
              <a:spcAft>
                <a:spcPct val="0"/>
              </a:spcAft>
            </a:pPr>
            <a:endParaRPr lang="en-US" sz="750">
              <a:solidFill>
                <a:srgbClr val="1F497E"/>
              </a:solidFill>
              <a:latin typeface="Calibri" panose="020F0502020204030204" pitchFamily="34" charset="0"/>
              <a:cs typeface="Arial" charset="0"/>
            </a:endParaRPr>
          </a:p>
        </p:txBody>
      </p:sp>
      <p:sp>
        <p:nvSpPr>
          <p:cNvPr id="540" name="OTLSHAPE_T_a63a1a4b60c14d76a424bd8a888ddd21_JoinedDate"/>
          <p:cNvSpPr txBox="1"/>
          <p:nvPr>
            <p:custDataLst>
              <p:tags r:id="rId99"/>
            </p:custDataLst>
          </p:nvPr>
        </p:nvSpPr>
        <p:spPr>
          <a:xfrm>
            <a:off x="2830471" y="4003880"/>
            <a:ext cx="809625" cy="115416"/>
          </a:xfrm>
          <a:prstGeom prst="rect">
            <a:avLst/>
          </a:prstGeom>
          <a:noFill/>
        </p:spPr>
        <p:txBody>
          <a:bodyPr vert="horz" wrap="square" lIns="0" tIns="0" rIns="0" bIns="0" rtlCol="0" anchor="ctr" anchorCtr="0">
            <a:spAutoFit/>
          </a:bodyPr>
          <a:lstStyle/>
          <a:p>
            <a:pPr defTabSz="457200" fontAlgn="base">
              <a:spcBef>
                <a:spcPct val="0"/>
              </a:spcBef>
              <a:spcAft>
                <a:spcPct val="0"/>
              </a:spcAft>
            </a:pPr>
            <a:r>
              <a:rPr lang="en-US" sz="750" spc="-3">
                <a:solidFill>
                  <a:srgbClr val="1F497E"/>
                </a:solidFill>
                <a:latin typeface="Calibri" panose="020F0502020204030204" pitchFamily="34" charset="0"/>
                <a:cs typeface="Arial" charset="0"/>
              </a:rPr>
              <a:t>Nov 2017 - Dec 2017</a:t>
            </a:r>
          </a:p>
        </p:txBody>
      </p:sp>
      <p:sp>
        <p:nvSpPr>
          <p:cNvPr id="541" name="OTLSHAPE_T_a63a1a4b60c14d76a424bd8a888ddd21_Title"/>
          <p:cNvSpPr txBox="1"/>
          <p:nvPr>
            <p:custDataLst>
              <p:tags r:id="rId100"/>
            </p:custDataLst>
          </p:nvPr>
        </p:nvSpPr>
        <p:spPr>
          <a:xfrm>
            <a:off x="3937968" y="3998109"/>
            <a:ext cx="819150" cy="126958"/>
          </a:xfrm>
          <a:prstGeom prst="rect">
            <a:avLst/>
          </a:prstGeom>
          <a:noFill/>
        </p:spPr>
        <p:txBody>
          <a:bodyPr vert="horz" wrap="square" lIns="0" tIns="0" rIns="0" bIns="0" rtlCol="0" anchor="ctr" anchorCtr="0">
            <a:spAutoFit/>
          </a:bodyPr>
          <a:lstStyle/>
          <a:p>
            <a:pPr defTabSz="457200" fontAlgn="base">
              <a:spcBef>
                <a:spcPct val="0"/>
              </a:spcBef>
              <a:spcAft>
                <a:spcPct val="0"/>
              </a:spcAft>
            </a:pPr>
            <a:r>
              <a:rPr lang="en-US" sz="825" b="1" spc="-5">
                <a:solidFill>
                  <a:prstClr val="black"/>
                </a:solidFill>
                <a:latin typeface="Calibri" panose="020F0502020204030204" pitchFamily="34" charset="0"/>
                <a:cs typeface="Arial" charset="0"/>
              </a:rPr>
              <a:t>Protocol Approved</a:t>
            </a:r>
          </a:p>
        </p:txBody>
      </p:sp>
      <p:sp>
        <p:nvSpPr>
          <p:cNvPr id="542" name="OTLSHAPE_T_569ff5bcb4654482ac00e15f8703531c_Shape"/>
          <p:cNvSpPr/>
          <p:nvPr>
            <p:custDataLst>
              <p:tags r:id="rId101"/>
            </p:custDataLst>
          </p:nvPr>
        </p:nvSpPr>
        <p:spPr>
          <a:xfrm>
            <a:off x="3894892" y="4185412"/>
            <a:ext cx="38100" cy="152400"/>
          </a:xfrm>
          <a:prstGeom prst="rect">
            <a:avLst/>
          </a:prstGeom>
          <a:solidFill>
            <a:srgbClr val="96D642"/>
          </a:solidFill>
          <a:ln w="25400" cap="flat" cmpd="sng" algn="ctr">
            <a:noFill/>
            <a:prstDash val="solid"/>
          </a:ln>
          <a:effectLst/>
          <a:scene3d>
            <a:camera prst="orthographicFront"/>
            <a:lightRig rig="balanced" dir="t">
              <a:rot lat="0" lon="0" rev="8700000"/>
            </a:lightRig>
          </a:scene3d>
          <a:sp3d>
            <a:bevelT w="165100" h="12700"/>
          </a:sp3d>
          <a:extLst>
            <a:ext uri="{91240B29-F687-4F45-9708-019B960494DF}">
              <a14:hiddenLine xmlns:a14="http://schemas.microsoft.com/office/drawing/2010/main" w="25400" cap="flat" cmpd="sng" algn="ctr">
                <a:solidFill>
                  <a:schemeClr val="accent1">
                    <a:shade val="50000"/>
                  </a:schemeClr>
                </a:solidFill>
                <a:prstDash val="solid"/>
              </a14:hiddenLine>
            </a:ex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base">
              <a:spcBef>
                <a:spcPct val="0"/>
              </a:spcBef>
              <a:spcAft>
                <a:spcPct val="0"/>
              </a:spcAft>
            </a:pPr>
            <a:endParaRPr lang="en-US" sz="1650">
              <a:solidFill>
                <a:prstClr val="white"/>
              </a:solidFill>
              <a:latin typeface="Calibri"/>
            </a:endParaRPr>
          </a:p>
        </p:txBody>
      </p:sp>
      <p:sp>
        <p:nvSpPr>
          <p:cNvPr id="543" name="OTLSHAPE_T_569ff5bcb4654482ac00e15f8703531c_ShapePercentage" hidden="1"/>
          <p:cNvSpPr/>
          <p:nvPr>
            <p:custDataLst>
              <p:tags r:id="rId102"/>
            </p:custDataLst>
          </p:nvPr>
        </p:nvSpPr>
        <p:spPr>
          <a:xfrm>
            <a:off x="3894892" y="4105275"/>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base">
              <a:spcBef>
                <a:spcPct val="0"/>
              </a:spcBef>
              <a:spcAft>
                <a:spcPct val="0"/>
              </a:spcAft>
            </a:pPr>
            <a:endParaRPr lang="en-US" sz="1650">
              <a:solidFill>
                <a:prstClr val="white"/>
              </a:solidFill>
              <a:latin typeface="Calibri"/>
            </a:endParaRPr>
          </a:p>
        </p:txBody>
      </p:sp>
      <p:sp>
        <p:nvSpPr>
          <p:cNvPr id="544" name="OTLSHAPE_T_569ff5bcb4654482ac00e15f8703531c_Duration" hidden="1"/>
          <p:cNvSpPr txBox="1"/>
          <p:nvPr>
            <p:custDataLst>
              <p:tags r:id="rId103"/>
            </p:custDataLst>
          </p:nvPr>
        </p:nvSpPr>
        <p:spPr>
          <a:xfrm>
            <a:off x="2667000" y="4185839"/>
            <a:ext cx="247650" cy="115416"/>
          </a:xfrm>
          <a:prstGeom prst="rect">
            <a:avLst/>
          </a:prstGeom>
          <a:noFill/>
        </p:spPr>
        <p:txBody>
          <a:bodyPr vert="horz" wrap="square" lIns="0" tIns="0" rIns="0" bIns="0" rtlCol="0" anchor="ctr" anchorCtr="0">
            <a:spAutoFit/>
          </a:bodyPr>
          <a:lstStyle/>
          <a:p>
            <a:pPr algn="ctr" defTabSz="457200" fontAlgn="base">
              <a:spcBef>
                <a:spcPct val="0"/>
              </a:spcBef>
              <a:spcAft>
                <a:spcPct val="0"/>
              </a:spcAft>
            </a:pPr>
            <a:r>
              <a:rPr lang="en-US" sz="750">
                <a:solidFill>
                  <a:srgbClr val="C0504D"/>
                </a:solidFill>
                <a:latin typeface="Calibri" panose="020F0502020204030204" pitchFamily="34" charset="0"/>
                <a:cs typeface="Arial" charset="0"/>
              </a:rPr>
              <a:t>0 days</a:t>
            </a:r>
          </a:p>
        </p:txBody>
      </p:sp>
      <p:sp>
        <p:nvSpPr>
          <p:cNvPr id="545" name="OTLSHAPE_T_569ff5bcb4654482ac00e15f8703531c_TextPercentage" hidden="1"/>
          <p:cNvSpPr txBox="1"/>
          <p:nvPr>
            <p:custDataLst>
              <p:tags r:id="rId104"/>
            </p:custDataLst>
          </p:nvPr>
        </p:nvSpPr>
        <p:spPr>
          <a:xfrm>
            <a:off x="2667000" y="4301681"/>
            <a:ext cx="0" cy="115416"/>
          </a:xfrm>
          <a:prstGeom prst="rect">
            <a:avLst/>
          </a:prstGeom>
          <a:noFill/>
        </p:spPr>
        <p:txBody>
          <a:bodyPr vert="horz" wrap="square" lIns="0" tIns="0" rIns="0" bIns="0" rtlCol="0" anchor="ctr" anchorCtr="0">
            <a:spAutoFit/>
          </a:bodyPr>
          <a:lstStyle/>
          <a:p>
            <a:pPr algn="ctr" defTabSz="457200" fontAlgn="base">
              <a:spcBef>
                <a:spcPct val="0"/>
              </a:spcBef>
              <a:spcAft>
                <a:spcPct val="0"/>
              </a:spcAft>
            </a:pPr>
            <a:endParaRPr lang="en-US" sz="750">
              <a:solidFill>
                <a:srgbClr val="C0504D"/>
              </a:solidFill>
              <a:latin typeface="Calibri" panose="020F0502020204030204" pitchFamily="34" charset="0"/>
              <a:cs typeface="Arial" charset="0"/>
            </a:endParaRPr>
          </a:p>
        </p:txBody>
      </p:sp>
      <p:sp>
        <p:nvSpPr>
          <p:cNvPr id="546" name="OTLSHAPE_T_569ff5bcb4654482ac00e15f8703531c_StartDate" hidden="1"/>
          <p:cNvSpPr txBox="1"/>
          <p:nvPr>
            <p:custDataLst>
              <p:tags r:id="rId105"/>
            </p:custDataLst>
          </p:nvPr>
        </p:nvSpPr>
        <p:spPr>
          <a:xfrm>
            <a:off x="2667000" y="4301681"/>
            <a:ext cx="0" cy="115416"/>
          </a:xfrm>
          <a:prstGeom prst="rect">
            <a:avLst/>
          </a:prstGeom>
          <a:noFill/>
        </p:spPr>
        <p:txBody>
          <a:bodyPr vert="horz" wrap="square" lIns="0" tIns="0" rIns="0" bIns="0" rtlCol="0" anchor="ctr" anchorCtr="0">
            <a:spAutoFit/>
          </a:bodyPr>
          <a:lstStyle/>
          <a:p>
            <a:pPr algn="ctr" defTabSz="457200" fontAlgn="base">
              <a:spcBef>
                <a:spcPct val="0"/>
              </a:spcBef>
              <a:spcAft>
                <a:spcPct val="0"/>
              </a:spcAft>
            </a:pPr>
            <a:endParaRPr lang="en-US" sz="750">
              <a:solidFill>
                <a:srgbClr val="1F497E"/>
              </a:solidFill>
              <a:latin typeface="Calibri" panose="020F0502020204030204" pitchFamily="34" charset="0"/>
              <a:cs typeface="Arial" charset="0"/>
            </a:endParaRPr>
          </a:p>
        </p:txBody>
      </p:sp>
      <p:sp>
        <p:nvSpPr>
          <p:cNvPr id="547" name="OTLSHAPE_T_569ff5bcb4654482ac00e15f8703531c_EndDate" hidden="1"/>
          <p:cNvSpPr txBox="1"/>
          <p:nvPr>
            <p:custDataLst>
              <p:tags r:id="rId106"/>
            </p:custDataLst>
          </p:nvPr>
        </p:nvSpPr>
        <p:spPr>
          <a:xfrm>
            <a:off x="2667000" y="4301681"/>
            <a:ext cx="0" cy="115416"/>
          </a:xfrm>
          <a:prstGeom prst="rect">
            <a:avLst/>
          </a:prstGeom>
          <a:noFill/>
        </p:spPr>
        <p:txBody>
          <a:bodyPr vert="horz" wrap="square" lIns="0" tIns="0" rIns="0" bIns="0" rtlCol="0" anchor="ctr" anchorCtr="0">
            <a:spAutoFit/>
          </a:bodyPr>
          <a:lstStyle/>
          <a:p>
            <a:pPr algn="ctr" defTabSz="457200" fontAlgn="base">
              <a:spcBef>
                <a:spcPct val="0"/>
              </a:spcBef>
              <a:spcAft>
                <a:spcPct val="0"/>
              </a:spcAft>
            </a:pPr>
            <a:endParaRPr lang="en-US" sz="750">
              <a:solidFill>
                <a:srgbClr val="1F497E"/>
              </a:solidFill>
              <a:latin typeface="Calibri" panose="020F0502020204030204" pitchFamily="34" charset="0"/>
              <a:cs typeface="Arial" charset="0"/>
            </a:endParaRPr>
          </a:p>
        </p:txBody>
      </p:sp>
      <p:sp>
        <p:nvSpPr>
          <p:cNvPr id="548" name="OTLSHAPE_T_569ff5bcb4654482ac00e15f8703531c_JoinedDate"/>
          <p:cNvSpPr txBox="1"/>
          <p:nvPr>
            <p:custDataLst>
              <p:tags r:id="rId107"/>
            </p:custDataLst>
          </p:nvPr>
        </p:nvSpPr>
        <p:spPr>
          <a:xfrm>
            <a:off x="3062597" y="4203905"/>
            <a:ext cx="800100" cy="115416"/>
          </a:xfrm>
          <a:prstGeom prst="rect">
            <a:avLst/>
          </a:prstGeom>
          <a:noFill/>
        </p:spPr>
        <p:txBody>
          <a:bodyPr vert="horz" wrap="square" lIns="0" tIns="0" rIns="0" bIns="0" rtlCol="0" anchor="ctr" anchorCtr="0">
            <a:spAutoFit/>
          </a:bodyPr>
          <a:lstStyle/>
          <a:p>
            <a:pPr defTabSz="457200" fontAlgn="base">
              <a:spcBef>
                <a:spcPct val="0"/>
              </a:spcBef>
              <a:spcAft>
                <a:spcPct val="0"/>
              </a:spcAft>
            </a:pPr>
            <a:r>
              <a:rPr lang="en-US" sz="750" spc="-3">
                <a:solidFill>
                  <a:srgbClr val="1F497E"/>
                </a:solidFill>
                <a:latin typeface="Calibri" panose="020F0502020204030204" pitchFamily="34" charset="0"/>
                <a:cs typeface="Arial" charset="0"/>
              </a:rPr>
              <a:t>Dec 2017 - Dec 2017</a:t>
            </a:r>
          </a:p>
        </p:txBody>
      </p:sp>
      <p:sp>
        <p:nvSpPr>
          <p:cNvPr id="549" name="OTLSHAPE_T_569ff5bcb4654482ac00e15f8703531c_Title"/>
          <p:cNvSpPr txBox="1"/>
          <p:nvPr>
            <p:custDataLst>
              <p:tags r:id="rId108"/>
            </p:custDataLst>
          </p:nvPr>
        </p:nvSpPr>
        <p:spPr>
          <a:xfrm>
            <a:off x="3971093" y="4198134"/>
            <a:ext cx="809625" cy="126958"/>
          </a:xfrm>
          <a:prstGeom prst="rect">
            <a:avLst/>
          </a:prstGeom>
          <a:noFill/>
        </p:spPr>
        <p:txBody>
          <a:bodyPr vert="horz" wrap="square" lIns="0" tIns="0" rIns="0" bIns="0" rtlCol="0" anchor="ctr" anchorCtr="0">
            <a:spAutoFit/>
          </a:bodyPr>
          <a:lstStyle/>
          <a:p>
            <a:pPr defTabSz="457200" fontAlgn="base">
              <a:spcBef>
                <a:spcPct val="0"/>
              </a:spcBef>
              <a:spcAft>
                <a:spcPct val="0"/>
              </a:spcAft>
            </a:pPr>
            <a:r>
              <a:rPr lang="en-US" sz="825" b="1" spc="-6">
                <a:solidFill>
                  <a:prstClr val="black"/>
                </a:solidFill>
                <a:latin typeface="Calibri" panose="020F0502020204030204" pitchFamily="34" charset="0"/>
                <a:cs typeface="Arial" charset="0"/>
              </a:rPr>
              <a:t>First Site Activated</a:t>
            </a:r>
          </a:p>
        </p:txBody>
      </p:sp>
      <p:sp>
        <p:nvSpPr>
          <p:cNvPr id="550" name="OTLSHAPE_T_208f425ee0984798a9e24f3b27fbe3a8_Shape"/>
          <p:cNvSpPr/>
          <p:nvPr>
            <p:custDataLst>
              <p:tags r:id="rId109"/>
            </p:custDataLst>
          </p:nvPr>
        </p:nvSpPr>
        <p:spPr>
          <a:xfrm>
            <a:off x="3899873" y="4385437"/>
            <a:ext cx="161925" cy="152400"/>
          </a:xfrm>
          <a:prstGeom prst="rect">
            <a:avLst/>
          </a:prstGeom>
          <a:solidFill>
            <a:srgbClr val="EA161E"/>
          </a:solidFill>
          <a:ln w="25400" cap="flat" cmpd="sng" algn="ctr">
            <a:noFill/>
            <a:prstDash val="solid"/>
          </a:ln>
          <a:effectLst/>
          <a:scene3d>
            <a:camera prst="orthographicFront"/>
            <a:lightRig rig="balanced" dir="t">
              <a:rot lat="0" lon="0" rev="8700000"/>
            </a:lightRig>
          </a:scene3d>
          <a:sp3d>
            <a:bevelT w="165100" h="12700"/>
          </a:sp3d>
          <a:extLst>
            <a:ext uri="{91240B29-F687-4F45-9708-019B960494DF}">
              <a14:hiddenLine xmlns:a14="http://schemas.microsoft.com/office/drawing/2010/main" w="25400" cap="flat" cmpd="sng" algn="ctr">
                <a:solidFill>
                  <a:schemeClr val="accent1">
                    <a:shade val="50000"/>
                  </a:schemeClr>
                </a:solidFill>
                <a:prstDash val="solid"/>
              </a14:hiddenLine>
            </a:ex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base">
              <a:spcBef>
                <a:spcPct val="0"/>
              </a:spcBef>
              <a:spcAft>
                <a:spcPct val="0"/>
              </a:spcAft>
            </a:pPr>
            <a:endParaRPr lang="en-US" sz="1650">
              <a:solidFill>
                <a:prstClr val="white"/>
              </a:solidFill>
              <a:latin typeface="Calibri"/>
            </a:endParaRPr>
          </a:p>
        </p:txBody>
      </p:sp>
      <p:sp>
        <p:nvSpPr>
          <p:cNvPr id="551" name="OTLSHAPE_T_208f425ee0984798a9e24f3b27fbe3a8_ShapePercentage" hidden="1"/>
          <p:cNvSpPr/>
          <p:nvPr>
            <p:custDataLst>
              <p:tags r:id="rId110"/>
            </p:custDataLst>
          </p:nvPr>
        </p:nvSpPr>
        <p:spPr>
          <a:xfrm>
            <a:off x="3899872" y="430530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base">
              <a:spcBef>
                <a:spcPct val="0"/>
              </a:spcBef>
              <a:spcAft>
                <a:spcPct val="0"/>
              </a:spcAft>
            </a:pPr>
            <a:endParaRPr lang="en-US" sz="1650">
              <a:solidFill>
                <a:prstClr val="white"/>
              </a:solidFill>
              <a:latin typeface="Calibri"/>
            </a:endParaRPr>
          </a:p>
        </p:txBody>
      </p:sp>
      <p:sp>
        <p:nvSpPr>
          <p:cNvPr id="552" name="OTLSHAPE_T_208f425ee0984798a9e24f3b27fbe3a8_Duration" hidden="1"/>
          <p:cNvSpPr txBox="1"/>
          <p:nvPr>
            <p:custDataLst>
              <p:tags r:id="rId111"/>
            </p:custDataLst>
          </p:nvPr>
        </p:nvSpPr>
        <p:spPr>
          <a:xfrm>
            <a:off x="2667001" y="4385864"/>
            <a:ext cx="295275" cy="115416"/>
          </a:xfrm>
          <a:prstGeom prst="rect">
            <a:avLst/>
          </a:prstGeom>
          <a:noFill/>
        </p:spPr>
        <p:txBody>
          <a:bodyPr vert="horz" wrap="square" lIns="0" tIns="0" rIns="0" bIns="0" rtlCol="0" anchor="ctr" anchorCtr="0">
            <a:spAutoFit/>
          </a:bodyPr>
          <a:lstStyle/>
          <a:p>
            <a:pPr algn="ctr" defTabSz="457200" fontAlgn="base">
              <a:spcBef>
                <a:spcPct val="0"/>
              </a:spcBef>
              <a:spcAft>
                <a:spcPct val="0"/>
              </a:spcAft>
            </a:pPr>
            <a:r>
              <a:rPr lang="en-US" sz="750">
                <a:solidFill>
                  <a:srgbClr val="C0504D"/>
                </a:solidFill>
                <a:latin typeface="Calibri" panose="020F0502020204030204" pitchFamily="34" charset="0"/>
                <a:cs typeface="Arial" charset="0"/>
              </a:rPr>
              <a:t>22 days</a:t>
            </a:r>
          </a:p>
        </p:txBody>
      </p:sp>
      <p:sp>
        <p:nvSpPr>
          <p:cNvPr id="553" name="OTLSHAPE_T_208f425ee0984798a9e24f3b27fbe3a8_TextPercentage" hidden="1"/>
          <p:cNvSpPr txBox="1"/>
          <p:nvPr>
            <p:custDataLst>
              <p:tags r:id="rId112"/>
            </p:custDataLst>
          </p:nvPr>
        </p:nvSpPr>
        <p:spPr>
          <a:xfrm>
            <a:off x="2667000" y="4501706"/>
            <a:ext cx="0" cy="115416"/>
          </a:xfrm>
          <a:prstGeom prst="rect">
            <a:avLst/>
          </a:prstGeom>
          <a:noFill/>
        </p:spPr>
        <p:txBody>
          <a:bodyPr vert="horz" wrap="square" lIns="0" tIns="0" rIns="0" bIns="0" rtlCol="0" anchor="ctr" anchorCtr="0">
            <a:spAutoFit/>
          </a:bodyPr>
          <a:lstStyle/>
          <a:p>
            <a:pPr algn="ctr" defTabSz="457200" fontAlgn="base">
              <a:spcBef>
                <a:spcPct val="0"/>
              </a:spcBef>
              <a:spcAft>
                <a:spcPct val="0"/>
              </a:spcAft>
            </a:pPr>
            <a:endParaRPr lang="en-US" sz="750">
              <a:solidFill>
                <a:srgbClr val="C0504D"/>
              </a:solidFill>
              <a:latin typeface="Calibri" panose="020F0502020204030204" pitchFamily="34" charset="0"/>
              <a:cs typeface="Arial" charset="0"/>
            </a:endParaRPr>
          </a:p>
        </p:txBody>
      </p:sp>
      <p:sp>
        <p:nvSpPr>
          <p:cNvPr id="554" name="OTLSHAPE_T_208f425ee0984798a9e24f3b27fbe3a8_StartDate" hidden="1"/>
          <p:cNvSpPr txBox="1"/>
          <p:nvPr>
            <p:custDataLst>
              <p:tags r:id="rId113"/>
            </p:custDataLst>
          </p:nvPr>
        </p:nvSpPr>
        <p:spPr>
          <a:xfrm>
            <a:off x="2667000" y="4501706"/>
            <a:ext cx="0" cy="115416"/>
          </a:xfrm>
          <a:prstGeom prst="rect">
            <a:avLst/>
          </a:prstGeom>
          <a:noFill/>
        </p:spPr>
        <p:txBody>
          <a:bodyPr vert="horz" wrap="square" lIns="0" tIns="0" rIns="0" bIns="0" rtlCol="0" anchor="ctr" anchorCtr="0">
            <a:spAutoFit/>
          </a:bodyPr>
          <a:lstStyle/>
          <a:p>
            <a:pPr algn="ctr" defTabSz="457200" fontAlgn="base">
              <a:spcBef>
                <a:spcPct val="0"/>
              </a:spcBef>
              <a:spcAft>
                <a:spcPct val="0"/>
              </a:spcAft>
            </a:pPr>
            <a:endParaRPr lang="en-US" sz="750">
              <a:solidFill>
                <a:srgbClr val="1F497E"/>
              </a:solidFill>
              <a:latin typeface="Calibri" panose="020F0502020204030204" pitchFamily="34" charset="0"/>
              <a:cs typeface="Arial" charset="0"/>
            </a:endParaRPr>
          </a:p>
        </p:txBody>
      </p:sp>
      <p:sp>
        <p:nvSpPr>
          <p:cNvPr id="555" name="OTLSHAPE_T_208f425ee0984798a9e24f3b27fbe3a8_EndDate" hidden="1"/>
          <p:cNvSpPr txBox="1"/>
          <p:nvPr>
            <p:custDataLst>
              <p:tags r:id="rId114"/>
            </p:custDataLst>
          </p:nvPr>
        </p:nvSpPr>
        <p:spPr>
          <a:xfrm>
            <a:off x="2667000" y="4501706"/>
            <a:ext cx="0" cy="115416"/>
          </a:xfrm>
          <a:prstGeom prst="rect">
            <a:avLst/>
          </a:prstGeom>
          <a:noFill/>
        </p:spPr>
        <p:txBody>
          <a:bodyPr vert="horz" wrap="square" lIns="0" tIns="0" rIns="0" bIns="0" rtlCol="0" anchor="ctr" anchorCtr="0">
            <a:spAutoFit/>
          </a:bodyPr>
          <a:lstStyle/>
          <a:p>
            <a:pPr algn="ctr" defTabSz="457200" fontAlgn="base">
              <a:spcBef>
                <a:spcPct val="0"/>
              </a:spcBef>
              <a:spcAft>
                <a:spcPct val="0"/>
              </a:spcAft>
            </a:pPr>
            <a:endParaRPr lang="en-US" sz="750">
              <a:solidFill>
                <a:srgbClr val="1F497E"/>
              </a:solidFill>
              <a:latin typeface="Calibri" panose="020F0502020204030204" pitchFamily="34" charset="0"/>
              <a:cs typeface="Arial" charset="0"/>
            </a:endParaRPr>
          </a:p>
        </p:txBody>
      </p:sp>
      <p:sp>
        <p:nvSpPr>
          <p:cNvPr id="556" name="OTLSHAPE_T_208f425ee0984798a9e24f3b27fbe3a8_JoinedDate"/>
          <p:cNvSpPr txBox="1"/>
          <p:nvPr>
            <p:custDataLst>
              <p:tags r:id="rId115"/>
            </p:custDataLst>
          </p:nvPr>
        </p:nvSpPr>
        <p:spPr>
          <a:xfrm>
            <a:off x="3087833" y="4403930"/>
            <a:ext cx="781050" cy="115416"/>
          </a:xfrm>
          <a:prstGeom prst="rect">
            <a:avLst/>
          </a:prstGeom>
          <a:noFill/>
        </p:spPr>
        <p:txBody>
          <a:bodyPr vert="horz" wrap="square" lIns="0" tIns="0" rIns="0" bIns="0" rtlCol="0" anchor="ctr" anchorCtr="0">
            <a:spAutoFit/>
          </a:bodyPr>
          <a:lstStyle/>
          <a:p>
            <a:pPr defTabSz="457200" fontAlgn="base">
              <a:spcBef>
                <a:spcPct val="0"/>
              </a:spcBef>
              <a:spcAft>
                <a:spcPct val="0"/>
              </a:spcAft>
            </a:pPr>
            <a:r>
              <a:rPr lang="en-US" sz="750" spc="-3">
                <a:solidFill>
                  <a:srgbClr val="1F497E"/>
                </a:solidFill>
                <a:latin typeface="Calibri" panose="020F0502020204030204" pitchFamily="34" charset="0"/>
                <a:cs typeface="Arial" charset="0"/>
              </a:rPr>
              <a:t>Dec 2017 - Jan 2018</a:t>
            </a:r>
          </a:p>
        </p:txBody>
      </p:sp>
      <p:sp>
        <p:nvSpPr>
          <p:cNvPr id="557" name="OTLSHAPE_T_208f425ee0984798a9e24f3b27fbe3a8_Title"/>
          <p:cNvSpPr txBox="1"/>
          <p:nvPr>
            <p:custDataLst>
              <p:tags r:id="rId116"/>
            </p:custDataLst>
          </p:nvPr>
        </p:nvSpPr>
        <p:spPr>
          <a:xfrm>
            <a:off x="4092344" y="4398159"/>
            <a:ext cx="628650" cy="126958"/>
          </a:xfrm>
          <a:prstGeom prst="rect">
            <a:avLst/>
          </a:prstGeom>
          <a:noFill/>
        </p:spPr>
        <p:txBody>
          <a:bodyPr vert="horz" wrap="square" lIns="0" tIns="0" rIns="0" bIns="0" rtlCol="0" anchor="ctr" anchorCtr="0">
            <a:spAutoFit/>
          </a:bodyPr>
          <a:lstStyle/>
          <a:p>
            <a:pPr defTabSz="457200" fontAlgn="base">
              <a:spcBef>
                <a:spcPct val="0"/>
              </a:spcBef>
              <a:spcAft>
                <a:spcPct val="0"/>
              </a:spcAft>
            </a:pPr>
            <a:r>
              <a:rPr lang="en-US" sz="825" b="1" spc="-6">
                <a:solidFill>
                  <a:prstClr val="black"/>
                </a:solidFill>
                <a:latin typeface="Calibri" panose="020F0502020204030204" pitchFamily="34" charset="0"/>
                <a:cs typeface="Arial" charset="0"/>
              </a:rPr>
              <a:t>First Patient In</a:t>
            </a:r>
          </a:p>
        </p:txBody>
      </p:sp>
      <p:sp>
        <p:nvSpPr>
          <p:cNvPr id="558" name="OTLSHAPE_T_74f0b5be85794537b8df3ed7526bcd0d_Shape"/>
          <p:cNvSpPr/>
          <p:nvPr>
            <p:custDataLst>
              <p:tags r:id="rId117"/>
            </p:custDataLst>
          </p:nvPr>
        </p:nvSpPr>
        <p:spPr>
          <a:xfrm>
            <a:off x="4049268" y="4585462"/>
            <a:ext cx="1828800" cy="152400"/>
          </a:xfrm>
          <a:prstGeom prst="rect">
            <a:avLst/>
          </a:prstGeom>
          <a:solidFill>
            <a:srgbClr val="FEBA0A"/>
          </a:solidFill>
          <a:ln w="25400" cap="flat" cmpd="sng" algn="ctr">
            <a:noFill/>
            <a:prstDash val="solid"/>
          </a:ln>
          <a:effectLst/>
          <a:scene3d>
            <a:camera prst="orthographicFront"/>
            <a:lightRig rig="balanced" dir="t">
              <a:rot lat="0" lon="0" rev="8700000"/>
            </a:lightRig>
          </a:scene3d>
          <a:sp3d>
            <a:bevelT w="165100" h="12700"/>
          </a:sp3d>
          <a:extLst>
            <a:ext uri="{91240B29-F687-4F45-9708-019B960494DF}">
              <a14:hiddenLine xmlns:a14="http://schemas.microsoft.com/office/drawing/2010/main" w="25400" cap="flat" cmpd="sng" algn="ctr">
                <a:solidFill>
                  <a:schemeClr val="accent1">
                    <a:shade val="50000"/>
                  </a:schemeClr>
                </a:solidFill>
                <a:prstDash val="solid"/>
              </a14:hiddenLine>
            </a:ex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base">
              <a:spcBef>
                <a:spcPct val="0"/>
              </a:spcBef>
              <a:spcAft>
                <a:spcPct val="0"/>
              </a:spcAft>
            </a:pPr>
            <a:endParaRPr lang="en-US" sz="1650">
              <a:solidFill>
                <a:prstClr val="white"/>
              </a:solidFill>
              <a:latin typeface="Calibri"/>
            </a:endParaRPr>
          </a:p>
        </p:txBody>
      </p:sp>
      <p:sp>
        <p:nvSpPr>
          <p:cNvPr id="559" name="OTLSHAPE_T_74f0b5be85794537b8df3ed7526bcd0d_ShapePercentage" hidden="1"/>
          <p:cNvSpPr/>
          <p:nvPr>
            <p:custDataLst>
              <p:tags r:id="rId118"/>
            </p:custDataLst>
          </p:nvPr>
        </p:nvSpPr>
        <p:spPr>
          <a:xfrm>
            <a:off x="4049268" y="4505325"/>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base">
              <a:spcBef>
                <a:spcPct val="0"/>
              </a:spcBef>
              <a:spcAft>
                <a:spcPct val="0"/>
              </a:spcAft>
            </a:pPr>
            <a:endParaRPr lang="en-US" sz="1650">
              <a:solidFill>
                <a:prstClr val="white"/>
              </a:solidFill>
              <a:latin typeface="Calibri"/>
            </a:endParaRPr>
          </a:p>
        </p:txBody>
      </p:sp>
      <p:sp>
        <p:nvSpPr>
          <p:cNvPr id="560" name="OTLSHAPE_T_74f0b5be85794537b8df3ed7526bcd0d_Duration" hidden="1"/>
          <p:cNvSpPr txBox="1"/>
          <p:nvPr>
            <p:custDataLst>
              <p:tags r:id="rId119"/>
            </p:custDataLst>
          </p:nvPr>
        </p:nvSpPr>
        <p:spPr>
          <a:xfrm>
            <a:off x="2667000" y="4585889"/>
            <a:ext cx="342900" cy="115416"/>
          </a:xfrm>
          <a:prstGeom prst="rect">
            <a:avLst/>
          </a:prstGeom>
          <a:noFill/>
        </p:spPr>
        <p:txBody>
          <a:bodyPr vert="horz" wrap="square" lIns="0" tIns="0" rIns="0" bIns="0" rtlCol="0" anchor="ctr" anchorCtr="0">
            <a:spAutoFit/>
          </a:bodyPr>
          <a:lstStyle/>
          <a:p>
            <a:pPr algn="ctr" defTabSz="457200" fontAlgn="base">
              <a:spcBef>
                <a:spcPct val="0"/>
              </a:spcBef>
              <a:spcAft>
                <a:spcPct val="0"/>
              </a:spcAft>
            </a:pPr>
            <a:r>
              <a:rPr lang="en-US" sz="750">
                <a:solidFill>
                  <a:srgbClr val="C0504D"/>
                </a:solidFill>
                <a:latin typeface="Calibri" panose="020F0502020204030204" pitchFamily="34" charset="0"/>
                <a:cs typeface="Arial" charset="0"/>
              </a:rPr>
              <a:t>262 days</a:t>
            </a:r>
          </a:p>
        </p:txBody>
      </p:sp>
      <p:sp>
        <p:nvSpPr>
          <p:cNvPr id="561" name="OTLSHAPE_T_74f0b5be85794537b8df3ed7526bcd0d_TextPercentage" hidden="1"/>
          <p:cNvSpPr txBox="1"/>
          <p:nvPr>
            <p:custDataLst>
              <p:tags r:id="rId120"/>
            </p:custDataLst>
          </p:nvPr>
        </p:nvSpPr>
        <p:spPr>
          <a:xfrm>
            <a:off x="2667000" y="4701731"/>
            <a:ext cx="0" cy="115416"/>
          </a:xfrm>
          <a:prstGeom prst="rect">
            <a:avLst/>
          </a:prstGeom>
          <a:noFill/>
        </p:spPr>
        <p:txBody>
          <a:bodyPr vert="horz" wrap="square" lIns="0" tIns="0" rIns="0" bIns="0" rtlCol="0" anchor="ctr" anchorCtr="0">
            <a:spAutoFit/>
          </a:bodyPr>
          <a:lstStyle/>
          <a:p>
            <a:pPr algn="ctr" defTabSz="457200" fontAlgn="base">
              <a:spcBef>
                <a:spcPct val="0"/>
              </a:spcBef>
              <a:spcAft>
                <a:spcPct val="0"/>
              </a:spcAft>
            </a:pPr>
            <a:endParaRPr lang="en-US" sz="750">
              <a:solidFill>
                <a:srgbClr val="C0504D"/>
              </a:solidFill>
              <a:latin typeface="Calibri" panose="020F0502020204030204" pitchFamily="34" charset="0"/>
              <a:cs typeface="Arial" charset="0"/>
            </a:endParaRPr>
          </a:p>
        </p:txBody>
      </p:sp>
      <p:sp>
        <p:nvSpPr>
          <p:cNvPr id="562" name="OTLSHAPE_T_74f0b5be85794537b8df3ed7526bcd0d_StartDate" hidden="1"/>
          <p:cNvSpPr txBox="1"/>
          <p:nvPr>
            <p:custDataLst>
              <p:tags r:id="rId121"/>
            </p:custDataLst>
          </p:nvPr>
        </p:nvSpPr>
        <p:spPr>
          <a:xfrm>
            <a:off x="2667000" y="4701731"/>
            <a:ext cx="0" cy="115416"/>
          </a:xfrm>
          <a:prstGeom prst="rect">
            <a:avLst/>
          </a:prstGeom>
          <a:noFill/>
        </p:spPr>
        <p:txBody>
          <a:bodyPr vert="horz" wrap="square" lIns="0" tIns="0" rIns="0" bIns="0" rtlCol="0" anchor="ctr" anchorCtr="0">
            <a:spAutoFit/>
          </a:bodyPr>
          <a:lstStyle/>
          <a:p>
            <a:pPr algn="ctr" defTabSz="457200" fontAlgn="base">
              <a:spcBef>
                <a:spcPct val="0"/>
              </a:spcBef>
              <a:spcAft>
                <a:spcPct val="0"/>
              </a:spcAft>
            </a:pPr>
            <a:endParaRPr lang="en-US" sz="750">
              <a:solidFill>
                <a:srgbClr val="1F497E"/>
              </a:solidFill>
              <a:latin typeface="Calibri" panose="020F0502020204030204" pitchFamily="34" charset="0"/>
              <a:cs typeface="Arial" charset="0"/>
            </a:endParaRPr>
          </a:p>
        </p:txBody>
      </p:sp>
      <p:sp>
        <p:nvSpPr>
          <p:cNvPr id="563" name="OTLSHAPE_T_74f0b5be85794537b8df3ed7526bcd0d_EndDate" hidden="1"/>
          <p:cNvSpPr txBox="1"/>
          <p:nvPr>
            <p:custDataLst>
              <p:tags r:id="rId122"/>
            </p:custDataLst>
          </p:nvPr>
        </p:nvSpPr>
        <p:spPr>
          <a:xfrm>
            <a:off x="2667000" y="4701731"/>
            <a:ext cx="0" cy="115416"/>
          </a:xfrm>
          <a:prstGeom prst="rect">
            <a:avLst/>
          </a:prstGeom>
          <a:noFill/>
        </p:spPr>
        <p:txBody>
          <a:bodyPr vert="horz" wrap="square" lIns="0" tIns="0" rIns="0" bIns="0" rtlCol="0" anchor="ctr" anchorCtr="0">
            <a:spAutoFit/>
          </a:bodyPr>
          <a:lstStyle/>
          <a:p>
            <a:pPr algn="ctr" defTabSz="457200" fontAlgn="base">
              <a:spcBef>
                <a:spcPct val="0"/>
              </a:spcBef>
              <a:spcAft>
                <a:spcPct val="0"/>
              </a:spcAft>
            </a:pPr>
            <a:endParaRPr lang="en-US" sz="750">
              <a:solidFill>
                <a:srgbClr val="1F497E"/>
              </a:solidFill>
              <a:latin typeface="Calibri" panose="020F0502020204030204" pitchFamily="34" charset="0"/>
              <a:cs typeface="Arial" charset="0"/>
            </a:endParaRPr>
          </a:p>
        </p:txBody>
      </p:sp>
      <p:sp>
        <p:nvSpPr>
          <p:cNvPr id="564" name="OTLSHAPE_T_74f0b5be85794537b8df3ed7526bcd0d_Title"/>
          <p:cNvSpPr txBox="1"/>
          <p:nvPr>
            <p:custDataLst>
              <p:tags r:id="rId123"/>
            </p:custDataLst>
          </p:nvPr>
        </p:nvSpPr>
        <p:spPr>
          <a:xfrm>
            <a:off x="5910003" y="4598184"/>
            <a:ext cx="504825" cy="126958"/>
          </a:xfrm>
          <a:prstGeom prst="rect">
            <a:avLst/>
          </a:prstGeom>
          <a:noFill/>
        </p:spPr>
        <p:txBody>
          <a:bodyPr vert="horz" wrap="square" lIns="0" tIns="0" rIns="0" bIns="0" rtlCol="0" anchor="ctr" anchorCtr="0">
            <a:spAutoFit/>
          </a:bodyPr>
          <a:lstStyle/>
          <a:p>
            <a:pPr defTabSz="457200" fontAlgn="base">
              <a:spcBef>
                <a:spcPct val="0"/>
              </a:spcBef>
              <a:spcAft>
                <a:spcPct val="0"/>
              </a:spcAft>
            </a:pPr>
            <a:r>
              <a:rPr lang="en-US" sz="825" b="1" spc="-6">
                <a:solidFill>
                  <a:prstClr val="black"/>
                </a:solidFill>
                <a:latin typeface="Calibri" panose="020F0502020204030204" pitchFamily="34" charset="0"/>
                <a:cs typeface="Arial" charset="0"/>
              </a:rPr>
              <a:t>Enrollment </a:t>
            </a:r>
          </a:p>
        </p:txBody>
      </p:sp>
      <p:sp>
        <p:nvSpPr>
          <p:cNvPr id="565" name="OTLSHAPE_T_74f0b5be85794537b8df3ed7526bcd0d_JoinedDate"/>
          <p:cNvSpPr txBox="1"/>
          <p:nvPr>
            <p:custDataLst>
              <p:tags r:id="rId124"/>
            </p:custDataLst>
          </p:nvPr>
        </p:nvSpPr>
        <p:spPr>
          <a:xfrm>
            <a:off x="4583744" y="4603955"/>
            <a:ext cx="762000" cy="115416"/>
          </a:xfrm>
          <a:prstGeom prst="rect">
            <a:avLst/>
          </a:prstGeom>
          <a:noFill/>
        </p:spPr>
        <p:txBody>
          <a:bodyPr vert="horz" wrap="square" lIns="0" tIns="0" rIns="0" bIns="0" rtlCol="0" anchor="ctr" anchorCtr="0">
            <a:spAutoFit/>
          </a:bodyPr>
          <a:lstStyle/>
          <a:p>
            <a:pPr defTabSz="457200" fontAlgn="base">
              <a:spcBef>
                <a:spcPct val="0"/>
              </a:spcBef>
              <a:spcAft>
                <a:spcPct val="0"/>
              </a:spcAft>
            </a:pPr>
            <a:r>
              <a:rPr lang="en-US" sz="750" spc="-3">
                <a:solidFill>
                  <a:srgbClr val="1F497E"/>
                </a:solidFill>
                <a:latin typeface="Calibri" panose="020F0502020204030204" pitchFamily="34" charset="0"/>
                <a:cs typeface="Arial" charset="0"/>
              </a:rPr>
              <a:t>Jan 2018 - Jan 2019</a:t>
            </a:r>
          </a:p>
        </p:txBody>
      </p:sp>
      <p:sp>
        <p:nvSpPr>
          <p:cNvPr id="566" name="OTLSHAPE_T_881cc5a64e614062a7f520cbe887713a_Shape"/>
          <p:cNvSpPr/>
          <p:nvPr>
            <p:custDataLst>
              <p:tags r:id="rId125"/>
            </p:custDataLst>
          </p:nvPr>
        </p:nvSpPr>
        <p:spPr>
          <a:xfrm>
            <a:off x="5866925" y="4785487"/>
            <a:ext cx="1828800" cy="152400"/>
          </a:xfrm>
          <a:prstGeom prst="rect">
            <a:avLst/>
          </a:prstGeom>
          <a:solidFill>
            <a:schemeClr val="accent5"/>
          </a:solidFill>
          <a:ln w="25400" cap="flat" cmpd="sng" algn="ctr">
            <a:noFill/>
            <a:prstDash val="solid"/>
          </a:ln>
          <a:effectLst/>
          <a:scene3d>
            <a:camera prst="orthographicFront"/>
            <a:lightRig rig="balanced" dir="t">
              <a:rot lat="0" lon="0" rev="8700000"/>
            </a:lightRig>
          </a:scene3d>
          <a:sp3d>
            <a:bevelT w="165100" h="12700"/>
          </a:sp3d>
          <a:extLst>
            <a:ext uri="{91240B29-F687-4F45-9708-019B960494DF}">
              <a14:hiddenLine xmlns:a14="http://schemas.microsoft.com/office/drawing/2010/main" w="25400" cap="flat" cmpd="sng" algn="ctr">
                <a:solidFill>
                  <a:schemeClr val="accent1">
                    <a:shade val="50000"/>
                  </a:schemeClr>
                </a:solidFill>
                <a:prstDash val="solid"/>
              </a14:hiddenLine>
            </a:ex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base">
              <a:spcBef>
                <a:spcPct val="0"/>
              </a:spcBef>
              <a:spcAft>
                <a:spcPct val="0"/>
              </a:spcAft>
            </a:pPr>
            <a:endParaRPr lang="en-US" sz="1650">
              <a:solidFill>
                <a:prstClr val="white"/>
              </a:solidFill>
              <a:latin typeface="Calibri"/>
            </a:endParaRPr>
          </a:p>
        </p:txBody>
      </p:sp>
      <p:sp>
        <p:nvSpPr>
          <p:cNvPr id="567" name="OTLSHAPE_T_881cc5a64e614062a7f520cbe887713a_ShapePercentage" hidden="1"/>
          <p:cNvSpPr/>
          <p:nvPr>
            <p:custDataLst>
              <p:tags r:id="rId126"/>
            </p:custDataLst>
          </p:nvPr>
        </p:nvSpPr>
        <p:spPr>
          <a:xfrm>
            <a:off x="5866925" y="470535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base">
              <a:spcBef>
                <a:spcPct val="0"/>
              </a:spcBef>
              <a:spcAft>
                <a:spcPct val="0"/>
              </a:spcAft>
            </a:pPr>
            <a:endParaRPr lang="en-US" sz="1650">
              <a:solidFill>
                <a:prstClr val="white"/>
              </a:solidFill>
              <a:latin typeface="Calibri"/>
            </a:endParaRPr>
          </a:p>
        </p:txBody>
      </p:sp>
      <p:sp>
        <p:nvSpPr>
          <p:cNvPr id="568" name="OTLSHAPE_T_881cc5a64e614062a7f520cbe887713a_Duration" hidden="1"/>
          <p:cNvSpPr txBox="1"/>
          <p:nvPr>
            <p:custDataLst>
              <p:tags r:id="rId127"/>
            </p:custDataLst>
          </p:nvPr>
        </p:nvSpPr>
        <p:spPr>
          <a:xfrm>
            <a:off x="2667000" y="4785914"/>
            <a:ext cx="342900" cy="115416"/>
          </a:xfrm>
          <a:prstGeom prst="rect">
            <a:avLst/>
          </a:prstGeom>
          <a:noFill/>
        </p:spPr>
        <p:txBody>
          <a:bodyPr vert="horz" wrap="square" lIns="0" tIns="0" rIns="0" bIns="0" rtlCol="0" anchor="ctr" anchorCtr="0">
            <a:spAutoFit/>
          </a:bodyPr>
          <a:lstStyle/>
          <a:p>
            <a:pPr algn="ctr" defTabSz="457200" fontAlgn="base">
              <a:spcBef>
                <a:spcPct val="0"/>
              </a:spcBef>
              <a:spcAft>
                <a:spcPct val="0"/>
              </a:spcAft>
            </a:pPr>
            <a:r>
              <a:rPr lang="en-US" sz="750">
                <a:solidFill>
                  <a:srgbClr val="C0504D"/>
                </a:solidFill>
                <a:latin typeface="Calibri" panose="020F0502020204030204" pitchFamily="34" charset="0"/>
                <a:cs typeface="Arial" charset="0"/>
              </a:rPr>
              <a:t>262 days</a:t>
            </a:r>
          </a:p>
        </p:txBody>
      </p:sp>
      <p:sp>
        <p:nvSpPr>
          <p:cNvPr id="569" name="OTLSHAPE_T_881cc5a64e614062a7f520cbe887713a_TextPercentage" hidden="1"/>
          <p:cNvSpPr txBox="1"/>
          <p:nvPr>
            <p:custDataLst>
              <p:tags r:id="rId128"/>
            </p:custDataLst>
          </p:nvPr>
        </p:nvSpPr>
        <p:spPr>
          <a:xfrm>
            <a:off x="2667000" y="4901756"/>
            <a:ext cx="0" cy="115416"/>
          </a:xfrm>
          <a:prstGeom prst="rect">
            <a:avLst/>
          </a:prstGeom>
          <a:noFill/>
        </p:spPr>
        <p:txBody>
          <a:bodyPr vert="horz" wrap="square" lIns="0" tIns="0" rIns="0" bIns="0" rtlCol="0" anchor="ctr" anchorCtr="0">
            <a:spAutoFit/>
          </a:bodyPr>
          <a:lstStyle/>
          <a:p>
            <a:pPr algn="ctr" defTabSz="457200" fontAlgn="base">
              <a:spcBef>
                <a:spcPct val="0"/>
              </a:spcBef>
              <a:spcAft>
                <a:spcPct val="0"/>
              </a:spcAft>
            </a:pPr>
            <a:endParaRPr lang="en-US" sz="750">
              <a:solidFill>
                <a:srgbClr val="C0504D"/>
              </a:solidFill>
              <a:latin typeface="Calibri" panose="020F0502020204030204" pitchFamily="34" charset="0"/>
              <a:cs typeface="Arial" charset="0"/>
            </a:endParaRPr>
          </a:p>
        </p:txBody>
      </p:sp>
      <p:sp>
        <p:nvSpPr>
          <p:cNvPr id="570" name="OTLSHAPE_T_881cc5a64e614062a7f520cbe887713a_StartDate" hidden="1"/>
          <p:cNvSpPr txBox="1"/>
          <p:nvPr>
            <p:custDataLst>
              <p:tags r:id="rId129"/>
            </p:custDataLst>
          </p:nvPr>
        </p:nvSpPr>
        <p:spPr>
          <a:xfrm>
            <a:off x="2667000" y="4901756"/>
            <a:ext cx="0" cy="115416"/>
          </a:xfrm>
          <a:prstGeom prst="rect">
            <a:avLst/>
          </a:prstGeom>
          <a:noFill/>
        </p:spPr>
        <p:txBody>
          <a:bodyPr vert="horz" wrap="square" lIns="0" tIns="0" rIns="0" bIns="0" rtlCol="0" anchor="ctr" anchorCtr="0">
            <a:spAutoFit/>
          </a:bodyPr>
          <a:lstStyle/>
          <a:p>
            <a:pPr algn="ctr" defTabSz="457200" fontAlgn="base">
              <a:spcBef>
                <a:spcPct val="0"/>
              </a:spcBef>
              <a:spcAft>
                <a:spcPct val="0"/>
              </a:spcAft>
            </a:pPr>
            <a:endParaRPr lang="en-US" sz="750">
              <a:solidFill>
                <a:srgbClr val="1F497E"/>
              </a:solidFill>
              <a:latin typeface="Calibri" panose="020F0502020204030204" pitchFamily="34" charset="0"/>
              <a:cs typeface="Arial" charset="0"/>
            </a:endParaRPr>
          </a:p>
        </p:txBody>
      </p:sp>
      <p:sp>
        <p:nvSpPr>
          <p:cNvPr id="571" name="OTLSHAPE_T_881cc5a64e614062a7f520cbe887713a_EndDate" hidden="1"/>
          <p:cNvSpPr txBox="1"/>
          <p:nvPr>
            <p:custDataLst>
              <p:tags r:id="rId130"/>
            </p:custDataLst>
          </p:nvPr>
        </p:nvSpPr>
        <p:spPr>
          <a:xfrm>
            <a:off x="2667000" y="4901756"/>
            <a:ext cx="0" cy="115416"/>
          </a:xfrm>
          <a:prstGeom prst="rect">
            <a:avLst/>
          </a:prstGeom>
          <a:noFill/>
        </p:spPr>
        <p:txBody>
          <a:bodyPr vert="horz" wrap="square" lIns="0" tIns="0" rIns="0" bIns="0" rtlCol="0" anchor="ctr" anchorCtr="0">
            <a:spAutoFit/>
          </a:bodyPr>
          <a:lstStyle/>
          <a:p>
            <a:pPr algn="ctr" defTabSz="457200" fontAlgn="base">
              <a:spcBef>
                <a:spcPct val="0"/>
              </a:spcBef>
              <a:spcAft>
                <a:spcPct val="0"/>
              </a:spcAft>
            </a:pPr>
            <a:endParaRPr lang="en-US" sz="750">
              <a:solidFill>
                <a:srgbClr val="1F497E"/>
              </a:solidFill>
              <a:latin typeface="Calibri" panose="020F0502020204030204" pitchFamily="34" charset="0"/>
              <a:cs typeface="Arial" charset="0"/>
            </a:endParaRPr>
          </a:p>
        </p:txBody>
      </p:sp>
      <p:sp>
        <p:nvSpPr>
          <p:cNvPr id="572" name="OTLSHAPE_T_881cc5a64e614062a7f520cbe887713a_Title"/>
          <p:cNvSpPr txBox="1"/>
          <p:nvPr>
            <p:custDataLst>
              <p:tags r:id="rId131"/>
            </p:custDataLst>
          </p:nvPr>
        </p:nvSpPr>
        <p:spPr>
          <a:xfrm>
            <a:off x="7727660" y="4798209"/>
            <a:ext cx="1409700" cy="126958"/>
          </a:xfrm>
          <a:prstGeom prst="rect">
            <a:avLst/>
          </a:prstGeom>
          <a:noFill/>
        </p:spPr>
        <p:txBody>
          <a:bodyPr vert="horz" wrap="square" lIns="0" tIns="0" rIns="0" bIns="0" rtlCol="0" anchor="ctr" anchorCtr="0">
            <a:spAutoFit/>
          </a:bodyPr>
          <a:lstStyle/>
          <a:p>
            <a:pPr defTabSz="457200" fontAlgn="base">
              <a:spcBef>
                <a:spcPct val="0"/>
              </a:spcBef>
              <a:spcAft>
                <a:spcPct val="0"/>
              </a:spcAft>
            </a:pPr>
            <a:r>
              <a:rPr lang="en-US" sz="825" b="1" spc="-5">
                <a:solidFill>
                  <a:prstClr val="black"/>
                </a:solidFill>
                <a:latin typeface="Calibri" panose="020F0502020204030204" pitchFamily="34" charset="0"/>
                <a:cs typeface="Arial" charset="0"/>
              </a:rPr>
              <a:t>Last Patient End Point Follow-up</a:t>
            </a:r>
          </a:p>
        </p:txBody>
      </p:sp>
      <p:sp>
        <p:nvSpPr>
          <p:cNvPr id="573" name="OTLSHAPE_T_881cc5a64e614062a7f520cbe887713a_JoinedDate"/>
          <p:cNvSpPr txBox="1"/>
          <p:nvPr>
            <p:custDataLst>
              <p:tags r:id="rId132"/>
            </p:custDataLst>
          </p:nvPr>
        </p:nvSpPr>
        <p:spPr>
          <a:xfrm>
            <a:off x="6401402" y="4803980"/>
            <a:ext cx="762000" cy="115416"/>
          </a:xfrm>
          <a:prstGeom prst="rect">
            <a:avLst/>
          </a:prstGeom>
          <a:noFill/>
        </p:spPr>
        <p:txBody>
          <a:bodyPr vert="horz" wrap="square" lIns="0" tIns="0" rIns="0" bIns="0" rtlCol="0" anchor="ctr" anchorCtr="0">
            <a:spAutoFit/>
          </a:bodyPr>
          <a:lstStyle/>
          <a:p>
            <a:pPr defTabSz="457200" fontAlgn="base">
              <a:spcBef>
                <a:spcPct val="0"/>
              </a:spcBef>
              <a:spcAft>
                <a:spcPct val="0"/>
              </a:spcAft>
            </a:pPr>
            <a:r>
              <a:rPr lang="en-US" sz="750" spc="-3">
                <a:solidFill>
                  <a:srgbClr val="1F497E"/>
                </a:solidFill>
                <a:latin typeface="Calibri" panose="020F0502020204030204" pitchFamily="34" charset="0"/>
                <a:cs typeface="Arial" charset="0"/>
              </a:rPr>
              <a:t>Jan 2019 - Jan 2020</a:t>
            </a:r>
          </a:p>
        </p:txBody>
      </p:sp>
      <p:sp>
        <p:nvSpPr>
          <p:cNvPr id="574" name="OTLSHAPE_T_ba5b7593c9b341ab8c6dcdb515b1f730_Shape"/>
          <p:cNvSpPr/>
          <p:nvPr>
            <p:custDataLst>
              <p:tags r:id="rId133"/>
            </p:custDataLst>
          </p:nvPr>
        </p:nvSpPr>
        <p:spPr>
          <a:xfrm>
            <a:off x="7684583" y="4985512"/>
            <a:ext cx="457200" cy="152400"/>
          </a:xfrm>
          <a:prstGeom prst="rect">
            <a:avLst/>
          </a:prstGeom>
          <a:solidFill>
            <a:srgbClr val="B20E12"/>
          </a:solidFill>
          <a:ln w="25400" cap="flat" cmpd="sng" algn="ctr">
            <a:noFill/>
            <a:prstDash val="solid"/>
          </a:ln>
          <a:effectLst/>
          <a:scene3d>
            <a:camera prst="orthographicFront"/>
            <a:lightRig rig="balanced" dir="t">
              <a:rot lat="0" lon="0" rev="8700000"/>
            </a:lightRig>
          </a:scene3d>
          <a:sp3d>
            <a:bevelT w="165100" h="12700"/>
          </a:sp3d>
          <a:extLst>
            <a:ext uri="{91240B29-F687-4F45-9708-019B960494DF}">
              <a14:hiddenLine xmlns:a14="http://schemas.microsoft.com/office/drawing/2010/main" w="25400" cap="flat" cmpd="sng" algn="ctr">
                <a:solidFill>
                  <a:schemeClr val="accent1">
                    <a:shade val="50000"/>
                  </a:schemeClr>
                </a:solidFill>
                <a:prstDash val="solid"/>
              </a14:hiddenLine>
            </a:ex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base">
              <a:spcBef>
                <a:spcPct val="0"/>
              </a:spcBef>
              <a:spcAft>
                <a:spcPct val="0"/>
              </a:spcAft>
            </a:pPr>
            <a:endParaRPr lang="en-US" sz="1650">
              <a:solidFill>
                <a:prstClr val="white"/>
              </a:solidFill>
              <a:latin typeface="Calibri"/>
            </a:endParaRPr>
          </a:p>
        </p:txBody>
      </p:sp>
      <p:sp>
        <p:nvSpPr>
          <p:cNvPr id="575" name="OTLSHAPE_T_ba5b7593c9b341ab8c6dcdb515b1f730_ShapePercentage" hidden="1"/>
          <p:cNvSpPr/>
          <p:nvPr>
            <p:custDataLst>
              <p:tags r:id="rId134"/>
            </p:custDataLst>
          </p:nvPr>
        </p:nvSpPr>
        <p:spPr>
          <a:xfrm>
            <a:off x="7684583" y="4905375"/>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base">
              <a:spcBef>
                <a:spcPct val="0"/>
              </a:spcBef>
              <a:spcAft>
                <a:spcPct val="0"/>
              </a:spcAft>
            </a:pPr>
            <a:endParaRPr lang="en-US" sz="1650">
              <a:solidFill>
                <a:prstClr val="white"/>
              </a:solidFill>
              <a:latin typeface="Calibri"/>
            </a:endParaRPr>
          </a:p>
        </p:txBody>
      </p:sp>
      <p:sp>
        <p:nvSpPr>
          <p:cNvPr id="576" name="OTLSHAPE_T_ba5b7593c9b341ab8c6dcdb515b1f730_Duration" hidden="1"/>
          <p:cNvSpPr txBox="1"/>
          <p:nvPr>
            <p:custDataLst>
              <p:tags r:id="rId135"/>
            </p:custDataLst>
          </p:nvPr>
        </p:nvSpPr>
        <p:spPr>
          <a:xfrm>
            <a:off x="2667001" y="4985939"/>
            <a:ext cx="295275" cy="115416"/>
          </a:xfrm>
          <a:prstGeom prst="rect">
            <a:avLst/>
          </a:prstGeom>
          <a:noFill/>
        </p:spPr>
        <p:txBody>
          <a:bodyPr vert="horz" wrap="square" lIns="0" tIns="0" rIns="0" bIns="0" rtlCol="0" anchor="ctr" anchorCtr="0">
            <a:spAutoFit/>
          </a:bodyPr>
          <a:lstStyle/>
          <a:p>
            <a:pPr algn="ctr" defTabSz="457200" fontAlgn="base">
              <a:spcBef>
                <a:spcPct val="0"/>
              </a:spcBef>
              <a:spcAft>
                <a:spcPct val="0"/>
              </a:spcAft>
            </a:pPr>
            <a:r>
              <a:rPr lang="en-US" sz="750">
                <a:solidFill>
                  <a:srgbClr val="C0504D"/>
                </a:solidFill>
                <a:latin typeface="Calibri" panose="020F0502020204030204" pitchFamily="34" charset="0"/>
                <a:cs typeface="Arial" charset="0"/>
              </a:rPr>
              <a:t>65 days</a:t>
            </a:r>
          </a:p>
        </p:txBody>
      </p:sp>
      <p:sp>
        <p:nvSpPr>
          <p:cNvPr id="577" name="OTLSHAPE_T_ba5b7593c9b341ab8c6dcdb515b1f730_TextPercentage" hidden="1"/>
          <p:cNvSpPr txBox="1"/>
          <p:nvPr>
            <p:custDataLst>
              <p:tags r:id="rId136"/>
            </p:custDataLst>
          </p:nvPr>
        </p:nvSpPr>
        <p:spPr>
          <a:xfrm>
            <a:off x="2667000" y="5101781"/>
            <a:ext cx="0" cy="115416"/>
          </a:xfrm>
          <a:prstGeom prst="rect">
            <a:avLst/>
          </a:prstGeom>
          <a:noFill/>
        </p:spPr>
        <p:txBody>
          <a:bodyPr vert="horz" wrap="square" lIns="0" tIns="0" rIns="0" bIns="0" rtlCol="0" anchor="ctr" anchorCtr="0">
            <a:spAutoFit/>
          </a:bodyPr>
          <a:lstStyle/>
          <a:p>
            <a:pPr algn="ctr" defTabSz="457200" fontAlgn="base">
              <a:spcBef>
                <a:spcPct val="0"/>
              </a:spcBef>
              <a:spcAft>
                <a:spcPct val="0"/>
              </a:spcAft>
            </a:pPr>
            <a:endParaRPr lang="en-US" sz="750">
              <a:solidFill>
                <a:srgbClr val="C0504D"/>
              </a:solidFill>
              <a:latin typeface="Calibri" panose="020F0502020204030204" pitchFamily="34" charset="0"/>
              <a:cs typeface="Arial" charset="0"/>
            </a:endParaRPr>
          </a:p>
        </p:txBody>
      </p:sp>
      <p:sp>
        <p:nvSpPr>
          <p:cNvPr id="578" name="OTLSHAPE_T_ba5b7593c9b341ab8c6dcdb515b1f730_StartDate" hidden="1"/>
          <p:cNvSpPr txBox="1"/>
          <p:nvPr>
            <p:custDataLst>
              <p:tags r:id="rId137"/>
            </p:custDataLst>
          </p:nvPr>
        </p:nvSpPr>
        <p:spPr>
          <a:xfrm>
            <a:off x="2667000" y="5101781"/>
            <a:ext cx="0" cy="115416"/>
          </a:xfrm>
          <a:prstGeom prst="rect">
            <a:avLst/>
          </a:prstGeom>
          <a:noFill/>
        </p:spPr>
        <p:txBody>
          <a:bodyPr vert="horz" wrap="square" lIns="0" tIns="0" rIns="0" bIns="0" rtlCol="0" anchor="ctr" anchorCtr="0">
            <a:spAutoFit/>
          </a:bodyPr>
          <a:lstStyle/>
          <a:p>
            <a:pPr algn="ctr" defTabSz="457200" fontAlgn="base">
              <a:spcBef>
                <a:spcPct val="0"/>
              </a:spcBef>
              <a:spcAft>
                <a:spcPct val="0"/>
              </a:spcAft>
            </a:pPr>
            <a:endParaRPr lang="en-US" sz="750">
              <a:solidFill>
                <a:srgbClr val="1F497E"/>
              </a:solidFill>
              <a:latin typeface="Calibri" panose="020F0502020204030204" pitchFamily="34" charset="0"/>
              <a:cs typeface="Arial" charset="0"/>
            </a:endParaRPr>
          </a:p>
        </p:txBody>
      </p:sp>
      <p:sp>
        <p:nvSpPr>
          <p:cNvPr id="579" name="OTLSHAPE_T_ba5b7593c9b341ab8c6dcdb515b1f730_EndDate" hidden="1"/>
          <p:cNvSpPr txBox="1"/>
          <p:nvPr>
            <p:custDataLst>
              <p:tags r:id="rId138"/>
            </p:custDataLst>
          </p:nvPr>
        </p:nvSpPr>
        <p:spPr>
          <a:xfrm>
            <a:off x="2667000" y="5101781"/>
            <a:ext cx="0" cy="115416"/>
          </a:xfrm>
          <a:prstGeom prst="rect">
            <a:avLst/>
          </a:prstGeom>
          <a:noFill/>
        </p:spPr>
        <p:txBody>
          <a:bodyPr vert="horz" wrap="square" lIns="0" tIns="0" rIns="0" bIns="0" rtlCol="0" anchor="ctr" anchorCtr="0">
            <a:spAutoFit/>
          </a:bodyPr>
          <a:lstStyle/>
          <a:p>
            <a:pPr algn="ctr" defTabSz="457200" fontAlgn="base">
              <a:spcBef>
                <a:spcPct val="0"/>
              </a:spcBef>
              <a:spcAft>
                <a:spcPct val="0"/>
              </a:spcAft>
            </a:pPr>
            <a:endParaRPr lang="en-US" sz="750">
              <a:solidFill>
                <a:srgbClr val="1F497E"/>
              </a:solidFill>
              <a:latin typeface="Calibri" panose="020F0502020204030204" pitchFamily="34" charset="0"/>
              <a:cs typeface="Arial" charset="0"/>
            </a:endParaRPr>
          </a:p>
        </p:txBody>
      </p:sp>
      <p:sp>
        <p:nvSpPr>
          <p:cNvPr id="580" name="OTLSHAPE_T_ba5b7593c9b341ab8c6dcdb515b1f730_JoinedDate"/>
          <p:cNvSpPr txBox="1"/>
          <p:nvPr>
            <p:custDataLst>
              <p:tags r:id="rId139"/>
            </p:custDataLst>
          </p:nvPr>
        </p:nvSpPr>
        <p:spPr>
          <a:xfrm>
            <a:off x="6880483" y="5004005"/>
            <a:ext cx="771525" cy="115416"/>
          </a:xfrm>
          <a:prstGeom prst="rect">
            <a:avLst/>
          </a:prstGeom>
          <a:noFill/>
        </p:spPr>
        <p:txBody>
          <a:bodyPr vert="horz" wrap="square" lIns="0" tIns="0" rIns="0" bIns="0" rtlCol="0" anchor="ctr" anchorCtr="0">
            <a:spAutoFit/>
          </a:bodyPr>
          <a:lstStyle/>
          <a:p>
            <a:pPr defTabSz="457200" fontAlgn="base">
              <a:spcBef>
                <a:spcPct val="0"/>
              </a:spcBef>
              <a:spcAft>
                <a:spcPct val="0"/>
              </a:spcAft>
            </a:pPr>
            <a:r>
              <a:rPr lang="en-US" sz="750" spc="-3">
                <a:solidFill>
                  <a:srgbClr val="1F497E"/>
                </a:solidFill>
                <a:latin typeface="Calibri" panose="020F0502020204030204" pitchFamily="34" charset="0"/>
                <a:cs typeface="Arial" charset="0"/>
              </a:rPr>
              <a:t>Jan 2020 - Apr 2020</a:t>
            </a:r>
          </a:p>
        </p:txBody>
      </p:sp>
      <p:sp>
        <p:nvSpPr>
          <p:cNvPr id="581" name="OTLSHAPE_T_ba5b7593c9b341ab8c6dcdb515b1f730_Title"/>
          <p:cNvSpPr txBox="1"/>
          <p:nvPr>
            <p:custDataLst>
              <p:tags r:id="rId140"/>
            </p:custDataLst>
          </p:nvPr>
        </p:nvSpPr>
        <p:spPr>
          <a:xfrm>
            <a:off x="8175850" y="4998234"/>
            <a:ext cx="1343025" cy="126958"/>
          </a:xfrm>
          <a:prstGeom prst="rect">
            <a:avLst/>
          </a:prstGeom>
          <a:noFill/>
        </p:spPr>
        <p:txBody>
          <a:bodyPr vert="horz" wrap="square" lIns="0" tIns="0" rIns="0" bIns="0" rtlCol="0" anchor="ctr" anchorCtr="0">
            <a:spAutoFit/>
          </a:bodyPr>
          <a:lstStyle/>
          <a:p>
            <a:pPr defTabSz="457200" fontAlgn="base">
              <a:spcBef>
                <a:spcPct val="0"/>
              </a:spcBef>
              <a:spcAft>
                <a:spcPct val="0"/>
              </a:spcAft>
            </a:pPr>
            <a:r>
              <a:rPr lang="en-US" sz="825" b="1" spc="-3">
                <a:solidFill>
                  <a:prstClr val="black"/>
                </a:solidFill>
                <a:latin typeface="Calibri" panose="020F0502020204030204" pitchFamily="34" charset="0"/>
                <a:cs typeface="Arial" charset="0"/>
              </a:rPr>
              <a:t>Date Cleaning and Final Report</a:t>
            </a:r>
          </a:p>
        </p:txBody>
      </p:sp>
      <p:sp>
        <p:nvSpPr>
          <p:cNvPr id="582" name="OTLSHAPE_T_a05b31e127e949e6b022f99de22a301c_Shape"/>
          <p:cNvSpPr/>
          <p:nvPr>
            <p:custDataLst>
              <p:tags r:id="rId141"/>
            </p:custDataLst>
          </p:nvPr>
        </p:nvSpPr>
        <p:spPr>
          <a:xfrm>
            <a:off x="8132773" y="5237226"/>
            <a:ext cx="161925" cy="152400"/>
          </a:xfrm>
          <a:prstGeom prst="rect">
            <a:avLst/>
          </a:prstGeom>
          <a:solidFill>
            <a:srgbClr val="737373"/>
          </a:solidFill>
          <a:ln w="25400" cap="flat" cmpd="sng" algn="ctr">
            <a:noFill/>
            <a:prstDash val="solid"/>
          </a:ln>
          <a:effectLst/>
          <a:scene3d>
            <a:camera prst="orthographicFront"/>
            <a:lightRig rig="balanced" dir="t">
              <a:rot lat="0" lon="0" rev="8700000"/>
            </a:lightRig>
          </a:scene3d>
          <a:sp3d>
            <a:bevelT w="165100" h="12700"/>
          </a:sp3d>
          <a:extLst>
            <a:ext uri="{91240B29-F687-4F45-9708-019B960494DF}">
              <a14:hiddenLine xmlns:a14="http://schemas.microsoft.com/office/drawing/2010/main" w="25400" cap="flat" cmpd="sng" algn="ctr">
                <a:solidFill>
                  <a:schemeClr val="accent1">
                    <a:shade val="50000"/>
                  </a:schemeClr>
                </a:solidFill>
                <a:prstDash val="solid"/>
              </a14:hiddenLine>
            </a:ex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base">
              <a:spcBef>
                <a:spcPct val="0"/>
              </a:spcBef>
              <a:spcAft>
                <a:spcPct val="0"/>
              </a:spcAft>
            </a:pPr>
            <a:endParaRPr lang="en-US" sz="1650">
              <a:solidFill>
                <a:prstClr val="white"/>
              </a:solidFill>
              <a:latin typeface="Calibri"/>
            </a:endParaRPr>
          </a:p>
        </p:txBody>
      </p:sp>
      <p:sp>
        <p:nvSpPr>
          <p:cNvPr id="583" name="OTLSHAPE_T_a05b31e127e949e6b022f99de22a301c_ShapePercentage" hidden="1"/>
          <p:cNvSpPr/>
          <p:nvPr>
            <p:custDataLst>
              <p:tags r:id="rId142"/>
            </p:custDataLst>
          </p:nvPr>
        </p:nvSpPr>
        <p:spPr>
          <a:xfrm>
            <a:off x="8132772" y="5157089"/>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base">
              <a:spcBef>
                <a:spcPct val="0"/>
              </a:spcBef>
              <a:spcAft>
                <a:spcPct val="0"/>
              </a:spcAft>
            </a:pPr>
            <a:endParaRPr lang="en-US" sz="1650">
              <a:solidFill>
                <a:prstClr val="white"/>
              </a:solidFill>
              <a:latin typeface="Calibri"/>
            </a:endParaRPr>
          </a:p>
        </p:txBody>
      </p:sp>
      <p:sp>
        <p:nvSpPr>
          <p:cNvPr id="584" name="OTLSHAPE_T_a05b31e127e949e6b022f99de22a301c_Duration" hidden="1"/>
          <p:cNvSpPr txBox="1"/>
          <p:nvPr>
            <p:custDataLst>
              <p:tags r:id="rId143"/>
            </p:custDataLst>
          </p:nvPr>
        </p:nvSpPr>
        <p:spPr>
          <a:xfrm>
            <a:off x="2667001" y="5185964"/>
            <a:ext cx="295275" cy="115416"/>
          </a:xfrm>
          <a:prstGeom prst="rect">
            <a:avLst/>
          </a:prstGeom>
          <a:noFill/>
        </p:spPr>
        <p:txBody>
          <a:bodyPr vert="horz" wrap="square" lIns="0" tIns="0" rIns="0" bIns="0" rtlCol="0" anchor="ctr" anchorCtr="0">
            <a:spAutoFit/>
          </a:bodyPr>
          <a:lstStyle/>
          <a:p>
            <a:pPr algn="ctr" defTabSz="457200" fontAlgn="base">
              <a:spcBef>
                <a:spcPct val="0"/>
              </a:spcBef>
              <a:spcAft>
                <a:spcPct val="0"/>
              </a:spcAft>
            </a:pPr>
            <a:r>
              <a:rPr lang="en-US" sz="750">
                <a:solidFill>
                  <a:srgbClr val="C0504D"/>
                </a:solidFill>
                <a:latin typeface="Calibri" panose="020F0502020204030204" pitchFamily="34" charset="0"/>
                <a:cs typeface="Arial" charset="0"/>
              </a:rPr>
              <a:t>23 days</a:t>
            </a:r>
          </a:p>
        </p:txBody>
      </p:sp>
      <p:sp>
        <p:nvSpPr>
          <p:cNvPr id="585" name="OTLSHAPE_T_a05b31e127e949e6b022f99de22a301c_TextPercentage" hidden="1"/>
          <p:cNvSpPr txBox="1"/>
          <p:nvPr>
            <p:custDataLst>
              <p:tags r:id="rId144"/>
            </p:custDataLst>
          </p:nvPr>
        </p:nvSpPr>
        <p:spPr>
          <a:xfrm>
            <a:off x="2667000" y="5301806"/>
            <a:ext cx="0" cy="115416"/>
          </a:xfrm>
          <a:prstGeom prst="rect">
            <a:avLst/>
          </a:prstGeom>
          <a:noFill/>
        </p:spPr>
        <p:txBody>
          <a:bodyPr vert="horz" wrap="square" lIns="0" tIns="0" rIns="0" bIns="0" rtlCol="0" anchor="ctr" anchorCtr="0">
            <a:spAutoFit/>
          </a:bodyPr>
          <a:lstStyle/>
          <a:p>
            <a:pPr algn="ctr" defTabSz="457200" fontAlgn="base">
              <a:spcBef>
                <a:spcPct val="0"/>
              </a:spcBef>
              <a:spcAft>
                <a:spcPct val="0"/>
              </a:spcAft>
            </a:pPr>
            <a:endParaRPr lang="en-US" sz="750">
              <a:solidFill>
                <a:srgbClr val="C0504D"/>
              </a:solidFill>
              <a:latin typeface="Calibri" panose="020F0502020204030204" pitchFamily="34" charset="0"/>
              <a:cs typeface="Arial" charset="0"/>
            </a:endParaRPr>
          </a:p>
        </p:txBody>
      </p:sp>
      <p:sp>
        <p:nvSpPr>
          <p:cNvPr id="586" name="OTLSHAPE_T_a05b31e127e949e6b022f99de22a301c_StartDate" hidden="1"/>
          <p:cNvSpPr txBox="1"/>
          <p:nvPr>
            <p:custDataLst>
              <p:tags r:id="rId145"/>
            </p:custDataLst>
          </p:nvPr>
        </p:nvSpPr>
        <p:spPr>
          <a:xfrm>
            <a:off x="2667000" y="5301806"/>
            <a:ext cx="0" cy="115416"/>
          </a:xfrm>
          <a:prstGeom prst="rect">
            <a:avLst/>
          </a:prstGeom>
          <a:noFill/>
        </p:spPr>
        <p:txBody>
          <a:bodyPr vert="horz" wrap="square" lIns="0" tIns="0" rIns="0" bIns="0" rtlCol="0" anchor="ctr" anchorCtr="0">
            <a:spAutoFit/>
          </a:bodyPr>
          <a:lstStyle/>
          <a:p>
            <a:pPr algn="ctr" defTabSz="457200" fontAlgn="base">
              <a:spcBef>
                <a:spcPct val="0"/>
              </a:spcBef>
              <a:spcAft>
                <a:spcPct val="0"/>
              </a:spcAft>
            </a:pPr>
            <a:endParaRPr lang="en-US" sz="750">
              <a:solidFill>
                <a:srgbClr val="1F497E"/>
              </a:solidFill>
              <a:latin typeface="Calibri" panose="020F0502020204030204" pitchFamily="34" charset="0"/>
              <a:cs typeface="Arial" charset="0"/>
            </a:endParaRPr>
          </a:p>
        </p:txBody>
      </p:sp>
      <p:sp>
        <p:nvSpPr>
          <p:cNvPr id="587" name="OTLSHAPE_T_a05b31e127e949e6b022f99de22a301c_EndDate" hidden="1"/>
          <p:cNvSpPr txBox="1"/>
          <p:nvPr>
            <p:custDataLst>
              <p:tags r:id="rId146"/>
            </p:custDataLst>
          </p:nvPr>
        </p:nvSpPr>
        <p:spPr>
          <a:xfrm>
            <a:off x="2667000" y="5301806"/>
            <a:ext cx="0" cy="115416"/>
          </a:xfrm>
          <a:prstGeom prst="rect">
            <a:avLst/>
          </a:prstGeom>
          <a:noFill/>
        </p:spPr>
        <p:txBody>
          <a:bodyPr vert="horz" wrap="square" lIns="0" tIns="0" rIns="0" bIns="0" rtlCol="0" anchor="ctr" anchorCtr="0">
            <a:spAutoFit/>
          </a:bodyPr>
          <a:lstStyle/>
          <a:p>
            <a:pPr algn="ctr" defTabSz="457200" fontAlgn="base">
              <a:spcBef>
                <a:spcPct val="0"/>
              </a:spcBef>
              <a:spcAft>
                <a:spcPct val="0"/>
              </a:spcAft>
            </a:pPr>
            <a:endParaRPr lang="en-US" sz="750">
              <a:solidFill>
                <a:srgbClr val="1F497E"/>
              </a:solidFill>
              <a:latin typeface="Calibri" panose="020F0502020204030204" pitchFamily="34" charset="0"/>
              <a:cs typeface="Arial" charset="0"/>
            </a:endParaRPr>
          </a:p>
        </p:txBody>
      </p:sp>
      <p:sp>
        <p:nvSpPr>
          <p:cNvPr id="588" name="OTLSHAPE_T_a05b31e127e949e6b022f99de22a301c_JoinedDate"/>
          <p:cNvSpPr txBox="1"/>
          <p:nvPr>
            <p:custDataLst>
              <p:tags r:id="rId147"/>
            </p:custDataLst>
          </p:nvPr>
        </p:nvSpPr>
        <p:spPr>
          <a:xfrm>
            <a:off x="7286319" y="5255719"/>
            <a:ext cx="809625" cy="115416"/>
          </a:xfrm>
          <a:prstGeom prst="rect">
            <a:avLst/>
          </a:prstGeom>
          <a:noFill/>
        </p:spPr>
        <p:txBody>
          <a:bodyPr vert="horz" wrap="square" lIns="0" tIns="0" rIns="0" bIns="0" rtlCol="0" anchor="ctr" anchorCtr="0">
            <a:spAutoFit/>
          </a:bodyPr>
          <a:lstStyle/>
          <a:p>
            <a:pPr defTabSz="457200" fontAlgn="base">
              <a:spcBef>
                <a:spcPct val="0"/>
              </a:spcBef>
              <a:spcAft>
                <a:spcPct val="0"/>
              </a:spcAft>
            </a:pPr>
            <a:r>
              <a:rPr lang="en-US" sz="750" spc="-3">
                <a:solidFill>
                  <a:srgbClr val="1F497E"/>
                </a:solidFill>
                <a:latin typeface="Calibri" panose="020F0502020204030204" pitchFamily="34" charset="0"/>
                <a:cs typeface="Arial" charset="0"/>
              </a:rPr>
              <a:t>Apr 2020 - May 2020</a:t>
            </a:r>
          </a:p>
        </p:txBody>
      </p:sp>
      <p:sp>
        <p:nvSpPr>
          <p:cNvPr id="589" name="OTLSHAPE_T_a05b31e127e949e6b022f99de22a301c_Title"/>
          <p:cNvSpPr txBox="1"/>
          <p:nvPr>
            <p:custDataLst>
              <p:tags r:id="rId148"/>
            </p:custDataLst>
          </p:nvPr>
        </p:nvSpPr>
        <p:spPr>
          <a:xfrm>
            <a:off x="8325245" y="5186469"/>
            <a:ext cx="819150" cy="253916"/>
          </a:xfrm>
          <a:prstGeom prst="rect">
            <a:avLst/>
          </a:prstGeom>
          <a:noFill/>
        </p:spPr>
        <p:txBody>
          <a:bodyPr vert="horz" wrap="square" lIns="0" tIns="0" rIns="0" bIns="0" rtlCol="0" anchor="ctr" anchorCtr="0">
            <a:spAutoFit/>
          </a:bodyPr>
          <a:lstStyle/>
          <a:p>
            <a:pPr defTabSz="457200" fontAlgn="base">
              <a:spcBef>
                <a:spcPct val="0"/>
              </a:spcBef>
              <a:spcAft>
                <a:spcPct val="0"/>
              </a:spcAft>
            </a:pPr>
            <a:r>
              <a:rPr lang="en-US" sz="825" b="1">
                <a:solidFill>
                  <a:prstClr val="black"/>
                </a:solidFill>
                <a:latin typeface="Calibri" panose="020F0502020204030204" pitchFamily="34" charset="0"/>
                <a:cs typeface="Arial" charset="0"/>
              </a:rPr>
              <a:t>Notified Body/ CA submission</a:t>
            </a:r>
          </a:p>
        </p:txBody>
      </p:sp>
      <p:sp>
        <p:nvSpPr>
          <p:cNvPr id="590" name="OTLSHAPE_T_09e813fec64f4d08ab98d6cec0cc8c94_Shape"/>
          <p:cNvSpPr/>
          <p:nvPr>
            <p:custDataLst>
              <p:tags r:id="rId149"/>
            </p:custDataLst>
          </p:nvPr>
        </p:nvSpPr>
        <p:spPr>
          <a:xfrm>
            <a:off x="8282169" y="5604574"/>
            <a:ext cx="457200" cy="152400"/>
          </a:xfrm>
          <a:prstGeom prst="rect">
            <a:avLst/>
          </a:prstGeom>
          <a:solidFill>
            <a:schemeClr val="dk1"/>
          </a:solidFill>
          <a:ln w="25400" cap="flat" cmpd="sng" algn="ctr">
            <a:noFill/>
            <a:prstDash val="solid"/>
          </a:ln>
          <a:effectLst/>
          <a:scene3d>
            <a:camera prst="orthographicFront"/>
            <a:lightRig rig="balanced" dir="t">
              <a:rot lat="0" lon="0" rev="8700000"/>
            </a:lightRig>
          </a:scene3d>
          <a:sp3d>
            <a:bevelT w="165100" h="12700"/>
          </a:sp3d>
          <a:extLst>
            <a:ext uri="{91240B29-F687-4F45-9708-019B960494DF}">
              <a14:hiddenLine xmlns:a14="http://schemas.microsoft.com/office/drawing/2010/main" w="25400" cap="flat" cmpd="sng" algn="ctr">
                <a:solidFill>
                  <a:schemeClr val="accent1">
                    <a:shade val="50000"/>
                  </a:schemeClr>
                </a:solidFill>
                <a:prstDash val="solid"/>
              </a14:hiddenLine>
            </a:ex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base">
              <a:spcBef>
                <a:spcPct val="0"/>
              </a:spcBef>
              <a:spcAft>
                <a:spcPct val="0"/>
              </a:spcAft>
            </a:pPr>
            <a:endParaRPr lang="en-US" sz="1650">
              <a:solidFill>
                <a:prstClr val="white"/>
              </a:solidFill>
              <a:latin typeface="Calibri"/>
            </a:endParaRPr>
          </a:p>
        </p:txBody>
      </p:sp>
      <p:sp>
        <p:nvSpPr>
          <p:cNvPr id="591" name="OTLSHAPE_T_09e813fec64f4d08ab98d6cec0cc8c94_ShapePercentage" hidden="1"/>
          <p:cNvSpPr/>
          <p:nvPr>
            <p:custDataLst>
              <p:tags r:id="rId150"/>
            </p:custDataLst>
          </p:nvPr>
        </p:nvSpPr>
        <p:spPr>
          <a:xfrm>
            <a:off x="8282169" y="5524437"/>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base">
              <a:spcBef>
                <a:spcPct val="0"/>
              </a:spcBef>
              <a:spcAft>
                <a:spcPct val="0"/>
              </a:spcAft>
            </a:pPr>
            <a:endParaRPr lang="en-US" sz="1650">
              <a:solidFill>
                <a:prstClr val="white"/>
              </a:solidFill>
              <a:latin typeface="Calibri"/>
            </a:endParaRPr>
          </a:p>
        </p:txBody>
      </p:sp>
      <p:sp>
        <p:nvSpPr>
          <p:cNvPr id="592" name="OTLSHAPE_T_09e813fec64f4d08ab98d6cec0cc8c94_Duration" hidden="1"/>
          <p:cNvSpPr txBox="1"/>
          <p:nvPr>
            <p:custDataLst>
              <p:tags r:id="rId151"/>
            </p:custDataLst>
          </p:nvPr>
        </p:nvSpPr>
        <p:spPr>
          <a:xfrm>
            <a:off x="2667001" y="5489367"/>
            <a:ext cx="295275" cy="115416"/>
          </a:xfrm>
          <a:prstGeom prst="rect">
            <a:avLst/>
          </a:prstGeom>
          <a:noFill/>
        </p:spPr>
        <p:txBody>
          <a:bodyPr vert="horz" wrap="square" lIns="0" tIns="0" rIns="0" bIns="0" rtlCol="0" anchor="ctr" anchorCtr="0">
            <a:spAutoFit/>
          </a:bodyPr>
          <a:lstStyle/>
          <a:p>
            <a:pPr algn="ctr" defTabSz="457200" fontAlgn="base">
              <a:spcBef>
                <a:spcPct val="0"/>
              </a:spcBef>
              <a:spcAft>
                <a:spcPct val="0"/>
              </a:spcAft>
            </a:pPr>
            <a:r>
              <a:rPr lang="en-US" sz="750">
                <a:solidFill>
                  <a:srgbClr val="C0504D"/>
                </a:solidFill>
                <a:latin typeface="Calibri" panose="020F0502020204030204" pitchFamily="34" charset="0"/>
                <a:cs typeface="Arial" charset="0"/>
              </a:rPr>
              <a:t>65 days</a:t>
            </a:r>
          </a:p>
        </p:txBody>
      </p:sp>
      <p:sp>
        <p:nvSpPr>
          <p:cNvPr id="593" name="OTLSHAPE_T_09e813fec64f4d08ab98d6cec0cc8c94_TextPercentage" hidden="1"/>
          <p:cNvSpPr txBox="1"/>
          <p:nvPr>
            <p:custDataLst>
              <p:tags r:id="rId152"/>
            </p:custDataLst>
          </p:nvPr>
        </p:nvSpPr>
        <p:spPr>
          <a:xfrm>
            <a:off x="2667000" y="5605208"/>
            <a:ext cx="0" cy="115416"/>
          </a:xfrm>
          <a:prstGeom prst="rect">
            <a:avLst/>
          </a:prstGeom>
          <a:noFill/>
        </p:spPr>
        <p:txBody>
          <a:bodyPr vert="horz" wrap="square" lIns="0" tIns="0" rIns="0" bIns="0" rtlCol="0" anchor="ctr" anchorCtr="0">
            <a:spAutoFit/>
          </a:bodyPr>
          <a:lstStyle/>
          <a:p>
            <a:pPr algn="ctr" defTabSz="457200" fontAlgn="base">
              <a:spcBef>
                <a:spcPct val="0"/>
              </a:spcBef>
              <a:spcAft>
                <a:spcPct val="0"/>
              </a:spcAft>
            </a:pPr>
            <a:endParaRPr lang="en-US" sz="750">
              <a:solidFill>
                <a:srgbClr val="C0504D"/>
              </a:solidFill>
              <a:latin typeface="Calibri" panose="020F0502020204030204" pitchFamily="34" charset="0"/>
              <a:cs typeface="Arial" charset="0"/>
            </a:endParaRPr>
          </a:p>
        </p:txBody>
      </p:sp>
      <p:sp>
        <p:nvSpPr>
          <p:cNvPr id="594" name="OTLSHAPE_T_09e813fec64f4d08ab98d6cec0cc8c94_StartDate" hidden="1"/>
          <p:cNvSpPr txBox="1"/>
          <p:nvPr>
            <p:custDataLst>
              <p:tags r:id="rId153"/>
            </p:custDataLst>
          </p:nvPr>
        </p:nvSpPr>
        <p:spPr>
          <a:xfrm>
            <a:off x="2667000" y="5605208"/>
            <a:ext cx="0" cy="115416"/>
          </a:xfrm>
          <a:prstGeom prst="rect">
            <a:avLst/>
          </a:prstGeom>
          <a:noFill/>
        </p:spPr>
        <p:txBody>
          <a:bodyPr vert="horz" wrap="square" lIns="0" tIns="0" rIns="0" bIns="0" rtlCol="0" anchor="ctr" anchorCtr="0">
            <a:spAutoFit/>
          </a:bodyPr>
          <a:lstStyle/>
          <a:p>
            <a:pPr algn="ctr" defTabSz="457200" fontAlgn="base">
              <a:spcBef>
                <a:spcPct val="0"/>
              </a:spcBef>
              <a:spcAft>
                <a:spcPct val="0"/>
              </a:spcAft>
            </a:pPr>
            <a:endParaRPr lang="en-US" sz="750">
              <a:solidFill>
                <a:srgbClr val="1F497E"/>
              </a:solidFill>
              <a:latin typeface="Calibri" panose="020F0502020204030204" pitchFamily="34" charset="0"/>
              <a:cs typeface="Arial" charset="0"/>
            </a:endParaRPr>
          </a:p>
        </p:txBody>
      </p:sp>
      <p:sp>
        <p:nvSpPr>
          <p:cNvPr id="595" name="OTLSHAPE_T_09e813fec64f4d08ab98d6cec0cc8c94_EndDate" hidden="1"/>
          <p:cNvSpPr txBox="1"/>
          <p:nvPr>
            <p:custDataLst>
              <p:tags r:id="rId154"/>
            </p:custDataLst>
          </p:nvPr>
        </p:nvSpPr>
        <p:spPr>
          <a:xfrm>
            <a:off x="2667000" y="5605208"/>
            <a:ext cx="0" cy="115416"/>
          </a:xfrm>
          <a:prstGeom prst="rect">
            <a:avLst/>
          </a:prstGeom>
          <a:noFill/>
        </p:spPr>
        <p:txBody>
          <a:bodyPr vert="horz" wrap="square" lIns="0" tIns="0" rIns="0" bIns="0" rtlCol="0" anchor="ctr" anchorCtr="0">
            <a:spAutoFit/>
          </a:bodyPr>
          <a:lstStyle/>
          <a:p>
            <a:pPr algn="ctr" defTabSz="457200" fontAlgn="base">
              <a:spcBef>
                <a:spcPct val="0"/>
              </a:spcBef>
              <a:spcAft>
                <a:spcPct val="0"/>
              </a:spcAft>
            </a:pPr>
            <a:endParaRPr lang="en-US" sz="750">
              <a:solidFill>
                <a:srgbClr val="1F497E"/>
              </a:solidFill>
              <a:latin typeface="Calibri" panose="020F0502020204030204" pitchFamily="34" charset="0"/>
              <a:cs typeface="Arial" charset="0"/>
            </a:endParaRPr>
          </a:p>
        </p:txBody>
      </p:sp>
      <p:sp>
        <p:nvSpPr>
          <p:cNvPr id="596" name="OTLSHAPE_T_09e813fec64f4d08ab98d6cec0cc8c94_JoinedDate"/>
          <p:cNvSpPr txBox="1"/>
          <p:nvPr>
            <p:custDataLst>
              <p:tags r:id="rId155"/>
            </p:custDataLst>
          </p:nvPr>
        </p:nvSpPr>
        <p:spPr>
          <a:xfrm>
            <a:off x="7424094" y="5623066"/>
            <a:ext cx="828675" cy="115416"/>
          </a:xfrm>
          <a:prstGeom prst="rect">
            <a:avLst/>
          </a:prstGeom>
          <a:noFill/>
        </p:spPr>
        <p:txBody>
          <a:bodyPr vert="horz" wrap="square" lIns="0" tIns="0" rIns="0" bIns="0" rtlCol="0" anchor="ctr" anchorCtr="0">
            <a:spAutoFit/>
          </a:bodyPr>
          <a:lstStyle/>
          <a:p>
            <a:pPr defTabSz="457200" fontAlgn="base">
              <a:spcBef>
                <a:spcPct val="0"/>
              </a:spcBef>
              <a:spcAft>
                <a:spcPct val="0"/>
              </a:spcAft>
            </a:pPr>
            <a:r>
              <a:rPr lang="en-US" sz="750" spc="-3">
                <a:solidFill>
                  <a:srgbClr val="1F497E"/>
                </a:solidFill>
                <a:latin typeface="Calibri" panose="020F0502020204030204" pitchFamily="34" charset="0"/>
                <a:cs typeface="Arial" charset="0"/>
              </a:rPr>
              <a:t>May 2020 - Aug 2020</a:t>
            </a:r>
          </a:p>
        </p:txBody>
      </p:sp>
      <p:sp>
        <p:nvSpPr>
          <p:cNvPr id="597" name="OTLSHAPE_T_09e813fec64f4d08ab98d6cec0cc8c94_Title"/>
          <p:cNvSpPr txBox="1"/>
          <p:nvPr>
            <p:custDataLst>
              <p:tags r:id="rId156"/>
            </p:custDataLst>
          </p:nvPr>
        </p:nvSpPr>
        <p:spPr>
          <a:xfrm>
            <a:off x="8773436" y="5490338"/>
            <a:ext cx="466725" cy="380873"/>
          </a:xfrm>
          <a:prstGeom prst="rect">
            <a:avLst/>
          </a:prstGeom>
          <a:noFill/>
        </p:spPr>
        <p:txBody>
          <a:bodyPr vert="horz" wrap="square" lIns="0" tIns="0" rIns="0" bIns="0" rtlCol="0" anchor="ctr" anchorCtr="0">
            <a:spAutoFit/>
          </a:bodyPr>
          <a:lstStyle/>
          <a:p>
            <a:pPr defTabSz="457200" fontAlgn="base">
              <a:spcBef>
                <a:spcPct val="0"/>
              </a:spcBef>
              <a:spcAft>
                <a:spcPct val="0"/>
              </a:spcAft>
            </a:pPr>
            <a:r>
              <a:rPr lang="en-US" sz="825" b="1">
                <a:solidFill>
                  <a:prstClr val="black"/>
                </a:solidFill>
                <a:latin typeface="Calibri" panose="020F0502020204030204" pitchFamily="34" charset="0"/>
                <a:cs typeface="Arial" charset="0"/>
              </a:rPr>
              <a:t>Product/ Indication Approval</a:t>
            </a:r>
          </a:p>
        </p:txBody>
      </p:sp>
      <p:sp>
        <p:nvSpPr>
          <p:cNvPr id="3" name="TextBox 2"/>
          <p:cNvSpPr txBox="1"/>
          <p:nvPr/>
        </p:nvSpPr>
        <p:spPr>
          <a:xfrm>
            <a:off x="2905126" y="1257302"/>
            <a:ext cx="5897567" cy="461665"/>
          </a:xfrm>
          <a:prstGeom prst="rect">
            <a:avLst/>
          </a:prstGeom>
          <a:noFill/>
        </p:spPr>
        <p:txBody>
          <a:bodyPr wrap="square" rtlCol="0">
            <a:spAutoFit/>
          </a:bodyPr>
          <a:lstStyle/>
          <a:p>
            <a:pPr algn="ctr" defTabSz="457200" fontAlgn="base">
              <a:spcBef>
                <a:spcPct val="0"/>
              </a:spcBef>
              <a:spcAft>
                <a:spcPct val="0"/>
              </a:spcAft>
            </a:pPr>
            <a:r>
              <a:rPr lang="en-US" sz="1200" b="1" i="1" dirty="0">
                <a:solidFill>
                  <a:srgbClr val="800080"/>
                </a:solidFill>
                <a:effectLst>
                  <a:outerShdw blurRad="38100" dist="38100" dir="2700000" algn="tl">
                    <a:srgbClr val="000000">
                      <a:alpha val="43137"/>
                    </a:srgbClr>
                  </a:outerShdw>
                </a:effectLst>
                <a:latin typeface="Arial" charset="0"/>
                <a:cs typeface="Arial" charset="0"/>
              </a:rPr>
              <a:t>Assumptions -- n=150 subjects; Sites=20; Countries=5; </a:t>
            </a:r>
            <a:br>
              <a:rPr lang="en-US" sz="1200" b="1" i="1" dirty="0">
                <a:solidFill>
                  <a:srgbClr val="800080"/>
                </a:solidFill>
                <a:effectLst>
                  <a:outerShdw blurRad="38100" dist="38100" dir="2700000" algn="tl">
                    <a:srgbClr val="000000">
                      <a:alpha val="43137"/>
                    </a:srgbClr>
                  </a:outerShdw>
                </a:effectLst>
                <a:latin typeface="Arial" charset="0"/>
                <a:cs typeface="Arial" charset="0"/>
              </a:rPr>
            </a:br>
            <a:r>
              <a:rPr lang="en-US" sz="1200" b="1" i="1" dirty="0">
                <a:solidFill>
                  <a:srgbClr val="800080"/>
                </a:solidFill>
                <a:effectLst>
                  <a:outerShdw blurRad="38100" dist="38100" dir="2700000" algn="tl">
                    <a:srgbClr val="000000">
                      <a:alpha val="43137"/>
                    </a:srgbClr>
                  </a:outerShdw>
                </a:effectLst>
                <a:latin typeface="Arial" charset="0"/>
                <a:cs typeface="Arial" charset="0"/>
              </a:rPr>
              <a:t>Endpoint=1yr. with 3 yrs. of F/up.</a:t>
            </a:r>
          </a:p>
        </p:txBody>
      </p:sp>
      <p:sp>
        <p:nvSpPr>
          <p:cNvPr id="160" name="Rectangle 2"/>
          <p:cNvSpPr txBox="1">
            <a:spLocks noChangeArrowheads="1"/>
          </p:cNvSpPr>
          <p:nvPr/>
        </p:nvSpPr>
        <p:spPr>
          <a:xfrm>
            <a:off x="1675411" y="104776"/>
            <a:ext cx="8737270" cy="1061953"/>
          </a:xfrm>
          <a:prstGeom prst="rect">
            <a:avLst/>
          </a:prstGeom>
        </p:spPr>
        <p:txBody>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defTabSz="457200">
              <a:defRPr/>
            </a:pPr>
            <a:r>
              <a:rPr lang="en-US" sz="3600" b="1" kern="0" dirty="0">
                <a:solidFill>
                  <a:srgbClr val="800000"/>
                </a:solidFill>
                <a:effectLst>
                  <a:outerShdw blurRad="38100" dist="38100" dir="2700000" algn="tl">
                    <a:srgbClr val="000000">
                      <a:alpha val="43137"/>
                    </a:srgbClr>
                  </a:outerShdw>
                </a:effectLst>
                <a:latin typeface="Calibri"/>
              </a:rPr>
              <a:t>Timeline – One-Year Endpoint PMCF Investigation</a:t>
            </a:r>
          </a:p>
        </p:txBody>
      </p:sp>
      <p:sp>
        <p:nvSpPr>
          <p:cNvPr id="4" name="TextBox 3"/>
          <p:cNvSpPr txBox="1"/>
          <p:nvPr/>
        </p:nvSpPr>
        <p:spPr>
          <a:xfrm>
            <a:off x="7857328" y="3575417"/>
            <a:ext cx="1803699" cy="854080"/>
          </a:xfrm>
          <a:prstGeom prst="rect">
            <a:avLst/>
          </a:prstGeom>
          <a:noFill/>
        </p:spPr>
        <p:txBody>
          <a:bodyPr wrap="none" rtlCol="0">
            <a:spAutoFit/>
          </a:bodyPr>
          <a:lstStyle/>
          <a:p>
            <a:pPr defTabSz="457200" fontAlgn="base">
              <a:spcBef>
                <a:spcPct val="0"/>
              </a:spcBef>
              <a:spcAft>
                <a:spcPct val="0"/>
              </a:spcAft>
            </a:pPr>
            <a:r>
              <a:rPr lang="en-US" sz="1650" dirty="0">
                <a:solidFill>
                  <a:srgbClr val="008000"/>
                </a:solidFill>
                <a:latin typeface="Arial" charset="0"/>
                <a:cs typeface="Arial" charset="0"/>
              </a:rPr>
              <a:t>~$5-7 Million</a:t>
            </a:r>
            <a:br>
              <a:rPr lang="en-US" sz="1650" dirty="0">
                <a:solidFill>
                  <a:srgbClr val="008000"/>
                </a:solidFill>
                <a:latin typeface="Arial" charset="0"/>
                <a:cs typeface="Arial" charset="0"/>
              </a:rPr>
            </a:br>
            <a:r>
              <a:rPr lang="en-US" sz="1650" dirty="0">
                <a:solidFill>
                  <a:srgbClr val="008000"/>
                </a:solidFill>
                <a:latin typeface="Arial" charset="0"/>
                <a:cs typeface="Arial" charset="0"/>
              </a:rPr>
              <a:t>(€4.2-5.9 Million)</a:t>
            </a:r>
            <a:br>
              <a:rPr lang="en-US" sz="1650" dirty="0">
                <a:solidFill>
                  <a:srgbClr val="008000"/>
                </a:solidFill>
                <a:latin typeface="Arial" charset="0"/>
                <a:cs typeface="Arial" charset="0"/>
              </a:rPr>
            </a:br>
            <a:r>
              <a:rPr lang="en-US" sz="1650" b="1" dirty="0">
                <a:solidFill>
                  <a:srgbClr val="AF67A8"/>
                </a:solidFill>
                <a:effectLst>
                  <a:outerShdw blurRad="38100" dist="38100" dir="2700000" algn="tl">
                    <a:srgbClr val="000000">
                      <a:alpha val="43137"/>
                    </a:srgbClr>
                  </a:outerShdw>
                </a:effectLst>
                <a:latin typeface="Arial" charset="0"/>
                <a:cs typeface="Arial" charset="0"/>
              </a:rPr>
              <a:t>May 2020 at risk</a:t>
            </a:r>
          </a:p>
        </p:txBody>
      </p:sp>
      <p:sp>
        <p:nvSpPr>
          <p:cNvPr id="5" name="Star: 5 Points 4"/>
          <p:cNvSpPr/>
          <p:nvPr/>
        </p:nvSpPr>
        <p:spPr>
          <a:xfrm>
            <a:off x="9849872" y="2603817"/>
            <a:ext cx="196623" cy="263208"/>
          </a:xfrm>
          <a:prstGeom prst="star5">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sz="1350">
              <a:solidFill>
                <a:prstClr val="white"/>
              </a:solidFill>
              <a:latin typeface="Calibri"/>
            </a:endParaRPr>
          </a:p>
        </p:txBody>
      </p:sp>
      <p:sp>
        <p:nvSpPr>
          <p:cNvPr id="163" name="Slide Number Placeholder 3"/>
          <p:cNvSpPr>
            <a:spLocks noGrp="1"/>
          </p:cNvSpPr>
          <p:nvPr>
            <p:ph type="sldNum" sz="quarter" idx="12"/>
          </p:nvPr>
        </p:nvSpPr>
        <p:spPr>
          <a:xfrm>
            <a:off x="9353550" y="6356351"/>
            <a:ext cx="390525" cy="365125"/>
          </a:xfrm>
        </p:spPr>
        <p:txBody>
          <a:bodyPr/>
          <a:lstStyle/>
          <a:p>
            <a:pPr defTabSz="457200"/>
            <a:fld id="{11B1DE37-19C9-A542-A908-C6B3D47A62ED}" type="slidenum">
              <a:rPr lang="en-US" b="1" i="1">
                <a:solidFill>
                  <a:srgbClr val="7030A0"/>
                </a:solidFill>
                <a:effectLst>
                  <a:outerShdw blurRad="38100" dist="38100" dir="2700000" algn="tl">
                    <a:srgbClr val="000000">
                      <a:alpha val="43137"/>
                    </a:srgbClr>
                  </a:outerShdw>
                </a:effectLst>
                <a:latin typeface="Calibri"/>
              </a:rPr>
              <a:pPr defTabSz="457200"/>
              <a:t>19</a:t>
            </a:fld>
            <a:endParaRPr lang="en-US" b="1" i="1" dirty="0">
              <a:solidFill>
                <a:srgbClr val="7030A0"/>
              </a:solidFill>
              <a:effectLst>
                <a:outerShdw blurRad="38100" dist="38100" dir="2700000" algn="tl">
                  <a:srgbClr val="000000">
                    <a:alpha val="43137"/>
                  </a:srgbClr>
                </a:outerShdw>
              </a:effectLst>
              <a:latin typeface="Calibri"/>
            </a:endParaRPr>
          </a:p>
        </p:txBody>
      </p:sp>
      <p:sp>
        <p:nvSpPr>
          <p:cNvPr id="2" name="Arrow: Down 1"/>
          <p:cNvSpPr/>
          <p:nvPr/>
        </p:nvSpPr>
        <p:spPr>
          <a:xfrm rot="1079827">
            <a:off x="9582149" y="3019427"/>
            <a:ext cx="302420" cy="857991"/>
          </a:xfrm>
          <a:prstGeom prst="downArrow">
            <a:avLst/>
          </a:prstGeom>
          <a:gradFill flip="none" rotWithShape="1">
            <a:gsLst>
              <a:gs pos="0">
                <a:srgbClr val="FF0000"/>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latin typeface="Calibri"/>
            </a:endParaRPr>
          </a:p>
        </p:txBody>
      </p:sp>
      <p:sp>
        <p:nvSpPr>
          <p:cNvPr id="6" name="TextBox 5"/>
          <p:cNvSpPr txBox="1"/>
          <p:nvPr/>
        </p:nvSpPr>
        <p:spPr>
          <a:xfrm>
            <a:off x="2966893" y="6027167"/>
            <a:ext cx="3580450" cy="307777"/>
          </a:xfrm>
          <a:prstGeom prst="rect">
            <a:avLst/>
          </a:prstGeom>
          <a:noFill/>
        </p:spPr>
        <p:txBody>
          <a:bodyPr wrap="square" rtlCol="0">
            <a:spAutoFit/>
          </a:bodyPr>
          <a:lstStyle/>
          <a:p>
            <a:pPr defTabSz="457200"/>
            <a:r>
              <a:rPr lang="en-US" sz="1400" b="1" dirty="0">
                <a:solidFill>
                  <a:prstClr val="black"/>
                </a:solidFill>
                <a:latin typeface="Calibri"/>
              </a:rPr>
              <a:t>Thank you, Kunal Sampat, 2017 RAPS Meeting</a:t>
            </a:r>
          </a:p>
        </p:txBody>
      </p:sp>
      <p:pic>
        <p:nvPicPr>
          <p:cNvPr id="164" name="Picture 163" descr="A picture containing shellfish, table, sitting, black&#10;&#10;Description automatically generated">
            <a:extLst>
              <a:ext uri="{FF2B5EF4-FFF2-40B4-BE49-F238E27FC236}">
                <a16:creationId xmlns="" xmlns:a16="http://schemas.microsoft.com/office/drawing/2014/main" id="{675B8D4D-7DBE-4ABD-896F-C5FB7310698C}"/>
              </a:ext>
            </a:extLst>
          </p:cNvPr>
          <p:cNvPicPr>
            <a:picLocks noChangeAspect="1"/>
          </p:cNvPicPr>
          <p:nvPr/>
        </p:nvPicPr>
        <p:blipFill>
          <a:blip r:embed="rId159" cstate="print">
            <a:extLst>
              <a:ext uri="{28A0092B-C50C-407E-A947-70E740481C1C}">
                <a14:useLocalDpi xmlns:a14="http://schemas.microsoft.com/office/drawing/2010/main" val="0"/>
              </a:ext>
            </a:extLst>
          </a:blip>
          <a:stretch>
            <a:fillRect/>
          </a:stretch>
        </p:blipFill>
        <p:spPr>
          <a:xfrm>
            <a:off x="1518713" y="710328"/>
            <a:ext cx="1724934" cy="619994"/>
          </a:xfrm>
          <a:prstGeom prst="rect">
            <a:avLst/>
          </a:prstGeom>
        </p:spPr>
      </p:pic>
    </p:spTree>
    <p:custDataLst>
      <p:tags r:id="rId1"/>
    </p:custDataLst>
    <p:extLst>
      <p:ext uri="{BB962C8B-B14F-4D97-AF65-F5344CB8AC3E}">
        <p14:creationId xmlns:p14="http://schemas.microsoft.com/office/powerpoint/2010/main" val="12824056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219077" y="177666"/>
            <a:ext cx="9632611" cy="994172"/>
          </a:xfrm>
        </p:spPr>
        <p:txBody>
          <a:bodyPr>
            <a:noAutofit/>
          </a:bodyPr>
          <a:lstStyle/>
          <a:p>
            <a:r>
              <a:rPr lang="en-US" sz="2800" b="1" dirty="0">
                <a:solidFill>
                  <a:srgbClr val="7030A0"/>
                </a:solidFill>
                <a:effectLst>
                  <a:outerShdw blurRad="38100" dist="38100" dir="2700000" algn="tl">
                    <a:srgbClr val="000000">
                      <a:alpha val="43137"/>
                    </a:srgbClr>
                  </a:outerShdw>
                </a:effectLst>
              </a:rPr>
              <a:t>An ISO Standard, Guidance Documents and a Textbook to Organize Thinking to Craft Benefit-to-Risk Assessments for your Product</a:t>
            </a:r>
          </a:p>
        </p:txBody>
      </p:sp>
      <p:sp>
        <p:nvSpPr>
          <p:cNvPr id="4" name="Slide Number Placeholder 5"/>
          <p:cNvSpPr txBox="1">
            <a:spLocks/>
          </p:cNvSpPr>
          <p:nvPr/>
        </p:nvSpPr>
        <p:spPr>
          <a:xfrm>
            <a:off x="11367702" y="6467736"/>
            <a:ext cx="483986" cy="212598"/>
          </a:xfrm>
          <a:prstGeom prst="rect">
            <a:avLst/>
          </a:prstGeom>
        </p:spPr>
        <p:txBody>
          <a:bodyPr vert="horz" lIns="68580" tIns="34290" rIns="68580" bIns="3429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685800" rtl="0" eaLnBrk="1" fontAlgn="auto" latinLnBrk="0" hangingPunct="1">
              <a:lnSpc>
                <a:spcPct val="100000"/>
              </a:lnSpc>
              <a:spcBef>
                <a:spcPts val="0"/>
              </a:spcBef>
              <a:spcAft>
                <a:spcPts val="0"/>
              </a:spcAft>
              <a:buClrTx/>
              <a:buSzTx/>
              <a:buFontTx/>
              <a:buNone/>
              <a:tabLst/>
              <a:defRPr/>
            </a:pPr>
            <a:fld id="{A2885E78-1F86-4A3D-9EE1-B0103B1CEF15}" type="slidenum">
              <a:rPr kumimoji="0" lang="en-US" sz="1200" b="1" i="0" u="none" strike="noStrike" kern="1200" cap="none" spc="0" normalizeH="0" baseline="0" noProof="0">
                <a:ln>
                  <a:noFill/>
                </a:ln>
                <a:solidFill>
                  <a:srgbClr val="000000"/>
                </a:solidFill>
                <a:effectLst/>
                <a:uLnTx/>
                <a:uFillTx/>
                <a:latin typeface="Calibri"/>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2</a:t>
            </a:fld>
            <a:endParaRPr kumimoji="0" lang="en-US" sz="1200" b="1" i="0" u="none" strike="noStrike" kern="1200" cap="none" spc="0" normalizeH="0" baseline="0" noProof="0" dirty="0">
              <a:ln>
                <a:noFill/>
              </a:ln>
              <a:solidFill>
                <a:srgbClr val="000000"/>
              </a:solidFill>
              <a:effectLst/>
              <a:uLnTx/>
              <a:uFillTx/>
              <a:latin typeface="Calibri"/>
              <a:ea typeface="+mn-ea"/>
              <a:cs typeface="+mn-cs"/>
            </a:endParaRPr>
          </a:p>
        </p:txBody>
      </p:sp>
      <p:sp>
        <p:nvSpPr>
          <p:cNvPr id="2" name="Content Placeholder 1"/>
          <p:cNvSpPr>
            <a:spLocks noGrp="1"/>
          </p:cNvSpPr>
          <p:nvPr>
            <p:ph idx="1"/>
          </p:nvPr>
        </p:nvSpPr>
        <p:spPr>
          <a:xfrm>
            <a:off x="154527" y="1291056"/>
            <a:ext cx="6383045" cy="5130383"/>
          </a:xfrm>
        </p:spPr>
        <p:txBody>
          <a:bodyPr>
            <a:normAutofit/>
          </a:bodyPr>
          <a:lstStyle/>
          <a:p>
            <a:pPr marL="457200" indent="-457200">
              <a:buFont typeface="+mj-lt"/>
              <a:buAutoNum type="arabicPeriod"/>
            </a:pPr>
            <a:r>
              <a:rPr lang="en-US" b="1" dirty="0"/>
              <a:t>ISO14971:2019</a:t>
            </a:r>
            <a:r>
              <a:rPr lang="en-US" dirty="0"/>
              <a:t> Medical devices – Application of risk management to medical devices</a:t>
            </a:r>
          </a:p>
          <a:p>
            <a:pPr marL="457200" indent="-457200">
              <a:buFont typeface="+mj-lt"/>
              <a:buAutoNum type="arabicPeriod"/>
            </a:pPr>
            <a:r>
              <a:rPr lang="en-US" b="1" dirty="0"/>
              <a:t>FDA Guidance </a:t>
            </a:r>
            <a:r>
              <a:rPr lang="en-US" dirty="0"/>
              <a:t>“Factors to Consider When Making Benefit-Risk Determinations in Medical Device Premarket Approval and De Novo Classifications” issued August 30, 2019. It contains worksheets and examples.</a:t>
            </a:r>
          </a:p>
          <a:p>
            <a:pPr marL="457200" indent="-457200">
              <a:buFont typeface="+mj-lt"/>
              <a:buAutoNum type="arabicPeriod"/>
            </a:pPr>
            <a:r>
              <a:rPr lang="en-US" b="1" dirty="0"/>
              <a:t>FDA Guidance </a:t>
            </a:r>
            <a:r>
              <a:rPr lang="en-US" dirty="0"/>
              <a:t>“Consideration of Uncertainty in Making Benefit-Risk Determinations in Medical Device Premarket Approvals, De Novo Classifications, and Humanitarian Device Exceptions” issued August 30, 2019.</a:t>
            </a:r>
          </a:p>
          <a:p>
            <a:pPr marL="457200" indent="-457200">
              <a:buFont typeface="+mj-lt"/>
              <a:buAutoNum type="arabicPeriod"/>
            </a:pPr>
            <a:r>
              <a:rPr lang="en-US" b="1" dirty="0"/>
              <a:t>A textbook </a:t>
            </a:r>
            <a:r>
              <a:rPr lang="en-US" dirty="0"/>
              <a:t>I would recommend is Safety Risk Management for Medical Devices by Bijan Elahi ISBN 978-0-12-813098-8 by Elsevier Publishing under the label of Academic Press 2018.</a:t>
            </a:r>
          </a:p>
          <a:p>
            <a:pPr marL="385763" indent="-385763">
              <a:buFont typeface="+mj-lt"/>
              <a:buAutoNum type="arabicPeriod"/>
            </a:pPr>
            <a:endParaRPr lang="en-US" dirty="0"/>
          </a:p>
        </p:txBody>
      </p:sp>
      <p:pic>
        <p:nvPicPr>
          <p:cNvPr id="5" name="Picture 4" descr="A picture containing shellfish, table, sitting, black&#10;&#10;Description automatically generated">
            <a:extLst>
              <a:ext uri="{FF2B5EF4-FFF2-40B4-BE49-F238E27FC236}">
                <a16:creationId xmlns="" xmlns:a16="http://schemas.microsoft.com/office/drawing/2014/main" id="{7B4C4F24-1ABE-4142-B984-F7DE485BCA2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0229" y="165347"/>
            <a:ext cx="1802018" cy="647700"/>
          </a:xfrm>
          <a:prstGeom prst="rect">
            <a:avLst/>
          </a:prstGeom>
        </p:spPr>
      </p:pic>
      <p:pic>
        <p:nvPicPr>
          <p:cNvPr id="7" name="Picture 6" descr="A clock on the side of a truck&#10;&#10;Description automatically generated">
            <a:extLst>
              <a:ext uri="{FF2B5EF4-FFF2-40B4-BE49-F238E27FC236}">
                <a16:creationId xmlns="" xmlns:a16="http://schemas.microsoft.com/office/drawing/2014/main" id="{BC69838C-39E5-4C0C-B96C-74DE8059797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77995" y="1802371"/>
            <a:ext cx="5170122" cy="3446748"/>
          </a:xfrm>
          <a:prstGeom prst="rect">
            <a:avLst/>
          </a:prstGeom>
        </p:spPr>
      </p:pic>
      <p:sp>
        <p:nvSpPr>
          <p:cNvPr id="8" name="TextBox 7">
            <a:extLst>
              <a:ext uri="{FF2B5EF4-FFF2-40B4-BE49-F238E27FC236}">
                <a16:creationId xmlns="" xmlns:a16="http://schemas.microsoft.com/office/drawing/2014/main" id="{17ACE698-06CD-4801-8FB6-799AAD5BF105}"/>
              </a:ext>
            </a:extLst>
          </p:cNvPr>
          <p:cNvSpPr txBox="1"/>
          <p:nvPr/>
        </p:nvSpPr>
        <p:spPr>
          <a:xfrm>
            <a:off x="6791887" y="5525709"/>
            <a:ext cx="4956229" cy="830997"/>
          </a:xfrm>
          <a:prstGeom prst="rect">
            <a:avLst/>
          </a:prstGeom>
          <a:noFill/>
        </p:spPr>
        <p:txBody>
          <a:bodyPr wrap="none" rtlCol="0">
            <a:spAutoFit/>
          </a:bodyPr>
          <a:lstStyle/>
          <a:p>
            <a:pPr algn="ctr"/>
            <a:r>
              <a:rPr lang="en-US" sz="2000" dirty="0"/>
              <a:t>Benefit-versus-Risk – Units of Measures Differ</a:t>
            </a:r>
            <a:br>
              <a:rPr lang="en-US" sz="2000" dirty="0"/>
            </a:br>
            <a:r>
              <a:rPr lang="en-US" sz="2800" b="1" cap="small" dirty="0">
                <a:solidFill>
                  <a:srgbClr val="7030A0"/>
                </a:solidFill>
              </a:rPr>
              <a:t>“The Unsolvable Equation”</a:t>
            </a:r>
            <a:endParaRPr lang="en-US" sz="2000" b="1" cap="small" dirty="0">
              <a:solidFill>
                <a:srgbClr val="7030A0"/>
              </a:solidFill>
            </a:endParaRPr>
          </a:p>
        </p:txBody>
      </p:sp>
      <p:sp>
        <p:nvSpPr>
          <p:cNvPr id="3" name="TextBox 2">
            <a:extLst>
              <a:ext uri="{FF2B5EF4-FFF2-40B4-BE49-F238E27FC236}">
                <a16:creationId xmlns="" xmlns:a16="http://schemas.microsoft.com/office/drawing/2014/main" id="{50C01DA5-D457-4837-89FB-91E6775B6A05}"/>
              </a:ext>
            </a:extLst>
          </p:cNvPr>
          <p:cNvSpPr txBox="1"/>
          <p:nvPr/>
        </p:nvSpPr>
        <p:spPr>
          <a:xfrm>
            <a:off x="230229" y="6446576"/>
            <a:ext cx="11913833" cy="261610"/>
          </a:xfrm>
          <a:prstGeom prst="rect">
            <a:avLst/>
          </a:prstGeom>
          <a:noFill/>
        </p:spPr>
        <p:txBody>
          <a:bodyPr wrap="square" rtlCol="0">
            <a:spAutoFit/>
          </a:bodyPr>
          <a:lstStyle/>
          <a:p>
            <a:r>
              <a:rPr lang="en-US" sz="1100" dirty="0"/>
              <a:t>Because the speed of light is a very large number and is multiplied by itself, this equation points out how a small amount of </a:t>
            </a:r>
            <a:r>
              <a:rPr lang="en-US" sz="1100" dirty="0">
                <a:hlinkClick r:id="rId4"/>
              </a:rPr>
              <a:t>matter</a:t>
            </a:r>
            <a:r>
              <a:rPr lang="en-US" sz="1100" dirty="0"/>
              <a:t> can release a huge amount of energy, as in a </a:t>
            </a:r>
            <a:r>
              <a:rPr lang="en-US" sz="1100" dirty="0">
                <a:hlinkClick r:id="rId5"/>
              </a:rPr>
              <a:t>nuclear reaction</a:t>
            </a:r>
            <a:r>
              <a:rPr lang="en-US" sz="1100" dirty="0"/>
              <a:t>.</a:t>
            </a:r>
            <a:endParaRPr lang="en-US" sz="800" dirty="0"/>
          </a:p>
        </p:txBody>
      </p:sp>
    </p:spTree>
    <p:extLst>
      <p:ext uri="{BB962C8B-B14F-4D97-AF65-F5344CB8AC3E}">
        <p14:creationId xmlns:p14="http://schemas.microsoft.com/office/powerpoint/2010/main" val="40675520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 xmlns:a16="http://schemas.microsoft.com/office/drawing/2014/main" id="{3B854194-185D-494D-905C-7C7CB2E30F6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 xmlns:a16="http://schemas.microsoft.com/office/drawing/2014/main" id="{B4F5FA0D-0104-4987-8241-EFF7C85B88D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3" name="Picture 12">
            <a:extLst>
              <a:ext uri="{FF2B5EF4-FFF2-40B4-BE49-F238E27FC236}">
                <a16:creationId xmlns="" xmlns:a16="http://schemas.microsoft.com/office/drawing/2014/main" id="{2897127E-6CEF-446C-BE87-93B7C46E49D1}"/>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640079" y="2053641"/>
            <a:ext cx="3669161" cy="2760098"/>
          </a:xfrm>
        </p:spPr>
        <p:txBody>
          <a:bodyPr>
            <a:normAutofit/>
          </a:bodyPr>
          <a:lstStyle/>
          <a:p>
            <a:r>
              <a:rPr lang="en-US" b="1" i="1" dirty="0">
                <a:solidFill>
                  <a:srgbClr val="FFFFFF"/>
                </a:solidFill>
                <a:effectLst>
                  <a:outerShdw blurRad="38100" dist="38100" dir="2700000" algn="tl">
                    <a:srgbClr val="000000">
                      <a:alpha val="43137"/>
                    </a:srgbClr>
                  </a:outerShdw>
                </a:effectLst>
              </a:rPr>
              <a:t>Do Benefits Outweigh Risks?</a:t>
            </a:r>
          </a:p>
        </p:txBody>
      </p:sp>
      <p:sp>
        <p:nvSpPr>
          <p:cNvPr id="3" name="Content Placeholder 2"/>
          <p:cNvSpPr>
            <a:spLocks noGrp="1"/>
          </p:cNvSpPr>
          <p:nvPr>
            <p:ph idx="1"/>
          </p:nvPr>
        </p:nvSpPr>
        <p:spPr>
          <a:xfrm>
            <a:off x="6090574" y="801866"/>
            <a:ext cx="5306084" cy="5230634"/>
          </a:xfrm>
        </p:spPr>
        <p:txBody>
          <a:bodyPr anchor="ctr">
            <a:normAutofit/>
          </a:bodyPr>
          <a:lstStyle/>
          <a:p>
            <a:r>
              <a:rPr lang="en-US" sz="2400" dirty="0">
                <a:solidFill>
                  <a:srgbClr val="000000"/>
                </a:solidFill>
              </a:rPr>
              <a:t>Continuous Glucose Monitoring</a:t>
            </a:r>
          </a:p>
          <a:p>
            <a:r>
              <a:rPr lang="en-US" sz="2400" dirty="0">
                <a:solidFill>
                  <a:srgbClr val="000000"/>
                </a:solidFill>
              </a:rPr>
              <a:t>Transcatheter Aortic Valve Replacement (TAVR) </a:t>
            </a:r>
          </a:p>
          <a:p>
            <a:r>
              <a:rPr lang="en-US" sz="2400" dirty="0">
                <a:solidFill>
                  <a:srgbClr val="000000"/>
                </a:solidFill>
              </a:rPr>
              <a:t>LAP-Band or Laparoscopic Adjustable Gastric Banding (LAGB) for Weight Loss</a:t>
            </a:r>
            <a:br>
              <a:rPr lang="en-US" sz="2400" dirty="0">
                <a:solidFill>
                  <a:srgbClr val="000000"/>
                </a:solidFill>
              </a:rPr>
            </a:br>
            <a:endParaRPr lang="en-US" sz="2400" dirty="0">
              <a:solidFill>
                <a:srgbClr val="000000"/>
              </a:solidFill>
            </a:endParaRPr>
          </a:p>
        </p:txBody>
      </p:sp>
      <p:sp>
        <p:nvSpPr>
          <p:cNvPr id="4" name="Slide Number Placeholder 5"/>
          <p:cNvSpPr txBox="1">
            <a:spLocks/>
          </p:cNvSpPr>
          <p:nvPr/>
        </p:nvSpPr>
        <p:spPr>
          <a:xfrm>
            <a:off x="11266415" y="6474512"/>
            <a:ext cx="645314" cy="283464"/>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600"/>
              </a:spcAft>
              <a:buClrTx/>
              <a:buSzTx/>
              <a:buFontTx/>
              <a:buNone/>
              <a:tabLst/>
              <a:defRPr/>
            </a:pPr>
            <a:fld id="{A2885E78-1F86-4A3D-9EE1-B0103B1CEF15}" type="slidenum">
              <a:rPr kumimoji="0" lang="en-US" b="1" i="0" u="none" strike="noStrike" kern="1200" cap="none" spc="0" normalizeH="0" baseline="0" noProof="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20</a:t>
            </a:fld>
            <a:endParaRPr kumimoji="0" lang="en-US" b="1" i="0" u="none" strike="noStrike" kern="1200" cap="none" spc="0" normalizeH="0" baseline="0" noProof="0" dirty="0">
              <a:ln>
                <a:noFill/>
              </a:ln>
              <a:solidFill>
                <a:srgbClr val="000000"/>
              </a:solidFill>
              <a:effectLst/>
              <a:uLnTx/>
              <a:uFillTx/>
              <a:latin typeface="Calibri"/>
              <a:ea typeface="+mn-ea"/>
              <a:cs typeface="+mn-cs"/>
            </a:endParaRPr>
          </a:p>
        </p:txBody>
      </p:sp>
      <p:sp>
        <p:nvSpPr>
          <p:cNvPr id="5" name="TextBox 4"/>
          <p:cNvSpPr txBox="1"/>
          <p:nvPr/>
        </p:nvSpPr>
        <p:spPr>
          <a:xfrm>
            <a:off x="7407965" y="1232452"/>
            <a:ext cx="1854226"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1" u="none" strike="noStrike" kern="1200" cap="none" spc="0" normalizeH="0" baseline="0" noProof="0" dirty="0">
                <a:ln>
                  <a:noFill/>
                </a:ln>
                <a:solidFill>
                  <a:srgbClr val="7030A0"/>
                </a:solidFill>
                <a:effectLst>
                  <a:outerShdw blurRad="38100" dist="38100" dir="2700000" algn="tl">
                    <a:srgbClr val="000000">
                      <a:alpha val="43137"/>
                    </a:srgbClr>
                  </a:outerShdw>
                </a:effectLst>
                <a:uLnTx/>
                <a:uFillTx/>
                <a:latin typeface="Calibri" panose="020F0502020204030204"/>
                <a:ea typeface="+mn-ea"/>
                <a:cs typeface="+mn-cs"/>
              </a:rPr>
              <a:t>3 Examples</a:t>
            </a:r>
          </a:p>
        </p:txBody>
      </p:sp>
      <p:pic>
        <p:nvPicPr>
          <p:cNvPr id="10" name="Picture 9" descr="A picture containing shellfish, table, sitting, black&#10;&#10;Description automatically generated">
            <a:extLst>
              <a:ext uri="{FF2B5EF4-FFF2-40B4-BE49-F238E27FC236}">
                <a16:creationId xmlns="" xmlns:a16="http://schemas.microsoft.com/office/drawing/2014/main" id="{1CAEA2A0-D5F7-4C54-9275-81C108CFF63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11399" y="377992"/>
            <a:ext cx="2377262" cy="854460"/>
          </a:xfrm>
          <a:prstGeom prst="rect">
            <a:avLst/>
          </a:prstGeom>
        </p:spPr>
      </p:pic>
    </p:spTree>
    <p:extLst>
      <p:ext uri="{BB962C8B-B14F-4D97-AF65-F5344CB8AC3E}">
        <p14:creationId xmlns:p14="http://schemas.microsoft.com/office/powerpoint/2010/main" val="38344966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 xmlns:a16="http://schemas.microsoft.com/office/drawing/2014/main" id="{4038CB10-1F5C-4D54-9DF7-12586DE5B00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327546" y="4572000"/>
            <a:ext cx="7058307" cy="1964266"/>
          </a:xfrm>
          <a:prstGeom prst="rect">
            <a:avLst/>
          </a:prstGeom>
          <a:solidFill>
            <a:srgbClr val="4242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itle 5"/>
          <p:cNvSpPr>
            <a:spLocks noGrp="1"/>
          </p:cNvSpPr>
          <p:nvPr>
            <p:ph type="title"/>
          </p:nvPr>
        </p:nvSpPr>
        <p:spPr>
          <a:xfrm>
            <a:off x="524256" y="4767072"/>
            <a:ext cx="6594189" cy="1625210"/>
          </a:xfrm>
        </p:spPr>
        <p:txBody>
          <a:bodyPr>
            <a:normAutofit/>
          </a:bodyPr>
          <a:lstStyle/>
          <a:p>
            <a:pPr algn="ctr"/>
            <a:r>
              <a:rPr lang="en-US" sz="3700" b="1" i="1" dirty="0">
                <a:solidFill>
                  <a:srgbClr val="FFFFFF"/>
                </a:solidFill>
                <a:effectLst>
                  <a:outerShdw blurRad="38100" dist="38100" dir="2700000" algn="tl">
                    <a:srgbClr val="000000">
                      <a:alpha val="43137"/>
                    </a:srgbClr>
                  </a:outerShdw>
                </a:effectLst>
              </a:rPr>
              <a:t>Benefit to Risk Assessment</a:t>
            </a:r>
            <a:br>
              <a:rPr lang="en-US" sz="3700" b="1" i="1" dirty="0">
                <a:solidFill>
                  <a:srgbClr val="FFFFFF"/>
                </a:solidFill>
                <a:effectLst>
                  <a:outerShdw blurRad="38100" dist="38100" dir="2700000" algn="tl">
                    <a:srgbClr val="000000">
                      <a:alpha val="43137"/>
                    </a:srgbClr>
                  </a:outerShdw>
                </a:effectLst>
              </a:rPr>
            </a:br>
            <a:r>
              <a:rPr lang="en-US" sz="3700" b="1" i="1" dirty="0">
                <a:solidFill>
                  <a:srgbClr val="FFFFFF"/>
                </a:solidFill>
                <a:effectLst>
                  <a:outerShdw blurRad="38100" dist="38100" dir="2700000" algn="tl">
                    <a:srgbClr val="000000">
                      <a:alpha val="43137"/>
                    </a:srgbClr>
                  </a:outerShdw>
                </a:effectLst>
              </a:rPr>
              <a:t>Continuous Glucose Monitoring</a:t>
            </a:r>
          </a:p>
        </p:txBody>
      </p:sp>
      <p:pic>
        <p:nvPicPr>
          <p:cNvPr id="3" name="Picture 2"/>
          <p:cNvPicPr>
            <a:picLocks noChangeAspect="1"/>
          </p:cNvPicPr>
          <p:nvPr/>
        </p:nvPicPr>
        <p:blipFill rotWithShape="1">
          <a:blip r:embed="rId2"/>
          <a:srcRect l="21320" r="1" b="1"/>
          <a:stretch/>
        </p:blipFill>
        <p:spPr>
          <a:xfrm>
            <a:off x="327547" y="321733"/>
            <a:ext cx="7058306" cy="4107392"/>
          </a:xfrm>
          <a:prstGeom prst="rect">
            <a:avLst/>
          </a:prstGeom>
        </p:spPr>
      </p:pic>
      <p:sp>
        <p:nvSpPr>
          <p:cNvPr id="13" name="Rectangle 12">
            <a:extLst>
              <a:ext uri="{FF2B5EF4-FFF2-40B4-BE49-F238E27FC236}">
                <a16:creationId xmlns="" xmlns:a16="http://schemas.microsoft.com/office/drawing/2014/main" id="{73ED6512-6858-4552-B699-9A97FE9A4EA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7534655" y="321732"/>
            <a:ext cx="4335613"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Content Placeholder 1"/>
          <p:cNvSpPr>
            <a:spLocks noGrp="1"/>
          </p:cNvSpPr>
          <p:nvPr>
            <p:ph idx="1"/>
          </p:nvPr>
        </p:nvSpPr>
        <p:spPr>
          <a:xfrm>
            <a:off x="8029319" y="917725"/>
            <a:ext cx="3424739" cy="4852362"/>
          </a:xfrm>
        </p:spPr>
        <p:txBody>
          <a:bodyPr anchor="ctr">
            <a:normAutofit/>
          </a:bodyPr>
          <a:lstStyle/>
          <a:p>
            <a:r>
              <a:rPr lang="en-US" b="1" i="1" dirty="0">
                <a:solidFill>
                  <a:srgbClr val="FFFFFF"/>
                </a:solidFill>
                <a:effectLst>
                  <a:outerShdw blurRad="38100" dist="38100" dir="2700000" algn="tl">
                    <a:srgbClr val="000000">
                      <a:alpha val="43137"/>
                    </a:srgbClr>
                  </a:outerShdw>
                </a:effectLst>
              </a:rPr>
              <a:t>Provide detailed glucose information on demand</a:t>
            </a:r>
          </a:p>
          <a:p>
            <a:r>
              <a:rPr lang="en-US" b="1" i="1" dirty="0">
                <a:solidFill>
                  <a:srgbClr val="FFFFFF"/>
                </a:solidFill>
                <a:effectLst>
                  <a:outerShdw blurRad="38100" dist="38100" dir="2700000" algn="tl">
                    <a:srgbClr val="000000">
                      <a:alpha val="43137"/>
                    </a:srgbClr>
                  </a:outerShdw>
                </a:effectLst>
              </a:rPr>
              <a:t>Active protection for hypo- and hyperglycemia</a:t>
            </a:r>
          </a:p>
        </p:txBody>
      </p:sp>
      <p:sp>
        <p:nvSpPr>
          <p:cNvPr id="4" name="Slide Number Placeholder 5"/>
          <p:cNvSpPr txBox="1">
            <a:spLocks/>
          </p:cNvSpPr>
          <p:nvPr/>
        </p:nvSpPr>
        <p:spPr>
          <a:xfrm>
            <a:off x="11266415" y="6474512"/>
            <a:ext cx="645314" cy="283464"/>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600"/>
              </a:spcAft>
              <a:buClrTx/>
              <a:buSzTx/>
              <a:buFontTx/>
              <a:buNone/>
              <a:tabLst/>
              <a:defRPr/>
            </a:pPr>
            <a:fld id="{A2885E78-1F86-4A3D-9EE1-B0103B1CEF15}" type="slidenum">
              <a:rPr kumimoji="0" lang="en-US" b="1" i="0" u="none" strike="noStrike" kern="1200" cap="none" spc="0" normalizeH="0" baseline="0" noProof="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21</a:t>
            </a:fld>
            <a:endParaRPr kumimoji="0" lang="en-US" b="1" i="0" u="none" strike="noStrike" kern="1200" cap="none" spc="0" normalizeH="0" baseline="0" noProof="0" dirty="0">
              <a:ln>
                <a:noFill/>
              </a:ln>
              <a:solidFill>
                <a:srgbClr val="000000"/>
              </a:solidFill>
              <a:effectLst/>
              <a:uLnTx/>
              <a:uFillTx/>
              <a:latin typeface="Calibri"/>
              <a:ea typeface="+mn-ea"/>
              <a:cs typeface="+mn-cs"/>
            </a:endParaRPr>
          </a:p>
        </p:txBody>
      </p:sp>
      <p:pic>
        <p:nvPicPr>
          <p:cNvPr id="8" name="Picture 7" descr="A picture containing shellfish, table, sitting, black&#10;&#10;Description automatically generated">
            <a:extLst>
              <a:ext uri="{FF2B5EF4-FFF2-40B4-BE49-F238E27FC236}">
                <a16:creationId xmlns="" xmlns:a16="http://schemas.microsoft.com/office/drawing/2014/main" id="{C7C73E70-0843-4C4E-9EF5-C2CB117F1A8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0229" y="175395"/>
            <a:ext cx="1802018" cy="647700"/>
          </a:xfrm>
          <a:prstGeom prst="rect">
            <a:avLst/>
          </a:prstGeom>
        </p:spPr>
      </p:pic>
    </p:spTree>
    <p:extLst>
      <p:ext uri="{BB962C8B-B14F-4D97-AF65-F5344CB8AC3E}">
        <p14:creationId xmlns:p14="http://schemas.microsoft.com/office/powerpoint/2010/main" val="15329318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 xmlns:a16="http://schemas.microsoft.com/office/drawing/2014/main" id="{4038CB10-1F5C-4D54-9DF7-12586DE5B00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327546" y="4572000"/>
            <a:ext cx="7058307" cy="1964266"/>
          </a:xfrm>
          <a:prstGeom prst="rect">
            <a:avLst/>
          </a:prstGeom>
          <a:solidFill>
            <a:srgbClr val="4242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itle 5"/>
          <p:cNvSpPr>
            <a:spLocks noGrp="1"/>
          </p:cNvSpPr>
          <p:nvPr>
            <p:ph type="title"/>
          </p:nvPr>
        </p:nvSpPr>
        <p:spPr>
          <a:xfrm>
            <a:off x="524256" y="4767072"/>
            <a:ext cx="6594189" cy="1625210"/>
          </a:xfrm>
        </p:spPr>
        <p:txBody>
          <a:bodyPr>
            <a:normAutofit/>
          </a:bodyPr>
          <a:lstStyle/>
          <a:p>
            <a:pPr algn="ctr"/>
            <a:r>
              <a:rPr lang="en-US" sz="3700" b="1" i="1" dirty="0">
                <a:solidFill>
                  <a:srgbClr val="FFFFFF"/>
                </a:solidFill>
                <a:effectLst>
                  <a:outerShdw blurRad="38100" dist="38100" dir="2700000" algn="tl">
                    <a:srgbClr val="000000">
                      <a:alpha val="43137"/>
                    </a:srgbClr>
                  </a:outerShdw>
                </a:effectLst>
              </a:rPr>
              <a:t>Benefit to Risk Assessment</a:t>
            </a:r>
            <a:br>
              <a:rPr lang="en-US" sz="3700" b="1" i="1" dirty="0">
                <a:solidFill>
                  <a:srgbClr val="FFFFFF"/>
                </a:solidFill>
                <a:effectLst>
                  <a:outerShdw blurRad="38100" dist="38100" dir="2700000" algn="tl">
                    <a:srgbClr val="000000">
                      <a:alpha val="43137"/>
                    </a:srgbClr>
                  </a:outerShdw>
                </a:effectLst>
              </a:rPr>
            </a:br>
            <a:r>
              <a:rPr lang="en-US" sz="3700" b="1" i="1" dirty="0">
                <a:solidFill>
                  <a:srgbClr val="FFFF00"/>
                </a:solidFill>
                <a:effectLst>
                  <a:outerShdw blurRad="38100" dist="38100" dir="2700000" algn="tl">
                    <a:srgbClr val="000000">
                      <a:alpha val="43137"/>
                    </a:srgbClr>
                  </a:outerShdw>
                </a:effectLst>
              </a:rPr>
              <a:t>Alternative Therapy</a:t>
            </a:r>
            <a:r>
              <a:rPr lang="en-US" sz="3700" b="1" i="1" dirty="0">
                <a:solidFill>
                  <a:srgbClr val="FFFFFF"/>
                </a:solidFill>
                <a:effectLst>
                  <a:outerShdw blurRad="38100" dist="38100" dir="2700000" algn="tl">
                    <a:srgbClr val="000000">
                      <a:alpha val="43137"/>
                    </a:srgbClr>
                  </a:outerShdw>
                </a:effectLst>
              </a:rPr>
              <a:t/>
            </a:r>
            <a:br>
              <a:rPr lang="en-US" sz="3700" b="1" i="1" dirty="0">
                <a:solidFill>
                  <a:srgbClr val="FFFFFF"/>
                </a:solidFill>
                <a:effectLst>
                  <a:outerShdw blurRad="38100" dist="38100" dir="2700000" algn="tl">
                    <a:srgbClr val="000000">
                      <a:alpha val="43137"/>
                    </a:srgbClr>
                  </a:outerShdw>
                </a:effectLst>
              </a:rPr>
            </a:br>
            <a:r>
              <a:rPr lang="en-US" sz="3700" b="1" i="1" dirty="0">
                <a:solidFill>
                  <a:srgbClr val="FFFFFF"/>
                </a:solidFill>
                <a:effectLst>
                  <a:outerShdw blurRad="38100" dist="38100" dir="2700000" algn="tl">
                    <a:srgbClr val="000000">
                      <a:alpha val="43137"/>
                    </a:srgbClr>
                  </a:outerShdw>
                </a:effectLst>
              </a:rPr>
              <a:t>Self-Monitored Blood Glucose</a:t>
            </a:r>
          </a:p>
        </p:txBody>
      </p:sp>
      <p:sp>
        <p:nvSpPr>
          <p:cNvPr id="13" name="Rectangle 12">
            <a:extLst>
              <a:ext uri="{FF2B5EF4-FFF2-40B4-BE49-F238E27FC236}">
                <a16:creationId xmlns="" xmlns:a16="http://schemas.microsoft.com/office/drawing/2014/main" id="{73ED6512-6858-4552-B699-9A97FE9A4EA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7534655" y="321732"/>
            <a:ext cx="4335613"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Content Placeholder 1"/>
          <p:cNvSpPr>
            <a:spLocks noGrp="1"/>
          </p:cNvSpPr>
          <p:nvPr>
            <p:ph idx="1"/>
          </p:nvPr>
        </p:nvSpPr>
        <p:spPr>
          <a:xfrm>
            <a:off x="7582563" y="917725"/>
            <a:ext cx="3978066" cy="4852362"/>
          </a:xfrm>
        </p:spPr>
        <p:txBody>
          <a:bodyPr anchor="ctr">
            <a:normAutofit/>
          </a:bodyPr>
          <a:lstStyle/>
          <a:p>
            <a:r>
              <a:rPr lang="en-US" b="1" i="1" dirty="0">
                <a:solidFill>
                  <a:srgbClr val="FFFFFF"/>
                </a:solidFill>
                <a:effectLst>
                  <a:outerShdw blurRad="38100" dist="38100" dir="2700000" algn="tl">
                    <a:srgbClr val="000000">
                      <a:alpha val="43137"/>
                    </a:srgbClr>
                  </a:outerShdw>
                </a:effectLst>
              </a:rPr>
              <a:t>Periodic meter testing 4 to 6 times a day</a:t>
            </a:r>
          </a:p>
          <a:p>
            <a:r>
              <a:rPr lang="en-US" b="1" i="1" dirty="0">
                <a:solidFill>
                  <a:srgbClr val="FFFFFF"/>
                </a:solidFill>
                <a:effectLst>
                  <a:outerShdw blurRad="38100" dist="38100" dir="2700000" algn="tl">
                    <a:srgbClr val="000000">
                      <a:alpha val="43137"/>
                    </a:srgbClr>
                  </a:outerShdw>
                </a:effectLst>
              </a:rPr>
              <a:t>Each test requires finger stick with lancet</a:t>
            </a:r>
          </a:p>
          <a:p>
            <a:r>
              <a:rPr lang="en-US" b="1" i="1" dirty="0">
                <a:solidFill>
                  <a:srgbClr val="FFFFFF"/>
                </a:solidFill>
                <a:effectLst>
                  <a:outerShdw blurRad="38100" dist="38100" dir="2700000" algn="tl">
                    <a:srgbClr val="000000">
                      <a:alpha val="43137"/>
                    </a:srgbClr>
                  </a:outerShdw>
                </a:effectLst>
              </a:rPr>
              <a:t>Test is easy to perform using portable testing devices and strips</a:t>
            </a:r>
          </a:p>
        </p:txBody>
      </p:sp>
      <p:sp>
        <p:nvSpPr>
          <p:cNvPr id="4" name="Slide Number Placeholder 5"/>
          <p:cNvSpPr txBox="1">
            <a:spLocks/>
          </p:cNvSpPr>
          <p:nvPr/>
        </p:nvSpPr>
        <p:spPr>
          <a:xfrm>
            <a:off x="11266415" y="6474512"/>
            <a:ext cx="645314" cy="283464"/>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600"/>
              </a:spcAft>
              <a:buClrTx/>
              <a:buSzTx/>
              <a:buFontTx/>
              <a:buNone/>
              <a:tabLst/>
              <a:defRPr/>
            </a:pPr>
            <a:fld id="{A2885E78-1F86-4A3D-9EE1-B0103B1CEF15}" type="slidenum">
              <a:rPr kumimoji="0" lang="en-US" b="1" i="0" u="none" strike="noStrike" kern="1200" cap="none" spc="0" normalizeH="0" baseline="0" noProof="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22</a:t>
            </a:fld>
            <a:endParaRPr kumimoji="0" lang="en-US" b="1" i="0" u="none" strike="noStrike" kern="1200" cap="none" spc="0" normalizeH="0" baseline="0" noProof="0" dirty="0">
              <a:ln>
                <a:noFill/>
              </a:ln>
              <a:solidFill>
                <a:srgbClr val="000000"/>
              </a:solidFill>
              <a:effectLst/>
              <a:uLnTx/>
              <a:uFillTx/>
              <a:latin typeface="Calibri"/>
              <a:ea typeface="+mn-ea"/>
              <a:cs typeface="+mn-cs"/>
            </a:endParaRPr>
          </a:p>
        </p:txBody>
      </p:sp>
      <p:pic>
        <p:nvPicPr>
          <p:cNvPr id="5" name="Picture 4"/>
          <p:cNvPicPr>
            <a:picLocks noChangeAspect="1"/>
          </p:cNvPicPr>
          <p:nvPr/>
        </p:nvPicPr>
        <p:blipFill>
          <a:blip r:embed="rId2"/>
          <a:stretch>
            <a:fillRect/>
          </a:stretch>
        </p:blipFill>
        <p:spPr>
          <a:xfrm>
            <a:off x="198777" y="780207"/>
            <a:ext cx="6919668" cy="2462838"/>
          </a:xfrm>
          <a:prstGeom prst="rect">
            <a:avLst/>
          </a:prstGeom>
        </p:spPr>
      </p:pic>
      <p:pic>
        <p:nvPicPr>
          <p:cNvPr id="8" name="Picture 7" descr="A picture containing shellfish, table, sitting, black&#10;&#10;Description automatically generated">
            <a:extLst>
              <a:ext uri="{FF2B5EF4-FFF2-40B4-BE49-F238E27FC236}">
                <a16:creationId xmlns="" xmlns:a16="http://schemas.microsoft.com/office/drawing/2014/main" id="{FEC2F876-C84B-403B-A366-AA1F8A3529F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0229" y="165347"/>
            <a:ext cx="1802018" cy="647700"/>
          </a:xfrm>
          <a:prstGeom prst="rect">
            <a:avLst/>
          </a:prstGeom>
        </p:spPr>
      </p:pic>
    </p:spTree>
    <p:extLst>
      <p:ext uri="{BB962C8B-B14F-4D97-AF65-F5344CB8AC3E}">
        <p14:creationId xmlns:p14="http://schemas.microsoft.com/office/powerpoint/2010/main" val="17720989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190656" y="46205"/>
            <a:ext cx="9359196" cy="620247"/>
          </a:xfrm>
        </p:spPr>
        <p:txBody>
          <a:bodyPr>
            <a:normAutofit/>
          </a:bodyPr>
          <a:lstStyle/>
          <a:p>
            <a:r>
              <a:rPr lang="en-US" sz="3200" b="1" i="1" dirty="0">
                <a:solidFill>
                  <a:srgbClr val="7030A0"/>
                </a:solidFill>
                <a:effectLst>
                  <a:outerShdw blurRad="38100" dist="38100" dir="2700000" algn="tl">
                    <a:srgbClr val="000000">
                      <a:alpha val="43137"/>
                    </a:srgbClr>
                  </a:outerShdw>
                </a:effectLst>
              </a:rPr>
              <a:t>Benefit Assessment – Continuous Glucose Monitoring </a:t>
            </a:r>
            <a:r>
              <a:rPr lang="en-US" sz="3200" b="1" i="1" baseline="40000" dirty="0">
                <a:solidFill>
                  <a:srgbClr val="7030A0"/>
                </a:solidFill>
                <a:effectLst>
                  <a:outerShdw blurRad="38100" dist="38100" dir="2700000" algn="tl">
                    <a:srgbClr val="000000">
                      <a:alpha val="43137"/>
                    </a:srgbClr>
                  </a:outerShdw>
                </a:effectLst>
              </a:rPr>
              <a:t>1,2,3</a:t>
            </a: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3687691790"/>
              </p:ext>
            </p:extLst>
          </p:nvPr>
        </p:nvGraphicFramePr>
        <p:xfrm>
          <a:off x="136476" y="680234"/>
          <a:ext cx="11857140" cy="5684520"/>
        </p:xfrm>
        <a:graphic>
          <a:graphicData uri="http://schemas.openxmlformats.org/drawingml/2006/table">
            <a:tbl>
              <a:tblPr firstRow="1" bandRow="1">
                <a:tableStyleId>{5C22544A-7EE6-4342-B048-85BDC9FD1C3A}</a:tableStyleId>
              </a:tblPr>
              <a:tblGrid>
                <a:gridCol w="3209611">
                  <a:extLst>
                    <a:ext uri="{9D8B030D-6E8A-4147-A177-3AD203B41FA5}">
                      <a16:colId xmlns="" xmlns:a16="http://schemas.microsoft.com/office/drawing/2014/main" val="3991750831"/>
                    </a:ext>
                  </a:extLst>
                </a:gridCol>
                <a:gridCol w="8647529">
                  <a:extLst>
                    <a:ext uri="{9D8B030D-6E8A-4147-A177-3AD203B41FA5}">
                      <a16:colId xmlns="" xmlns:a16="http://schemas.microsoft.com/office/drawing/2014/main" val="1523161109"/>
                    </a:ext>
                  </a:extLst>
                </a:gridCol>
              </a:tblGrid>
              <a:tr h="370840">
                <a:tc>
                  <a:txBody>
                    <a:bodyPr/>
                    <a:lstStyle/>
                    <a:p>
                      <a:r>
                        <a:rPr lang="en-US" dirty="0"/>
                        <a:t>Benefit Assessment Criteria</a:t>
                      </a:r>
                    </a:p>
                  </a:txBody>
                  <a:tcPr/>
                </a:tc>
                <a:tc>
                  <a:txBody>
                    <a:bodyPr/>
                    <a:lstStyle/>
                    <a:p>
                      <a:r>
                        <a:rPr lang="en-US" dirty="0"/>
                        <a:t>Assessment for Continuous Glucose</a:t>
                      </a:r>
                      <a:r>
                        <a:rPr lang="en-US" baseline="0" dirty="0"/>
                        <a:t> Monitoring </a:t>
                      </a:r>
                      <a:r>
                        <a:rPr lang="en-US" sz="1600" baseline="0" dirty="0"/>
                        <a:t>(</a:t>
                      </a:r>
                      <a:r>
                        <a:rPr lang="en-US" sz="1600" dirty="0"/>
                        <a:t>FreeStyle Libre</a:t>
                      </a:r>
                      <a:r>
                        <a:rPr lang="en-US" sz="1600" baseline="0" dirty="0"/>
                        <a:t> -</a:t>
                      </a:r>
                      <a:r>
                        <a:rPr lang="en-US" sz="1600" dirty="0"/>
                        <a:t> l</a:t>
                      </a:r>
                      <a:r>
                        <a:rPr lang="en-US" sz="1600" baseline="0" dirty="0"/>
                        <a:t>ow risk, but high benefit)</a:t>
                      </a:r>
                      <a:endParaRPr lang="en-US" dirty="0"/>
                    </a:p>
                  </a:txBody>
                  <a:tcPr/>
                </a:tc>
                <a:extLst>
                  <a:ext uri="{0D108BD9-81ED-4DB2-BD59-A6C34878D82A}">
                    <a16:rowId xmlns="" xmlns:a16="http://schemas.microsoft.com/office/drawing/2014/main" val="21628513"/>
                  </a:ext>
                </a:extLst>
              </a:tr>
              <a:tr h="370840">
                <a:tc>
                  <a:txBody>
                    <a:bodyPr/>
                    <a:lstStyle/>
                    <a:p>
                      <a:r>
                        <a:rPr lang="en-US" dirty="0"/>
                        <a:t>Types of Benefits</a:t>
                      </a:r>
                    </a:p>
                  </a:txBody>
                  <a:tcPr/>
                </a:tc>
                <a:tc>
                  <a:txBody>
                    <a:bodyPr/>
                    <a:lstStyle/>
                    <a:p>
                      <a:r>
                        <a:rPr lang="en-US" dirty="0"/>
                        <a:t>Information can dramatically improve glucose control, avoiding long-term complications (blindness, kidney</a:t>
                      </a:r>
                      <a:r>
                        <a:rPr lang="en-US" baseline="0" dirty="0"/>
                        <a:t> dysfunction, heart attack, stroke, loss of limbs). Improve quality of life. Decrease overall treatment costs. Fewer days of missed work. Trending and patterns of glucose over time with continuous glucose monitoring.</a:t>
                      </a:r>
                      <a:endParaRPr lang="en-US" dirty="0"/>
                    </a:p>
                  </a:txBody>
                  <a:tcPr/>
                </a:tc>
                <a:extLst>
                  <a:ext uri="{0D108BD9-81ED-4DB2-BD59-A6C34878D82A}">
                    <a16:rowId xmlns="" xmlns:a16="http://schemas.microsoft.com/office/drawing/2014/main" val="684230372"/>
                  </a:ext>
                </a:extLst>
              </a:tr>
              <a:tr h="370840">
                <a:tc>
                  <a:txBody>
                    <a:bodyPr/>
                    <a:lstStyle/>
                    <a:p>
                      <a:r>
                        <a:rPr lang="en-US" dirty="0"/>
                        <a:t>Magnitude of Benefit</a:t>
                      </a:r>
                    </a:p>
                  </a:txBody>
                  <a:tcPr/>
                </a:tc>
                <a:tc>
                  <a:txBody>
                    <a:bodyPr/>
                    <a:lstStyle/>
                    <a:p>
                      <a:r>
                        <a:rPr lang="en-US" dirty="0"/>
                        <a:t>More patients with continuous</a:t>
                      </a:r>
                      <a:r>
                        <a:rPr lang="en-US" baseline="0" dirty="0"/>
                        <a:t> glucose monitoring versus control had a relative reduction of </a:t>
                      </a:r>
                      <a:r>
                        <a:rPr lang="en-US" u="sng" baseline="0" dirty="0"/>
                        <a:t>&gt;</a:t>
                      </a:r>
                      <a:r>
                        <a:rPr lang="en-US" i="0" u="none" baseline="0" dirty="0"/>
                        <a:t> 10% in glycated hemoglobin levels – a relative reduction of 10% in glycated hemoglobin levels is associated with a reduction of &gt; 40% in the rate of development and progression of early diabetic retinopathy.</a:t>
                      </a:r>
                      <a:endParaRPr lang="en-US" dirty="0"/>
                    </a:p>
                  </a:txBody>
                  <a:tcPr/>
                </a:tc>
                <a:extLst>
                  <a:ext uri="{0D108BD9-81ED-4DB2-BD59-A6C34878D82A}">
                    <a16:rowId xmlns="" xmlns:a16="http://schemas.microsoft.com/office/drawing/2014/main" val="2938099525"/>
                  </a:ext>
                </a:extLst>
              </a:tr>
              <a:tr h="370840">
                <a:tc>
                  <a:txBody>
                    <a:bodyPr/>
                    <a:lstStyle/>
                    <a:p>
                      <a:r>
                        <a:rPr lang="en-US" dirty="0"/>
                        <a:t>Likelihood</a:t>
                      </a:r>
                      <a:r>
                        <a:rPr lang="en-US" baseline="0" dirty="0"/>
                        <a:t> of Experiencing One or More Benefits</a:t>
                      </a:r>
                      <a:endParaRPr lang="en-US" dirty="0"/>
                    </a:p>
                  </a:txBody>
                  <a:tcPr/>
                </a:tc>
                <a:tc>
                  <a:txBody>
                    <a:bodyPr/>
                    <a:lstStyle/>
                    <a:p>
                      <a:r>
                        <a:rPr lang="en-US" dirty="0"/>
                        <a:t>High likelihood of experiencing benefits, as continuous glucose monitoring provides accurate information and alerts for most patients who wear it, and complication rates related to poor glucose control are extremely</a:t>
                      </a:r>
                      <a:r>
                        <a:rPr lang="en-US" baseline="0" dirty="0"/>
                        <a:t> high</a:t>
                      </a:r>
                      <a:endParaRPr lang="en-US" dirty="0"/>
                    </a:p>
                  </a:txBody>
                  <a:tcPr/>
                </a:tc>
                <a:extLst>
                  <a:ext uri="{0D108BD9-81ED-4DB2-BD59-A6C34878D82A}">
                    <a16:rowId xmlns="" xmlns:a16="http://schemas.microsoft.com/office/drawing/2014/main" val="1718349304"/>
                  </a:ext>
                </a:extLst>
              </a:tr>
              <a:tr h="370840">
                <a:tc>
                  <a:txBody>
                    <a:bodyPr/>
                    <a:lstStyle/>
                    <a:p>
                      <a:r>
                        <a:rPr lang="en-US" dirty="0"/>
                        <a:t>Duration of Effect</a:t>
                      </a:r>
                    </a:p>
                  </a:txBody>
                  <a:tcPr/>
                </a:tc>
                <a:tc>
                  <a:txBody>
                    <a:bodyPr/>
                    <a:lstStyle/>
                    <a:p>
                      <a:r>
                        <a:rPr lang="en-US" dirty="0"/>
                        <a:t>Benefits continue as long as the device is being used</a:t>
                      </a:r>
                    </a:p>
                  </a:txBody>
                  <a:tcPr/>
                </a:tc>
                <a:extLst>
                  <a:ext uri="{0D108BD9-81ED-4DB2-BD59-A6C34878D82A}">
                    <a16:rowId xmlns="" xmlns:a16="http://schemas.microsoft.com/office/drawing/2014/main" val="553802503"/>
                  </a:ext>
                </a:extLst>
              </a:tr>
              <a:tr h="370840">
                <a:tc>
                  <a:txBody>
                    <a:bodyPr/>
                    <a:lstStyle/>
                    <a:p>
                      <a:r>
                        <a:rPr lang="en-US" dirty="0"/>
                        <a:t>Patients’ Perspective on Benefit</a:t>
                      </a:r>
                    </a:p>
                  </a:txBody>
                  <a:tcPr/>
                </a:tc>
                <a:tc>
                  <a:txBody>
                    <a:bodyPr/>
                    <a:lstStyle/>
                    <a:p>
                      <a:r>
                        <a:rPr lang="en-US" dirty="0"/>
                        <a:t>Alerts are particularly important for patients with hypoglycemia unawareness,</a:t>
                      </a:r>
                      <a:r>
                        <a:rPr lang="en-US" baseline="0" dirty="0"/>
                        <a:t> during exercise, when driving, at night, and in pediatric patients. Devices are reimbursed.</a:t>
                      </a:r>
                      <a:endParaRPr lang="en-US" dirty="0"/>
                    </a:p>
                  </a:txBody>
                  <a:tcPr/>
                </a:tc>
                <a:extLst>
                  <a:ext uri="{0D108BD9-81ED-4DB2-BD59-A6C34878D82A}">
                    <a16:rowId xmlns="" xmlns:a16="http://schemas.microsoft.com/office/drawing/2014/main" val="2659825246"/>
                  </a:ext>
                </a:extLst>
              </a:tr>
              <a:tr h="370840">
                <a:tc>
                  <a:txBody>
                    <a:bodyPr/>
                    <a:lstStyle/>
                    <a:p>
                      <a:r>
                        <a:rPr lang="en-US" dirty="0"/>
                        <a:t>Benefit Factors for Health Care</a:t>
                      </a:r>
                      <a:r>
                        <a:rPr lang="en-US" baseline="0" dirty="0"/>
                        <a:t> Professionals or Caregivers</a:t>
                      </a:r>
                      <a:endParaRPr lang="en-US" dirty="0"/>
                    </a:p>
                  </a:txBody>
                  <a:tcPr/>
                </a:tc>
                <a:tc>
                  <a:txBody>
                    <a:bodyPr/>
                    <a:lstStyle/>
                    <a:p>
                      <a:r>
                        <a:rPr lang="en-US" dirty="0"/>
                        <a:t>Parents of children with diabetes are alerted when their children are in a danger zone. Ability to see historical glucose trends and patterns over time.</a:t>
                      </a:r>
                    </a:p>
                  </a:txBody>
                  <a:tcPr/>
                </a:tc>
                <a:extLst>
                  <a:ext uri="{0D108BD9-81ED-4DB2-BD59-A6C34878D82A}">
                    <a16:rowId xmlns="" xmlns:a16="http://schemas.microsoft.com/office/drawing/2014/main" val="1519975285"/>
                  </a:ext>
                </a:extLst>
              </a:tr>
              <a:tr h="370840">
                <a:tc>
                  <a:txBody>
                    <a:bodyPr/>
                    <a:lstStyle/>
                    <a:p>
                      <a:r>
                        <a:rPr lang="en-US" dirty="0"/>
                        <a:t>Medical Necessity</a:t>
                      </a:r>
                    </a:p>
                  </a:txBody>
                  <a:tcPr/>
                </a:tc>
                <a:tc>
                  <a:txBody>
                    <a:bodyPr/>
                    <a:lstStyle/>
                    <a:p>
                      <a:r>
                        <a:rPr lang="en-US" dirty="0"/>
                        <a:t>Alternatives offer only periodic glucose readings and no alert protection</a:t>
                      </a:r>
                    </a:p>
                  </a:txBody>
                  <a:tcPr/>
                </a:tc>
                <a:extLst>
                  <a:ext uri="{0D108BD9-81ED-4DB2-BD59-A6C34878D82A}">
                    <a16:rowId xmlns="" xmlns:a16="http://schemas.microsoft.com/office/drawing/2014/main" val="1141675564"/>
                  </a:ext>
                </a:extLst>
              </a:tr>
            </a:tbl>
          </a:graphicData>
        </a:graphic>
      </p:graphicFrame>
      <p:sp>
        <p:nvSpPr>
          <p:cNvPr id="4" name="Slide Number Placeholder 5"/>
          <p:cNvSpPr txBox="1">
            <a:spLocks/>
          </p:cNvSpPr>
          <p:nvPr/>
        </p:nvSpPr>
        <p:spPr>
          <a:xfrm>
            <a:off x="11478447" y="6487764"/>
            <a:ext cx="645314" cy="283464"/>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A2885E78-1F86-4A3D-9EE1-B0103B1CEF15}" type="slidenum">
              <a:rPr kumimoji="0" lang="en-US" b="1" i="0" u="none" strike="noStrike" kern="1200" cap="none" spc="0" normalizeH="0" baseline="0" noProof="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b="1" i="0" u="none" strike="noStrike" kern="1200" cap="none" spc="0" normalizeH="0" baseline="0" noProof="0" dirty="0">
              <a:ln>
                <a:noFill/>
              </a:ln>
              <a:solidFill>
                <a:srgbClr val="000000"/>
              </a:solidFill>
              <a:effectLst/>
              <a:uLnTx/>
              <a:uFillTx/>
              <a:latin typeface="Calibri"/>
              <a:ea typeface="+mn-ea"/>
              <a:cs typeface="+mn-cs"/>
            </a:endParaRPr>
          </a:p>
        </p:txBody>
      </p:sp>
      <p:sp>
        <p:nvSpPr>
          <p:cNvPr id="2" name="TextBox 1"/>
          <p:cNvSpPr txBox="1"/>
          <p:nvPr/>
        </p:nvSpPr>
        <p:spPr>
          <a:xfrm>
            <a:off x="66262" y="6315988"/>
            <a:ext cx="11542642" cy="57708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Calibri" panose="020F0502020204030204"/>
                <a:ea typeface="+mn-ea"/>
                <a:cs typeface="+mn-cs"/>
              </a:rPr>
              <a:t>1. Diabetes </a:t>
            </a:r>
            <a:r>
              <a:rPr kumimoji="0" lang="en-US" sz="1050" b="0" i="0" u="none" strike="noStrike" kern="1200" cap="none" spc="0" normalizeH="0" baseline="0" noProof="0" dirty="0" err="1">
                <a:ln>
                  <a:noFill/>
                </a:ln>
                <a:solidFill>
                  <a:prstClr val="black"/>
                </a:solidFill>
                <a:effectLst/>
                <a:uLnTx/>
                <a:uFillTx/>
                <a:latin typeface="Calibri" panose="020F0502020204030204"/>
                <a:ea typeface="+mn-ea"/>
                <a:cs typeface="+mn-cs"/>
              </a:rPr>
              <a:t>Technol</a:t>
            </a:r>
            <a:r>
              <a:rPr kumimoji="0" lang="en-US" sz="1050" b="0" i="0" u="none" strike="noStrike" kern="1200" cap="none" spc="0" normalizeH="0" baseline="0" noProof="0" dirty="0">
                <a:ln>
                  <a:noFill/>
                </a:ln>
                <a:solidFill>
                  <a:prstClr val="black"/>
                </a:solidFill>
                <a:effectLst/>
                <a:uLnTx/>
                <a:uFillTx/>
                <a:latin typeface="Calibri" panose="020F0502020204030204"/>
                <a:ea typeface="+mn-ea"/>
                <a:cs typeface="+mn-cs"/>
              </a:rPr>
              <a:t> Thera. 2009</a:t>
            </a:r>
            <a:r>
              <a:rPr kumimoji="0" lang="en-US" sz="1050" b="0" i="0" u="none" strike="noStrike" kern="1200" cap="none" spc="0" normalizeH="0" baseline="0" noProof="0" dirty="0">
                <a:ln>
                  <a:noFill/>
                </a:ln>
                <a:solidFill>
                  <a:prstClr val="black"/>
                </a:solidFill>
                <a:effectLst/>
                <a:uLnTx/>
                <a:uFillTx/>
                <a:latin typeface="Calibri" panose="020F0502020204030204"/>
                <a:ea typeface="+mn-ea"/>
                <a:cs typeface="+mn-cs"/>
                <a:sym typeface="Wingdings" panose="05000000000000000000" pitchFamily="2" charset="2"/>
              </a:rPr>
              <a:t>; (June)11(</a:t>
            </a:r>
            <a:r>
              <a:rPr kumimoji="0" lang="en-US" sz="1050" b="0" i="0" u="none" strike="noStrike" kern="1200" cap="none" spc="0" normalizeH="0" baseline="0" noProof="0" dirty="0" err="1">
                <a:ln>
                  <a:noFill/>
                </a:ln>
                <a:solidFill>
                  <a:prstClr val="black"/>
                </a:solidFill>
                <a:effectLst/>
                <a:uLnTx/>
                <a:uFillTx/>
                <a:latin typeface="Calibri" panose="020F0502020204030204"/>
                <a:ea typeface="+mn-ea"/>
                <a:cs typeface="+mn-cs"/>
                <a:sym typeface="Wingdings" panose="05000000000000000000" pitchFamily="2" charset="2"/>
              </a:rPr>
              <a:t>Suppl</a:t>
            </a:r>
            <a:r>
              <a:rPr kumimoji="0" lang="en-US" sz="1050" b="0" i="0" u="none" strike="noStrike" kern="1200" cap="none" spc="0" normalizeH="0" baseline="0" noProof="0" dirty="0">
                <a:ln>
                  <a:noFill/>
                </a:ln>
                <a:solidFill>
                  <a:prstClr val="black"/>
                </a:solidFill>
                <a:effectLst/>
                <a:uLnTx/>
                <a:uFillTx/>
                <a:latin typeface="Calibri" panose="020F0502020204030204"/>
                <a:ea typeface="+mn-ea"/>
                <a:cs typeface="+mn-cs"/>
                <a:sym typeface="Wingdings" panose="05000000000000000000" pitchFamily="2" charset="2"/>
              </a:rPr>
              <a:t> 1): S11-S16. The Tale of Two Compartments: Interstitial versus blood glucose monitoring</a:t>
            </a:r>
            <a:br>
              <a:rPr kumimoji="0" lang="en-US" sz="1050" b="0" i="0" u="none" strike="noStrike" kern="1200" cap="none" spc="0" normalizeH="0" baseline="0" noProof="0" dirty="0">
                <a:ln>
                  <a:noFill/>
                </a:ln>
                <a:solidFill>
                  <a:prstClr val="black"/>
                </a:solidFill>
                <a:effectLst/>
                <a:uLnTx/>
                <a:uFillTx/>
                <a:latin typeface="Calibri" panose="020F0502020204030204"/>
                <a:ea typeface="+mn-ea"/>
                <a:cs typeface="+mn-cs"/>
                <a:sym typeface="Wingdings" panose="05000000000000000000" pitchFamily="2" charset="2"/>
              </a:rPr>
            </a:br>
            <a:r>
              <a:rPr kumimoji="0" lang="en-US" sz="1050" b="0" i="0" u="none" strike="noStrike" kern="1200" cap="none" spc="0" normalizeH="0" baseline="0" noProof="0" dirty="0">
                <a:ln>
                  <a:noFill/>
                </a:ln>
                <a:solidFill>
                  <a:prstClr val="black"/>
                </a:solidFill>
                <a:effectLst/>
                <a:uLnTx/>
                <a:uFillTx/>
                <a:latin typeface="Calibri" panose="020F0502020204030204"/>
                <a:ea typeface="+mn-ea"/>
                <a:cs typeface="+mn-cs"/>
                <a:sym typeface="Wingdings" panose="05000000000000000000" pitchFamily="2" charset="2"/>
              </a:rPr>
              <a:t>2. Diabetes </a:t>
            </a:r>
            <a:r>
              <a:rPr kumimoji="0" lang="en-US" sz="1050" b="0" i="0" u="none" strike="noStrike" kern="1200" cap="none" spc="0" normalizeH="0" baseline="0" noProof="0" dirty="0" err="1">
                <a:ln>
                  <a:noFill/>
                </a:ln>
                <a:solidFill>
                  <a:prstClr val="black"/>
                </a:solidFill>
                <a:effectLst/>
                <a:uLnTx/>
                <a:uFillTx/>
                <a:latin typeface="Calibri" panose="020F0502020204030204"/>
                <a:ea typeface="+mn-ea"/>
                <a:cs typeface="+mn-cs"/>
                <a:sym typeface="Wingdings" panose="05000000000000000000" pitchFamily="2" charset="2"/>
              </a:rPr>
              <a:t>Ther</a:t>
            </a:r>
            <a:r>
              <a:rPr kumimoji="0" lang="en-US" sz="1050" b="0" i="0" u="none" strike="noStrike" kern="1200" cap="none" spc="0" normalizeH="0" baseline="0" noProof="0" dirty="0">
                <a:ln>
                  <a:noFill/>
                </a:ln>
                <a:solidFill>
                  <a:prstClr val="black"/>
                </a:solidFill>
                <a:effectLst/>
                <a:uLnTx/>
                <a:uFillTx/>
                <a:latin typeface="Calibri" panose="020F0502020204030204"/>
                <a:ea typeface="+mn-ea"/>
                <a:cs typeface="+mn-cs"/>
                <a:sym typeface="Wingdings" panose="05000000000000000000" pitchFamily="2" charset="2"/>
              </a:rPr>
              <a:t>. 2017 Feb;8(1):55-73. Flash Glucose-Sensing Technology as a Replacement for Blood Glucose Monitoring for the Management of Insulin-Treated Type 2 Diabetes: a Multicenter, Open-Label RCT</a:t>
            </a:r>
            <a:br>
              <a:rPr kumimoji="0" lang="en-US" sz="1050" b="0" i="0" u="none" strike="noStrike" kern="1200" cap="none" spc="0" normalizeH="0" baseline="0" noProof="0" dirty="0">
                <a:ln>
                  <a:noFill/>
                </a:ln>
                <a:solidFill>
                  <a:prstClr val="black"/>
                </a:solidFill>
                <a:effectLst/>
                <a:uLnTx/>
                <a:uFillTx/>
                <a:latin typeface="Calibri" panose="020F0502020204030204"/>
                <a:ea typeface="+mn-ea"/>
                <a:cs typeface="+mn-cs"/>
                <a:sym typeface="Wingdings" panose="05000000000000000000" pitchFamily="2" charset="2"/>
              </a:rPr>
            </a:br>
            <a:r>
              <a:rPr kumimoji="0" lang="en-US" sz="1050" b="0" i="0" u="none" strike="noStrike" kern="1200" cap="none" spc="0" normalizeH="0" baseline="0" noProof="0" dirty="0">
                <a:ln>
                  <a:noFill/>
                </a:ln>
                <a:solidFill>
                  <a:prstClr val="black"/>
                </a:solidFill>
                <a:effectLst/>
                <a:uLnTx/>
                <a:uFillTx/>
                <a:latin typeface="Calibri" panose="020F0502020204030204"/>
                <a:ea typeface="+mn-ea"/>
                <a:cs typeface="+mn-cs"/>
                <a:sym typeface="Wingdings" panose="05000000000000000000" pitchFamily="2" charset="2"/>
              </a:rPr>
              <a:t>3</a:t>
            </a:r>
            <a:r>
              <a:rPr kumimoji="0" lang="en-US" sz="1050" b="0" i="0" u="none" strike="noStrike" kern="1200" cap="none" spc="0" normalizeH="0" baseline="0" noProof="0" dirty="0">
                <a:ln>
                  <a:noFill/>
                </a:ln>
                <a:solidFill>
                  <a:prstClr val="black"/>
                </a:solidFill>
                <a:effectLst/>
                <a:uLnTx/>
                <a:uFillTx/>
                <a:latin typeface="Calibri" panose="020F0502020204030204"/>
                <a:ea typeface="+mn-ea"/>
                <a:cs typeface="+mn-cs"/>
              </a:rPr>
              <a:t>. Diabetes Care 2018;41:1227-1234. Cost-effectiveness of Continuous Glucose Monitoring for adults with Type 1 Diabetes Compared with Self-Monitoring of Blood Glucose: The DIAMOND Randomized Trial</a:t>
            </a:r>
          </a:p>
        </p:txBody>
      </p:sp>
      <p:pic>
        <p:nvPicPr>
          <p:cNvPr id="7" name="Picture 6" descr="A picture containing shellfish, table, sitting, black&#10;&#10;Description automatically generated">
            <a:extLst>
              <a:ext uri="{FF2B5EF4-FFF2-40B4-BE49-F238E27FC236}">
                <a16:creationId xmlns="" xmlns:a16="http://schemas.microsoft.com/office/drawing/2014/main" id="{7CAF949F-4401-401B-A5C3-48BDE8264A9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8384" y="33606"/>
            <a:ext cx="1724934" cy="619994"/>
          </a:xfrm>
          <a:prstGeom prst="rect">
            <a:avLst/>
          </a:prstGeom>
        </p:spPr>
      </p:pic>
    </p:spTree>
    <p:extLst>
      <p:ext uri="{BB962C8B-B14F-4D97-AF65-F5344CB8AC3E}">
        <p14:creationId xmlns:p14="http://schemas.microsoft.com/office/powerpoint/2010/main" val="41168943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029994" y="0"/>
            <a:ext cx="11610043" cy="872640"/>
          </a:xfrm>
        </p:spPr>
        <p:txBody>
          <a:bodyPr>
            <a:normAutofit/>
          </a:bodyPr>
          <a:lstStyle/>
          <a:p>
            <a:r>
              <a:rPr lang="en-US" sz="3600" b="1" dirty="0">
                <a:solidFill>
                  <a:srgbClr val="7030A0"/>
                </a:solidFill>
                <a:effectLst>
                  <a:outerShdw blurRad="38100" dist="38100" dir="2700000" algn="tl">
                    <a:srgbClr val="000000">
                      <a:alpha val="43137"/>
                    </a:srgbClr>
                  </a:outerShdw>
                </a:effectLst>
              </a:rPr>
              <a:t>Risk Assessment –  Continuous Glucose Monitoring </a:t>
            </a:r>
            <a:r>
              <a:rPr lang="en-US" sz="3600" b="1" baseline="30000" dirty="0">
                <a:solidFill>
                  <a:srgbClr val="7030A0"/>
                </a:solidFill>
                <a:effectLst>
                  <a:outerShdw blurRad="38100" dist="38100" dir="2700000" algn="tl">
                    <a:srgbClr val="000000">
                      <a:alpha val="43137"/>
                    </a:srgbClr>
                  </a:outerShdw>
                </a:effectLst>
              </a:rPr>
              <a:t>1,2,3</a:t>
            </a:r>
          </a:p>
        </p:txBody>
      </p:sp>
      <p:graphicFrame>
        <p:nvGraphicFramePr>
          <p:cNvPr id="8" name="Content Placeholder 7"/>
          <p:cNvGraphicFramePr>
            <a:graphicFrameLocks noGrp="1"/>
          </p:cNvGraphicFramePr>
          <p:nvPr>
            <p:ph idx="1"/>
          </p:nvPr>
        </p:nvGraphicFramePr>
        <p:xfrm>
          <a:off x="136476" y="745776"/>
          <a:ext cx="11923002" cy="5582920"/>
        </p:xfrm>
        <a:graphic>
          <a:graphicData uri="http://schemas.openxmlformats.org/drawingml/2006/table">
            <a:tbl>
              <a:tblPr firstRow="1" bandRow="1">
                <a:tableStyleId>{5C22544A-7EE6-4342-B048-85BDC9FD1C3A}</a:tableStyleId>
              </a:tblPr>
              <a:tblGrid>
                <a:gridCol w="2686237">
                  <a:extLst>
                    <a:ext uri="{9D8B030D-6E8A-4147-A177-3AD203B41FA5}">
                      <a16:colId xmlns="" xmlns:a16="http://schemas.microsoft.com/office/drawing/2014/main" val="3991750831"/>
                    </a:ext>
                  </a:extLst>
                </a:gridCol>
                <a:gridCol w="9236765">
                  <a:extLst>
                    <a:ext uri="{9D8B030D-6E8A-4147-A177-3AD203B41FA5}">
                      <a16:colId xmlns="" xmlns:a16="http://schemas.microsoft.com/office/drawing/2014/main" val="1523161109"/>
                    </a:ext>
                  </a:extLst>
                </a:gridCol>
              </a:tblGrid>
              <a:tr h="370840">
                <a:tc>
                  <a:txBody>
                    <a:bodyPr/>
                    <a:lstStyle/>
                    <a:p>
                      <a:pPr algn="ctr"/>
                      <a:r>
                        <a:rPr lang="en-US" dirty="0"/>
                        <a:t>Risk Assessment Criteria</a:t>
                      </a:r>
                    </a:p>
                  </a:txBody>
                  <a:tcPr/>
                </a:tc>
                <a:tc>
                  <a:txBody>
                    <a:bodyPr/>
                    <a:lstStyle/>
                    <a:p>
                      <a:pPr algn="ctr"/>
                      <a:r>
                        <a:rPr lang="en-US" dirty="0"/>
                        <a:t>Assessment for Continuous Glucose</a:t>
                      </a:r>
                      <a:r>
                        <a:rPr lang="en-US" baseline="0" dirty="0"/>
                        <a:t> Monitoring</a:t>
                      </a:r>
                      <a:endParaRPr lang="en-US" dirty="0"/>
                    </a:p>
                  </a:txBody>
                  <a:tcPr/>
                </a:tc>
                <a:extLst>
                  <a:ext uri="{0D108BD9-81ED-4DB2-BD59-A6C34878D82A}">
                    <a16:rowId xmlns="" xmlns:a16="http://schemas.microsoft.com/office/drawing/2014/main" val="21628513"/>
                  </a:ext>
                </a:extLst>
              </a:tr>
              <a:tr h="370840">
                <a:tc>
                  <a:txBody>
                    <a:bodyPr/>
                    <a:lstStyle/>
                    <a:p>
                      <a:r>
                        <a:rPr lang="en-US" dirty="0"/>
                        <a:t>Types of Harms or Risks</a:t>
                      </a:r>
                    </a:p>
                  </a:txBody>
                  <a:tcPr/>
                </a:tc>
                <a:tc>
                  <a:txBody>
                    <a:bodyPr/>
                    <a:lstStyle/>
                    <a:p>
                      <a:r>
                        <a:rPr lang="en-US" dirty="0"/>
                        <a:t>Microvascular and macrovascular complications</a:t>
                      </a:r>
                      <a:r>
                        <a:rPr lang="en-US" baseline="0" dirty="0"/>
                        <a:t> that can results in </a:t>
                      </a:r>
                      <a:r>
                        <a:rPr lang="en-US" dirty="0"/>
                        <a:t>blindness, kidney dysfunction, heart attack, stroke, loss of limbs, poor quality of life, and death. </a:t>
                      </a:r>
                      <a:r>
                        <a:rPr lang="en-US" sz="1800" b="0" i="0" kern="1200" dirty="0">
                          <a:solidFill>
                            <a:schemeClr val="dk1"/>
                          </a:solidFill>
                          <a:effectLst/>
                          <a:latin typeface="+mn-lt"/>
                          <a:ea typeface="+mn-ea"/>
                          <a:cs typeface="+mn-cs"/>
                        </a:rPr>
                        <a:t>Remove continuous</a:t>
                      </a:r>
                      <a:r>
                        <a:rPr lang="en-US" sz="1800" b="0" i="0" kern="1200" baseline="0" dirty="0">
                          <a:solidFill>
                            <a:schemeClr val="dk1"/>
                          </a:solidFill>
                          <a:effectLst/>
                          <a:latin typeface="+mn-lt"/>
                          <a:ea typeface="+mn-ea"/>
                          <a:cs typeface="+mn-cs"/>
                        </a:rPr>
                        <a:t> glucose monitor </a:t>
                      </a:r>
                      <a:r>
                        <a:rPr lang="en-US" sz="1800" b="0" i="0" kern="1200" dirty="0">
                          <a:solidFill>
                            <a:schemeClr val="dk1"/>
                          </a:solidFill>
                          <a:effectLst/>
                          <a:latin typeface="+mn-lt"/>
                          <a:ea typeface="+mn-ea"/>
                          <a:cs typeface="+mn-cs"/>
                        </a:rPr>
                        <a:t>sensor before MRI, CT scan, X-ray, or diathermy treatment.</a:t>
                      </a:r>
                      <a:endParaRPr lang="en-US" dirty="0"/>
                    </a:p>
                  </a:txBody>
                  <a:tcPr/>
                </a:tc>
                <a:extLst>
                  <a:ext uri="{0D108BD9-81ED-4DB2-BD59-A6C34878D82A}">
                    <a16:rowId xmlns="" xmlns:a16="http://schemas.microsoft.com/office/drawing/2014/main" val="684230372"/>
                  </a:ext>
                </a:extLst>
              </a:tr>
              <a:tr h="370840">
                <a:tc>
                  <a:txBody>
                    <a:bodyPr/>
                    <a:lstStyle/>
                    <a:p>
                      <a:r>
                        <a:rPr lang="en-US" dirty="0"/>
                        <a:t>Magnitude or Severity of Harms or Risks</a:t>
                      </a:r>
                    </a:p>
                  </a:txBody>
                  <a:tcPr/>
                </a:tc>
                <a:tc>
                  <a:txBody>
                    <a:bodyPr/>
                    <a:lstStyle/>
                    <a:p>
                      <a:r>
                        <a:rPr lang="en-US" dirty="0"/>
                        <a:t>Device-related deaths and serious adverse events are</a:t>
                      </a:r>
                      <a:r>
                        <a:rPr lang="en-US" baseline="0" dirty="0"/>
                        <a:t> extremely rare for both continuous glucose monitoring and finger-stick methods.</a:t>
                      </a:r>
                      <a:endParaRPr lang="en-US" dirty="0"/>
                    </a:p>
                  </a:txBody>
                  <a:tcPr/>
                </a:tc>
                <a:extLst>
                  <a:ext uri="{0D108BD9-81ED-4DB2-BD59-A6C34878D82A}">
                    <a16:rowId xmlns="" xmlns:a16="http://schemas.microsoft.com/office/drawing/2014/main" val="2938099525"/>
                  </a:ext>
                </a:extLst>
              </a:tr>
              <a:tr h="370840">
                <a:tc>
                  <a:txBody>
                    <a:bodyPr/>
                    <a:lstStyle/>
                    <a:p>
                      <a:r>
                        <a:rPr lang="en-US" dirty="0"/>
                        <a:t>Likelihood</a:t>
                      </a:r>
                      <a:r>
                        <a:rPr lang="en-US" baseline="0" dirty="0"/>
                        <a:t> of Experiencing One or More Harms or Risks</a:t>
                      </a:r>
                      <a:endParaRPr lang="en-US" dirty="0"/>
                    </a:p>
                  </a:txBody>
                  <a:tcPr/>
                </a:tc>
                <a:tc>
                  <a:txBody>
                    <a:bodyPr/>
                    <a:lstStyle/>
                    <a:p>
                      <a:r>
                        <a:rPr lang="en-US" dirty="0"/>
                        <a:t>Non-serious adverse events (pain, infection and irritation from adhesive) are mild and transient. Risks from self-monitoring</a:t>
                      </a:r>
                      <a:r>
                        <a:rPr lang="en-US" baseline="0" dirty="0"/>
                        <a:t> of blood glucose (finger stick) are similar in nature (pain, infection), potentially more frequent with finger sticks, but generally less severe.</a:t>
                      </a:r>
                      <a:endParaRPr lang="en-US" dirty="0"/>
                    </a:p>
                  </a:txBody>
                  <a:tcPr/>
                </a:tc>
                <a:extLst>
                  <a:ext uri="{0D108BD9-81ED-4DB2-BD59-A6C34878D82A}">
                    <a16:rowId xmlns="" xmlns:a16="http://schemas.microsoft.com/office/drawing/2014/main" val="1718349304"/>
                  </a:ext>
                </a:extLst>
              </a:tr>
              <a:tr h="370840">
                <a:tc>
                  <a:txBody>
                    <a:bodyPr/>
                    <a:lstStyle/>
                    <a:p>
                      <a:r>
                        <a:rPr lang="en-US" dirty="0"/>
                        <a:t>Duration of Exposure to the Population</a:t>
                      </a:r>
                    </a:p>
                  </a:txBody>
                  <a:tcPr/>
                </a:tc>
                <a:tc>
                  <a:txBody>
                    <a:bodyPr/>
                    <a:lstStyle/>
                    <a:p>
                      <a:r>
                        <a:rPr lang="en-US" dirty="0"/>
                        <a:t>Designed to be used 24/7, but can easily be removed by patient.</a:t>
                      </a:r>
                    </a:p>
                  </a:txBody>
                  <a:tcPr/>
                </a:tc>
                <a:extLst>
                  <a:ext uri="{0D108BD9-81ED-4DB2-BD59-A6C34878D82A}">
                    <a16:rowId xmlns="" xmlns:a16="http://schemas.microsoft.com/office/drawing/2014/main" val="553802503"/>
                  </a:ext>
                </a:extLst>
              </a:tr>
              <a:tr h="370840">
                <a:tc>
                  <a:txBody>
                    <a:bodyPr/>
                    <a:lstStyle/>
                    <a:p>
                      <a:r>
                        <a:rPr lang="en-US" dirty="0"/>
                        <a:t>Patients’ Perspective or Tolerance (Intolerance) to Harms or Risks</a:t>
                      </a:r>
                    </a:p>
                  </a:txBody>
                  <a:tcPr/>
                </a:tc>
                <a:tc>
                  <a:txBody>
                    <a:bodyPr/>
                    <a:lstStyle/>
                    <a:p>
                      <a:r>
                        <a:rPr lang="en-US" dirty="0"/>
                        <a:t>Patients tolerate these risks well. They are similar to those seen with infusion sets for external insulin pumps. The benefits of increased, on-demand glucose information and active protection against dangerous excursions outweigh the mild risks.</a:t>
                      </a:r>
                    </a:p>
                  </a:txBody>
                  <a:tcPr/>
                </a:tc>
                <a:extLst>
                  <a:ext uri="{0D108BD9-81ED-4DB2-BD59-A6C34878D82A}">
                    <a16:rowId xmlns="" xmlns:a16="http://schemas.microsoft.com/office/drawing/2014/main" val="2659825246"/>
                  </a:ext>
                </a:extLst>
              </a:tr>
              <a:tr h="467335">
                <a:tc>
                  <a:txBody>
                    <a:bodyPr/>
                    <a:lstStyle/>
                    <a:p>
                      <a:r>
                        <a:rPr lang="en-US" dirty="0"/>
                        <a:t>False-Positive or False-Negative Results</a:t>
                      </a:r>
                    </a:p>
                  </a:txBody>
                  <a:tcPr/>
                </a:tc>
                <a:tc>
                  <a:txBody>
                    <a:bodyPr/>
                    <a:lstStyle/>
                    <a:p>
                      <a:r>
                        <a:rPr lang="en-US" dirty="0"/>
                        <a:t>Continuous glucose monitoring can produce false alerts or fail to alert. Risks of false negatives are not increased compared to finger sticks</a:t>
                      </a:r>
                      <a:r>
                        <a:rPr lang="en-US" baseline="0" dirty="0"/>
                        <a:t> alone, where no alerts are provided. Finger stick false positives are uncommon and mitigated by calibration. During rapid changes in blood glucose, continuous glucose monitoring may lag behind, e.g., after meals, insulin use, or exercise.</a:t>
                      </a:r>
                      <a:endParaRPr lang="en-US" dirty="0"/>
                    </a:p>
                  </a:txBody>
                  <a:tcPr/>
                </a:tc>
                <a:extLst>
                  <a:ext uri="{0D108BD9-81ED-4DB2-BD59-A6C34878D82A}">
                    <a16:rowId xmlns="" xmlns:a16="http://schemas.microsoft.com/office/drawing/2014/main" val="1141675564"/>
                  </a:ext>
                </a:extLst>
              </a:tr>
            </a:tbl>
          </a:graphicData>
        </a:graphic>
      </p:graphicFrame>
      <p:sp>
        <p:nvSpPr>
          <p:cNvPr id="4" name="Slide Number Placeholder 5"/>
          <p:cNvSpPr txBox="1">
            <a:spLocks/>
          </p:cNvSpPr>
          <p:nvPr/>
        </p:nvSpPr>
        <p:spPr>
          <a:xfrm>
            <a:off x="11266415" y="6474512"/>
            <a:ext cx="645314" cy="283464"/>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A2885E78-1F86-4A3D-9EE1-B0103B1CEF15}" type="slidenum">
              <a:rPr kumimoji="0" lang="en-US" b="1" i="0" u="none" strike="noStrike" kern="1200" cap="none" spc="0" normalizeH="0" baseline="0" noProof="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b="1" i="0" u="none" strike="noStrike" kern="1200" cap="none" spc="0" normalizeH="0" baseline="0" noProof="0" dirty="0">
              <a:ln>
                <a:noFill/>
              </a:ln>
              <a:solidFill>
                <a:srgbClr val="000000"/>
              </a:solidFill>
              <a:effectLst/>
              <a:uLnTx/>
              <a:uFillTx/>
              <a:latin typeface="Calibri"/>
              <a:ea typeface="+mn-ea"/>
              <a:cs typeface="+mn-cs"/>
            </a:endParaRPr>
          </a:p>
        </p:txBody>
      </p:sp>
      <p:sp>
        <p:nvSpPr>
          <p:cNvPr id="7" name="TextBox 6"/>
          <p:cNvSpPr txBox="1"/>
          <p:nvPr/>
        </p:nvSpPr>
        <p:spPr>
          <a:xfrm>
            <a:off x="96721" y="6289484"/>
            <a:ext cx="7642550" cy="57708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Calibri" panose="020F0502020204030204"/>
                <a:ea typeface="+mn-ea"/>
                <a:cs typeface="+mn-cs"/>
              </a:rPr>
              <a:t>1. NEJM 2008;359:1464-1476. The Juvenile Diabetes Research Foundation Continuous Glucose Monitoring Study Group.</a:t>
            </a:r>
            <a:br>
              <a:rPr kumimoji="0" lang="en-US" sz="105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US" sz="1050" b="0" i="0" u="none" strike="noStrike" kern="1200" cap="none" spc="0" normalizeH="0" baseline="0" noProof="0" dirty="0">
                <a:ln>
                  <a:noFill/>
                </a:ln>
                <a:solidFill>
                  <a:prstClr val="black"/>
                </a:solidFill>
                <a:effectLst/>
                <a:uLnTx/>
                <a:uFillTx/>
                <a:latin typeface="Calibri" panose="020F0502020204030204"/>
                <a:ea typeface="+mn-ea"/>
                <a:cs typeface="+mn-cs"/>
              </a:rPr>
              <a:t>2. Diabetes Care </a:t>
            </a:r>
            <a:r>
              <a:rPr kumimoji="0" lang="pt-BR" sz="1050" b="0" i="0" u="none" strike="noStrike" kern="1200" cap="none" spc="0" normalizeH="0" baseline="0" noProof="0" dirty="0">
                <a:ln>
                  <a:noFill/>
                </a:ln>
                <a:solidFill>
                  <a:prstClr val="black"/>
                </a:solidFill>
                <a:effectLst/>
                <a:uLnTx/>
                <a:uFillTx/>
                <a:latin typeface="Calibri" panose="020F0502020204030204"/>
                <a:ea typeface="+mn-ea"/>
                <a:cs typeface="+mn-cs"/>
              </a:rPr>
              <a:t>2017;Dec; 40(12): 1631-1640.</a:t>
            </a:r>
            <a:r>
              <a:rPr kumimoji="0" lang="en-US" sz="1050" b="0" i="0" u="none" strike="noStrike" kern="1200" cap="none" spc="0" normalizeH="0" baseline="0" noProof="0" dirty="0">
                <a:ln>
                  <a:noFill/>
                </a:ln>
                <a:solidFill>
                  <a:prstClr val="black"/>
                </a:solidFill>
                <a:effectLst/>
                <a:uLnTx/>
                <a:uFillTx/>
                <a:latin typeface="Calibri" panose="020F0502020204030204"/>
                <a:ea typeface="+mn-ea"/>
                <a:cs typeface="+mn-cs"/>
              </a:rPr>
              <a:t> International Consensus on Use of Continuous Glucose Monitoring.</a:t>
            </a:r>
            <a:br>
              <a:rPr kumimoji="0" lang="en-US" sz="105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US" sz="1050" b="0" i="0" u="none" strike="noStrike" kern="1200" cap="none" spc="0" normalizeH="0" baseline="0" noProof="0" dirty="0">
                <a:ln>
                  <a:noFill/>
                </a:ln>
                <a:solidFill>
                  <a:prstClr val="black"/>
                </a:solidFill>
                <a:effectLst/>
                <a:uLnTx/>
                <a:uFillTx/>
                <a:latin typeface="Calibri" panose="020F0502020204030204"/>
                <a:ea typeface="+mn-ea"/>
                <a:cs typeface="+mn-cs"/>
              </a:rPr>
              <a:t>3. Diabetes </a:t>
            </a:r>
            <a:r>
              <a:rPr kumimoji="0" lang="en-US" sz="1050" b="0" i="0" u="none" strike="noStrike" kern="1200" cap="none" spc="0" normalizeH="0" baseline="0" noProof="0" dirty="0" err="1">
                <a:ln>
                  <a:noFill/>
                </a:ln>
                <a:solidFill>
                  <a:prstClr val="black"/>
                </a:solidFill>
                <a:effectLst/>
                <a:uLnTx/>
                <a:uFillTx/>
                <a:latin typeface="Calibri" panose="020F0502020204030204"/>
                <a:ea typeface="+mn-ea"/>
                <a:cs typeface="+mn-cs"/>
              </a:rPr>
              <a:t>Technol</a:t>
            </a:r>
            <a:r>
              <a:rPr kumimoji="0" lang="en-US" sz="105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050" b="0" i="0" u="none" strike="noStrike" kern="1200" cap="none" spc="0" normalizeH="0" baseline="0" noProof="0" dirty="0" err="1">
                <a:ln>
                  <a:noFill/>
                </a:ln>
                <a:solidFill>
                  <a:prstClr val="black"/>
                </a:solidFill>
                <a:effectLst/>
                <a:uLnTx/>
                <a:uFillTx/>
                <a:latin typeface="Calibri" panose="020F0502020204030204"/>
                <a:ea typeface="+mn-ea"/>
                <a:cs typeface="+mn-cs"/>
              </a:rPr>
              <a:t>Ther</a:t>
            </a:r>
            <a:r>
              <a:rPr kumimoji="0" lang="en-US" sz="1050" b="0" i="0" u="none" strike="noStrike" kern="1200" cap="none" spc="0" normalizeH="0" baseline="0" noProof="0" dirty="0">
                <a:ln>
                  <a:noFill/>
                </a:ln>
                <a:solidFill>
                  <a:prstClr val="black"/>
                </a:solidFill>
                <a:effectLst/>
                <a:uLnTx/>
                <a:uFillTx/>
                <a:latin typeface="Calibri" panose="020F0502020204030204"/>
                <a:ea typeface="+mn-ea"/>
                <a:cs typeface="+mn-cs"/>
              </a:rPr>
              <a:t>. 2018 Jun;20(S2):S285-S291. Advances in Care for Insulin-Requiring Patients Without Closed Loop.</a:t>
            </a:r>
          </a:p>
        </p:txBody>
      </p:sp>
      <p:pic>
        <p:nvPicPr>
          <p:cNvPr id="9" name="Picture 8" descr="A picture containing shellfish, table, sitting, black&#10;&#10;Description automatically generated">
            <a:extLst>
              <a:ext uri="{FF2B5EF4-FFF2-40B4-BE49-F238E27FC236}">
                <a16:creationId xmlns="" xmlns:a16="http://schemas.microsoft.com/office/drawing/2014/main" id="{5B6D3E12-E846-4340-9146-8771ACF8238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8384" y="33606"/>
            <a:ext cx="1724934" cy="619994"/>
          </a:xfrm>
          <a:prstGeom prst="rect">
            <a:avLst/>
          </a:prstGeom>
        </p:spPr>
      </p:pic>
    </p:spTree>
    <p:extLst>
      <p:ext uri="{BB962C8B-B14F-4D97-AF65-F5344CB8AC3E}">
        <p14:creationId xmlns:p14="http://schemas.microsoft.com/office/powerpoint/2010/main" val="40001953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0" y="149957"/>
            <a:ext cx="12091916" cy="693938"/>
          </a:xfrm>
        </p:spPr>
        <p:txBody>
          <a:bodyPr>
            <a:noAutofit/>
          </a:bodyPr>
          <a:lstStyle/>
          <a:p>
            <a:pPr algn="ctr"/>
            <a:r>
              <a:rPr lang="en-US" sz="3600" b="1" i="1" dirty="0">
                <a:solidFill>
                  <a:srgbClr val="7030A0"/>
                </a:solidFill>
                <a:effectLst>
                  <a:outerShdw blurRad="38100" dist="38100" dir="2700000" algn="tl">
                    <a:srgbClr val="000000">
                      <a:alpha val="43137"/>
                    </a:srgbClr>
                  </a:outerShdw>
                </a:effectLst>
              </a:rPr>
              <a:t>Discussion of Benefit to Risk – Continuous </a:t>
            </a:r>
            <a:br>
              <a:rPr lang="en-US" sz="3600" b="1" i="1" dirty="0">
                <a:solidFill>
                  <a:srgbClr val="7030A0"/>
                </a:solidFill>
                <a:effectLst>
                  <a:outerShdw blurRad="38100" dist="38100" dir="2700000" algn="tl">
                    <a:srgbClr val="000000">
                      <a:alpha val="43137"/>
                    </a:srgbClr>
                  </a:outerShdw>
                </a:effectLst>
              </a:rPr>
            </a:br>
            <a:r>
              <a:rPr lang="en-US" sz="3600" b="1" i="1" dirty="0">
                <a:solidFill>
                  <a:srgbClr val="7030A0"/>
                </a:solidFill>
                <a:effectLst>
                  <a:outerShdw blurRad="38100" dist="38100" dir="2700000" algn="tl">
                    <a:srgbClr val="000000">
                      <a:alpha val="43137"/>
                    </a:srgbClr>
                  </a:outerShdw>
                </a:effectLst>
              </a:rPr>
              <a:t>Glucose Monitoring </a:t>
            </a:r>
            <a:r>
              <a:rPr lang="en-US" sz="3600" b="1" i="1" baseline="30000" dirty="0">
                <a:solidFill>
                  <a:srgbClr val="7030A0"/>
                </a:solidFill>
                <a:effectLst>
                  <a:outerShdw blurRad="38100" dist="38100" dir="2700000" algn="tl">
                    <a:srgbClr val="000000">
                      <a:alpha val="43137"/>
                    </a:srgbClr>
                  </a:outerShdw>
                </a:effectLst>
              </a:rPr>
              <a:t>1-5</a:t>
            </a:r>
          </a:p>
        </p:txBody>
      </p:sp>
      <p:sp>
        <p:nvSpPr>
          <p:cNvPr id="4" name="Slide Number Placeholder 5"/>
          <p:cNvSpPr txBox="1">
            <a:spLocks/>
          </p:cNvSpPr>
          <p:nvPr/>
        </p:nvSpPr>
        <p:spPr>
          <a:xfrm>
            <a:off x="11266415" y="6474512"/>
            <a:ext cx="645314" cy="283464"/>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A2885E78-1F86-4A3D-9EE1-B0103B1CEF15}" type="slidenum">
              <a:rPr kumimoji="0" lang="en-US" b="1" i="0" u="none" strike="noStrike" kern="1200" cap="none" spc="0" normalizeH="0" baseline="0" noProof="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b="1" i="0" u="none" strike="noStrike" kern="1200" cap="none" spc="0" normalizeH="0" baseline="0" noProof="0" dirty="0">
              <a:ln>
                <a:noFill/>
              </a:ln>
              <a:solidFill>
                <a:srgbClr val="000000"/>
              </a:solidFill>
              <a:effectLst/>
              <a:uLnTx/>
              <a:uFillTx/>
              <a:latin typeface="Calibri"/>
              <a:ea typeface="+mn-ea"/>
              <a:cs typeface="+mn-cs"/>
            </a:endParaRPr>
          </a:p>
        </p:txBody>
      </p:sp>
      <p:sp>
        <p:nvSpPr>
          <p:cNvPr id="2" name="Content Placeholder 1"/>
          <p:cNvSpPr>
            <a:spLocks noGrp="1"/>
          </p:cNvSpPr>
          <p:nvPr>
            <p:ph idx="1"/>
          </p:nvPr>
        </p:nvSpPr>
        <p:spPr>
          <a:xfrm>
            <a:off x="334617" y="920565"/>
            <a:ext cx="11757299" cy="4879636"/>
          </a:xfrm>
        </p:spPr>
        <p:txBody>
          <a:bodyPr>
            <a:normAutofit fontScale="92500" lnSpcReduction="10000"/>
          </a:bodyPr>
          <a:lstStyle/>
          <a:p>
            <a:pPr marL="514350" indent="-514350">
              <a:buFont typeface="+mj-lt"/>
              <a:buAutoNum type="arabicPeriod"/>
            </a:pPr>
            <a:r>
              <a:rPr lang="en-US" dirty="0"/>
              <a:t>Active protection and increased information of continuous glucose monitoring outweighs minor risks without the burden of finger sticks.</a:t>
            </a:r>
          </a:p>
          <a:p>
            <a:pPr marL="514350" indent="-514350">
              <a:buFont typeface="+mj-lt"/>
              <a:buAutoNum type="arabicPeriod"/>
            </a:pPr>
            <a:r>
              <a:rPr lang="en-US" dirty="0"/>
              <a:t>Payers recognize benefits and will reimburse costs.</a:t>
            </a:r>
          </a:p>
          <a:p>
            <a:pPr marL="514350" indent="-514350">
              <a:buFont typeface="+mj-lt"/>
              <a:buAutoNum type="arabicPeriod"/>
            </a:pPr>
            <a:r>
              <a:rPr lang="en-US" dirty="0"/>
              <a:t>A recent meta-analysis showed that using continuous glucose monitoring results in a meaningful decrease in HbA1c in a broad population of people with diabetes, including individuals with Type 1, Type 2 and of different ages.</a:t>
            </a:r>
          </a:p>
          <a:p>
            <a:pPr marL="514350" indent="-514350">
              <a:buFont typeface="+mj-lt"/>
              <a:buAutoNum type="arabicPeriod"/>
            </a:pPr>
            <a:r>
              <a:rPr lang="en-US" dirty="0"/>
              <a:t>Several additional studies reaffirmed the ongoing health benefits of continuous glucose monitoring and is easily used by millions of people living with diabetes globally. Although relatively infrequent, removal of continuous glucose monitor sensor is required before MRI, CT scan, X-ray, or diathermy treatment.</a:t>
            </a:r>
          </a:p>
          <a:p>
            <a:pPr marL="514350" indent="-514350">
              <a:buFont typeface="+mj-lt"/>
              <a:buAutoNum type="arabicPeriod"/>
            </a:pPr>
            <a:r>
              <a:rPr lang="en-US" dirty="0"/>
              <a:t>A separate health economics analysis confirmed that use of the FreeStyle Libre system is associated with significant cost savings when compared to traditional blood glucose monitoring.</a:t>
            </a:r>
          </a:p>
        </p:txBody>
      </p:sp>
      <p:sp>
        <p:nvSpPr>
          <p:cNvPr id="5" name="TextBox 4"/>
          <p:cNvSpPr txBox="1"/>
          <p:nvPr/>
        </p:nvSpPr>
        <p:spPr>
          <a:xfrm>
            <a:off x="122830" y="5679430"/>
            <a:ext cx="11969086" cy="90024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30000" noProof="0" dirty="0">
                <a:ln>
                  <a:noFill/>
                </a:ln>
                <a:solidFill>
                  <a:prstClr val="black"/>
                </a:solidFill>
                <a:effectLst/>
                <a:uLnTx/>
                <a:uFillTx/>
                <a:latin typeface="Calibri" panose="020F0502020204030204"/>
                <a:ea typeface="+mn-ea"/>
                <a:cs typeface="+mn-cs"/>
              </a:rPr>
              <a:t>1</a:t>
            </a:r>
            <a:r>
              <a:rPr kumimoji="0" lang="en-US" sz="1050" b="0" i="0" u="none" strike="noStrike" kern="1200" cap="none" spc="0" normalizeH="0" baseline="0" noProof="0" dirty="0">
                <a:ln>
                  <a:noFill/>
                </a:ln>
                <a:solidFill>
                  <a:prstClr val="black"/>
                </a:solidFill>
                <a:effectLst/>
                <a:uLnTx/>
                <a:uFillTx/>
                <a:latin typeface="Calibri" panose="020F0502020204030204"/>
                <a:ea typeface="+mn-ea"/>
                <a:cs typeface="+mn-cs"/>
              </a:rPr>
              <a:t>  Presented at the American Diabetes Association 78th Scientific Sessions. A Meta-Analysis of Real World Observational Studies on The Impact of Flash Glucose Monitoring on Glycemic Control as Measured by HbA1c.</a:t>
            </a:r>
            <a:br>
              <a:rPr kumimoji="0" lang="en-US" sz="105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US" sz="1050" b="0" i="0" u="none" strike="noStrike" kern="1200" cap="none" spc="0" normalizeH="0" baseline="30000" noProof="0" dirty="0">
                <a:ln>
                  <a:noFill/>
                </a:ln>
                <a:solidFill>
                  <a:prstClr val="black"/>
                </a:solidFill>
                <a:effectLst/>
                <a:uLnTx/>
                <a:uFillTx/>
                <a:latin typeface="Calibri" panose="020F0502020204030204"/>
                <a:ea typeface="+mn-ea"/>
                <a:cs typeface="+mn-cs"/>
              </a:rPr>
              <a:t>2</a:t>
            </a:r>
            <a:r>
              <a:rPr kumimoji="0" lang="en-US" sz="1050" b="0" i="0" u="none" strike="noStrike" kern="1200" cap="none" spc="0" normalizeH="0" baseline="0" noProof="0" dirty="0">
                <a:ln>
                  <a:noFill/>
                </a:ln>
                <a:solidFill>
                  <a:prstClr val="black"/>
                </a:solidFill>
                <a:effectLst/>
                <a:uLnTx/>
                <a:uFillTx/>
                <a:latin typeface="Calibri" panose="020F0502020204030204"/>
                <a:ea typeface="+mn-ea"/>
                <a:cs typeface="+mn-cs"/>
              </a:rPr>
              <a:t>  Presented at the American Diabetes Association 78th Scientific Sessions. Glucose Variability and Flash Glucose Monitoring in the Real World.  </a:t>
            </a:r>
            <a:br>
              <a:rPr kumimoji="0" lang="en-US" sz="105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US" sz="1050" b="0" i="0" u="none" strike="noStrike" kern="1200" cap="none" spc="0" normalizeH="0" baseline="30000" noProof="0" dirty="0">
                <a:ln>
                  <a:noFill/>
                </a:ln>
                <a:solidFill>
                  <a:prstClr val="black"/>
                </a:solidFill>
                <a:effectLst/>
                <a:uLnTx/>
                <a:uFillTx/>
                <a:latin typeface="Calibri" panose="020F0502020204030204"/>
                <a:ea typeface="+mn-ea"/>
                <a:cs typeface="+mn-cs"/>
              </a:rPr>
              <a:t>3</a:t>
            </a:r>
            <a:r>
              <a:rPr kumimoji="0" lang="en-US" sz="1050" b="0" i="0" u="none" strike="noStrike" kern="1200" cap="none" spc="0" normalizeH="0" baseline="0" noProof="0" dirty="0">
                <a:ln>
                  <a:noFill/>
                </a:ln>
                <a:solidFill>
                  <a:prstClr val="black"/>
                </a:solidFill>
                <a:effectLst/>
                <a:uLnTx/>
                <a:uFillTx/>
                <a:latin typeface="Calibri" panose="020F0502020204030204"/>
                <a:ea typeface="+mn-ea"/>
                <a:cs typeface="+mn-cs"/>
              </a:rPr>
              <a:t>  Presented at the American Diabetes Association 78th Scientific Sessions. Real-world Patterns of Daytime and Nocturnal Hypoglycemia during Flash Continuous Glucose Monitoring.  </a:t>
            </a:r>
            <a:br>
              <a:rPr kumimoji="0" lang="en-US" sz="105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US" sz="1050" b="0" i="0" u="none" strike="noStrike" kern="1200" cap="none" spc="0" normalizeH="0" baseline="30000" noProof="0" dirty="0">
                <a:ln>
                  <a:noFill/>
                </a:ln>
                <a:solidFill>
                  <a:prstClr val="black"/>
                </a:solidFill>
                <a:effectLst/>
                <a:uLnTx/>
                <a:uFillTx/>
                <a:latin typeface="Calibri" panose="020F0502020204030204"/>
                <a:ea typeface="+mn-ea"/>
                <a:cs typeface="+mn-cs"/>
              </a:rPr>
              <a:t>4</a:t>
            </a:r>
            <a:r>
              <a:rPr kumimoji="0" lang="en-US" sz="1050" b="0" i="0" u="none" strike="noStrike" kern="1200" cap="none" spc="0" normalizeH="0" baseline="0" noProof="0" dirty="0">
                <a:ln>
                  <a:noFill/>
                </a:ln>
                <a:solidFill>
                  <a:prstClr val="black"/>
                </a:solidFill>
                <a:effectLst/>
                <a:uLnTx/>
                <a:uFillTx/>
                <a:latin typeface="Calibri" panose="020F0502020204030204"/>
                <a:ea typeface="+mn-ea"/>
                <a:cs typeface="+mn-cs"/>
              </a:rPr>
              <a:t>  Presented at the American Diabetes Association 78th Scientific Sessions. Cost Calculation and Adherence to ADA Recommendations based on a Flash Continuous Glucose Monitoring System. </a:t>
            </a:r>
            <a:br>
              <a:rPr kumimoji="0" lang="en-US" sz="105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US" sz="1050" b="0" i="0" u="none" strike="noStrike" kern="1200" cap="none" spc="0" normalizeH="0" baseline="30000" noProof="0" dirty="0">
                <a:ln>
                  <a:noFill/>
                </a:ln>
                <a:solidFill>
                  <a:prstClr val="black"/>
                </a:solidFill>
                <a:effectLst/>
                <a:uLnTx/>
                <a:uFillTx/>
                <a:latin typeface="Calibri" panose="020F0502020204030204"/>
                <a:ea typeface="+mn-ea"/>
                <a:cs typeface="+mn-cs"/>
              </a:rPr>
              <a:t>5</a:t>
            </a:r>
            <a:r>
              <a:rPr kumimoji="0" lang="en-US" sz="1050" b="0" i="0" u="none" strike="noStrike" kern="1200" cap="none" spc="0" normalizeH="0" baseline="0" noProof="0" dirty="0">
                <a:ln>
                  <a:noFill/>
                </a:ln>
                <a:solidFill>
                  <a:prstClr val="black"/>
                </a:solidFill>
                <a:effectLst/>
                <a:uLnTx/>
                <a:uFillTx/>
                <a:latin typeface="Calibri" panose="020F0502020204030204"/>
                <a:ea typeface="+mn-ea"/>
                <a:cs typeface="+mn-cs"/>
              </a:rPr>
              <a:t> Data on file. Dunn T, Xu Y, </a:t>
            </a:r>
            <a:r>
              <a:rPr kumimoji="0" lang="en-US" sz="1050" b="0" i="0" u="none" strike="noStrike" kern="1200" cap="none" spc="0" normalizeH="0" baseline="0" noProof="0" dirty="0" err="1">
                <a:ln>
                  <a:noFill/>
                </a:ln>
                <a:solidFill>
                  <a:prstClr val="black"/>
                </a:solidFill>
                <a:effectLst/>
                <a:uLnTx/>
                <a:uFillTx/>
                <a:latin typeface="Calibri" panose="020F0502020204030204"/>
                <a:ea typeface="+mn-ea"/>
                <a:cs typeface="+mn-cs"/>
              </a:rPr>
              <a:t>Hayter</a:t>
            </a:r>
            <a:r>
              <a:rPr kumimoji="0" lang="en-US" sz="1050" b="0" i="0" u="none" strike="noStrike" kern="1200" cap="none" spc="0" normalizeH="0" baseline="0" noProof="0" dirty="0">
                <a:ln>
                  <a:noFill/>
                </a:ln>
                <a:solidFill>
                  <a:prstClr val="black"/>
                </a:solidFill>
                <a:effectLst/>
                <a:uLnTx/>
                <a:uFillTx/>
                <a:latin typeface="Calibri" panose="020F0502020204030204"/>
                <a:ea typeface="+mn-ea"/>
                <a:cs typeface="+mn-cs"/>
              </a:rPr>
              <a:t> G; Evidence of a Strong Association Between Frequency of Flash Glucose Monitoring and Glucose Control Measures During Real-World Usage</a:t>
            </a:r>
          </a:p>
        </p:txBody>
      </p:sp>
      <p:pic>
        <p:nvPicPr>
          <p:cNvPr id="7" name="Picture 6" descr="A picture containing shellfish, table, sitting, black&#10;&#10;Description automatically generated">
            <a:extLst>
              <a:ext uri="{FF2B5EF4-FFF2-40B4-BE49-F238E27FC236}">
                <a16:creationId xmlns="" xmlns:a16="http://schemas.microsoft.com/office/drawing/2014/main" id="{DCB09C38-80F4-4D36-B640-5068495DB82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8384" y="95751"/>
            <a:ext cx="1724934" cy="619994"/>
          </a:xfrm>
          <a:prstGeom prst="rect">
            <a:avLst/>
          </a:prstGeom>
        </p:spPr>
      </p:pic>
    </p:spTree>
    <p:extLst>
      <p:ext uri="{BB962C8B-B14F-4D97-AF65-F5344CB8AC3E}">
        <p14:creationId xmlns:p14="http://schemas.microsoft.com/office/powerpoint/2010/main" val="27286499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 xmlns:a16="http://schemas.microsoft.com/office/drawing/2014/main" id="{4038CB10-1F5C-4D54-9DF7-12586DE5B00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327546" y="4572000"/>
            <a:ext cx="7058307" cy="1964266"/>
          </a:xfrm>
          <a:prstGeom prst="rect">
            <a:avLst/>
          </a:prstGeom>
          <a:solidFill>
            <a:srgbClr val="4242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itle 5"/>
          <p:cNvSpPr>
            <a:spLocks noGrp="1"/>
          </p:cNvSpPr>
          <p:nvPr>
            <p:ph type="title"/>
          </p:nvPr>
        </p:nvSpPr>
        <p:spPr>
          <a:xfrm>
            <a:off x="524256" y="4767072"/>
            <a:ext cx="6594189" cy="1625210"/>
          </a:xfrm>
        </p:spPr>
        <p:txBody>
          <a:bodyPr>
            <a:normAutofit/>
          </a:bodyPr>
          <a:lstStyle/>
          <a:p>
            <a:pPr algn="ctr"/>
            <a:r>
              <a:rPr lang="en-US" sz="3700" b="1" i="1" dirty="0">
                <a:solidFill>
                  <a:srgbClr val="FFFFFF"/>
                </a:solidFill>
                <a:effectLst>
                  <a:outerShdw blurRad="38100" dist="38100" dir="2700000" algn="tl">
                    <a:srgbClr val="000000">
                      <a:alpha val="43137"/>
                    </a:srgbClr>
                  </a:outerShdw>
                </a:effectLst>
              </a:rPr>
              <a:t>Benefit to Risk Assessment</a:t>
            </a:r>
            <a:br>
              <a:rPr lang="en-US" sz="3700" b="1" i="1" dirty="0">
                <a:solidFill>
                  <a:srgbClr val="FFFFFF"/>
                </a:solidFill>
                <a:effectLst>
                  <a:outerShdw blurRad="38100" dist="38100" dir="2700000" algn="tl">
                    <a:srgbClr val="000000">
                      <a:alpha val="43137"/>
                    </a:srgbClr>
                  </a:outerShdw>
                </a:effectLst>
              </a:rPr>
            </a:br>
            <a:r>
              <a:rPr lang="en-US" sz="3700" b="1" i="1" dirty="0">
                <a:solidFill>
                  <a:srgbClr val="FFFFFF"/>
                </a:solidFill>
                <a:effectLst>
                  <a:outerShdw blurRad="38100" dist="38100" dir="2700000" algn="tl">
                    <a:srgbClr val="000000">
                      <a:alpha val="43137"/>
                    </a:srgbClr>
                  </a:outerShdw>
                </a:effectLst>
              </a:rPr>
              <a:t>Transcatheter Aortic Valve Replacement</a:t>
            </a:r>
          </a:p>
        </p:txBody>
      </p:sp>
      <p:sp>
        <p:nvSpPr>
          <p:cNvPr id="13" name="Rectangle 12">
            <a:extLst>
              <a:ext uri="{FF2B5EF4-FFF2-40B4-BE49-F238E27FC236}">
                <a16:creationId xmlns="" xmlns:a16="http://schemas.microsoft.com/office/drawing/2014/main" id="{73ED6512-6858-4552-B699-9A97FE9A4EA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7534655" y="321732"/>
            <a:ext cx="4335613"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Content Placeholder 1"/>
          <p:cNvSpPr>
            <a:spLocks noGrp="1"/>
          </p:cNvSpPr>
          <p:nvPr>
            <p:ph idx="1"/>
          </p:nvPr>
        </p:nvSpPr>
        <p:spPr>
          <a:xfrm>
            <a:off x="8029319" y="604910"/>
            <a:ext cx="3424739" cy="5647891"/>
          </a:xfrm>
        </p:spPr>
        <p:txBody>
          <a:bodyPr anchor="ctr">
            <a:normAutofit fontScale="70000" lnSpcReduction="20000"/>
          </a:bodyPr>
          <a:lstStyle/>
          <a:p>
            <a:r>
              <a:rPr lang="en-US" b="1" i="1" dirty="0">
                <a:solidFill>
                  <a:srgbClr val="FFFFFF"/>
                </a:solidFill>
                <a:effectLst>
                  <a:outerShdw blurRad="38100" dist="38100" dir="2700000" algn="tl">
                    <a:srgbClr val="000000">
                      <a:alpha val="43137"/>
                    </a:srgbClr>
                  </a:outerShdw>
                </a:effectLst>
              </a:rPr>
              <a:t>Transcatheter Aortic Valve Replacement (TAVR) is a minimally invasive treatment for patients diagnosed with severe aortic stenosis</a:t>
            </a:r>
          </a:p>
          <a:p>
            <a:r>
              <a:rPr lang="en-US" b="1" i="1" dirty="0">
                <a:solidFill>
                  <a:srgbClr val="FFFFFF"/>
                </a:solidFill>
                <a:effectLst>
                  <a:outerShdw blurRad="38100" dist="38100" dir="2700000" algn="tl">
                    <a:srgbClr val="000000">
                      <a:alpha val="43137"/>
                    </a:srgbClr>
                  </a:outerShdw>
                </a:effectLst>
              </a:rPr>
              <a:t>Compared to either medical therapy or surgical aortic valve replacement, TAVR provides excellent acute and long-term clinical outcomes including low rates of death, disabling stroke, and paravalvular leak.</a:t>
            </a:r>
          </a:p>
          <a:p>
            <a:r>
              <a:rPr lang="en-US" b="1" i="1" dirty="0">
                <a:solidFill>
                  <a:srgbClr val="FFFFFF"/>
                </a:solidFill>
                <a:effectLst>
                  <a:outerShdw blurRad="38100" dist="38100" dir="2700000" algn="tl">
                    <a:srgbClr val="000000">
                      <a:alpha val="43137"/>
                    </a:srgbClr>
                  </a:outerShdw>
                </a:effectLst>
              </a:rPr>
              <a:t>Additional benefits observed included reduction in New York Heart Association (NYHA) class severity, low rates of bleeding, and improvements in a six-minute walk test, allowing patients to return to their previous lifestyles and activity faster.</a:t>
            </a:r>
          </a:p>
        </p:txBody>
      </p:sp>
      <p:sp>
        <p:nvSpPr>
          <p:cNvPr id="4" name="Slide Number Placeholder 5"/>
          <p:cNvSpPr txBox="1">
            <a:spLocks/>
          </p:cNvSpPr>
          <p:nvPr/>
        </p:nvSpPr>
        <p:spPr>
          <a:xfrm>
            <a:off x="11266415" y="6474512"/>
            <a:ext cx="645314" cy="283464"/>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600"/>
              </a:spcAft>
              <a:buClrTx/>
              <a:buSzTx/>
              <a:buFontTx/>
              <a:buNone/>
              <a:tabLst/>
              <a:defRPr/>
            </a:pPr>
            <a:fld id="{A2885E78-1F86-4A3D-9EE1-B0103B1CEF15}" type="slidenum">
              <a:rPr kumimoji="0" lang="en-US" b="1" i="0" u="none" strike="noStrike" kern="1200" cap="none" spc="0" normalizeH="0" baseline="0" noProof="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26</a:t>
            </a:fld>
            <a:endParaRPr kumimoji="0" lang="en-US" b="1" i="0" u="none" strike="noStrike" kern="1200" cap="none" spc="0" normalizeH="0" baseline="0" noProof="0" dirty="0">
              <a:ln>
                <a:noFill/>
              </a:ln>
              <a:solidFill>
                <a:srgbClr val="000000"/>
              </a:solidFill>
              <a:effectLst/>
              <a:uLnTx/>
              <a:uFillTx/>
              <a:latin typeface="Calibri"/>
              <a:ea typeface="+mn-ea"/>
              <a:cs typeface="+mn-cs"/>
            </a:endParaRPr>
          </a:p>
        </p:txBody>
      </p:sp>
      <p:pic>
        <p:nvPicPr>
          <p:cNvPr id="5" name="Picture 4"/>
          <p:cNvPicPr>
            <a:picLocks noChangeAspect="1"/>
          </p:cNvPicPr>
          <p:nvPr/>
        </p:nvPicPr>
        <p:blipFill>
          <a:blip r:embed="rId2"/>
          <a:stretch>
            <a:fillRect/>
          </a:stretch>
        </p:blipFill>
        <p:spPr>
          <a:xfrm>
            <a:off x="52962" y="1112051"/>
            <a:ext cx="7065483" cy="2382263"/>
          </a:xfrm>
          <a:prstGeom prst="rect">
            <a:avLst/>
          </a:prstGeom>
        </p:spPr>
      </p:pic>
      <p:pic>
        <p:nvPicPr>
          <p:cNvPr id="8" name="Picture 7" descr="A picture containing shellfish, table, sitting, black&#10;&#10;Description automatically generated">
            <a:extLst>
              <a:ext uri="{FF2B5EF4-FFF2-40B4-BE49-F238E27FC236}">
                <a16:creationId xmlns="" xmlns:a16="http://schemas.microsoft.com/office/drawing/2014/main" id="{97A2B21C-4D51-4094-9F64-B366339EB10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0629" y="155721"/>
            <a:ext cx="1724934" cy="619994"/>
          </a:xfrm>
          <a:prstGeom prst="rect">
            <a:avLst/>
          </a:prstGeom>
        </p:spPr>
      </p:pic>
    </p:spTree>
    <p:extLst>
      <p:ext uri="{BB962C8B-B14F-4D97-AF65-F5344CB8AC3E}">
        <p14:creationId xmlns:p14="http://schemas.microsoft.com/office/powerpoint/2010/main" val="28577905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 xmlns:a16="http://schemas.microsoft.com/office/drawing/2014/main" id="{4038CB10-1F5C-4D54-9DF7-12586DE5B00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327546" y="4572000"/>
            <a:ext cx="7058307" cy="1964266"/>
          </a:xfrm>
          <a:prstGeom prst="rect">
            <a:avLst/>
          </a:prstGeom>
          <a:solidFill>
            <a:srgbClr val="4242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itle 5"/>
          <p:cNvSpPr>
            <a:spLocks noGrp="1"/>
          </p:cNvSpPr>
          <p:nvPr>
            <p:ph type="title"/>
          </p:nvPr>
        </p:nvSpPr>
        <p:spPr>
          <a:xfrm>
            <a:off x="524256" y="4767072"/>
            <a:ext cx="6594189" cy="1625210"/>
          </a:xfrm>
        </p:spPr>
        <p:txBody>
          <a:bodyPr>
            <a:normAutofit fontScale="90000"/>
          </a:bodyPr>
          <a:lstStyle/>
          <a:p>
            <a:pPr algn="ctr"/>
            <a:r>
              <a:rPr lang="en-US" sz="3700" b="1" i="1" dirty="0">
                <a:solidFill>
                  <a:srgbClr val="FFFFFF"/>
                </a:solidFill>
                <a:effectLst>
                  <a:outerShdw blurRad="38100" dist="38100" dir="2700000" algn="tl">
                    <a:srgbClr val="000000">
                      <a:alpha val="43137"/>
                    </a:srgbClr>
                  </a:outerShdw>
                </a:effectLst>
              </a:rPr>
              <a:t>Benefit to Risk Assessment</a:t>
            </a:r>
            <a:br>
              <a:rPr lang="en-US" sz="3700" b="1" i="1" dirty="0">
                <a:solidFill>
                  <a:srgbClr val="FFFFFF"/>
                </a:solidFill>
                <a:effectLst>
                  <a:outerShdw blurRad="38100" dist="38100" dir="2700000" algn="tl">
                    <a:srgbClr val="000000">
                      <a:alpha val="43137"/>
                    </a:srgbClr>
                  </a:outerShdw>
                </a:effectLst>
              </a:rPr>
            </a:br>
            <a:r>
              <a:rPr lang="en-US" sz="3700" b="1" i="1" dirty="0">
                <a:solidFill>
                  <a:srgbClr val="FFFF00"/>
                </a:solidFill>
                <a:effectLst>
                  <a:outerShdw blurRad="38100" dist="38100" dir="2700000" algn="tl">
                    <a:srgbClr val="000000">
                      <a:alpha val="43137"/>
                    </a:srgbClr>
                  </a:outerShdw>
                </a:effectLst>
              </a:rPr>
              <a:t>Alternative Therapy</a:t>
            </a:r>
            <a:r>
              <a:rPr lang="en-US" sz="3700" b="1" i="1" dirty="0">
                <a:solidFill>
                  <a:srgbClr val="FFFFFF"/>
                </a:solidFill>
                <a:effectLst>
                  <a:outerShdw blurRad="38100" dist="38100" dir="2700000" algn="tl">
                    <a:srgbClr val="000000">
                      <a:alpha val="43137"/>
                    </a:srgbClr>
                  </a:outerShdw>
                </a:effectLst>
              </a:rPr>
              <a:t/>
            </a:r>
            <a:br>
              <a:rPr lang="en-US" sz="3700" b="1" i="1" dirty="0">
                <a:solidFill>
                  <a:srgbClr val="FFFFFF"/>
                </a:solidFill>
                <a:effectLst>
                  <a:outerShdw blurRad="38100" dist="38100" dir="2700000" algn="tl">
                    <a:srgbClr val="000000">
                      <a:alpha val="43137"/>
                    </a:srgbClr>
                  </a:outerShdw>
                </a:effectLst>
              </a:rPr>
            </a:br>
            <a:r>
              <a:rPr lang="en-US" sz="3700" b="1" i="1" dirty="0">
                <a:solidFill>
                  <a:srgbClr val="FFFFFF"/>
                </a:solidFill>
                <a:effectLst>
                  <a:outerShdw blurRad="38100" dist="38100" dir="2700000" algn="tl">
                    <a:srgbClr val="000000">
                      <a:alpha val="43137"/>
                    </a:srgbClr>
                  </a:outerShdw>
                </a:effectLst>
              </a:rPr>
              <a:t>Standard Surgical Aortic Valve Replacement</a:t>
            </a:r>
          </a:p>
        </p:txBody>
      </p:sp>
      <p:sp>
        <p:nvSpPr>
          <p:cNvPr id="13" name="Rectangle 12">
            <a:extLst>
              <a:ext uri="{FF2B5EF4-FFF2-40B4-BE49-F238E27FC236}">
                <a16:creationId xmlns="" xmlns:a16="http://schemas.microsoft.com/office/drawing/2014/main" id="{73ED6512-6858-4552-B699-9A97FE9A4EA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7534655" y="321732"/>
            <a:ext cx="4335613"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Content Placeholder 1"/>
          <p:cNvSpPr>
            <a:spLocks noGrp="1"/>
          </p:cNvSpPr>
          <p:nvPr>
            <p:ph idx="1"/>
          </p:nvPr>
        </p:nvSpPr>
        <p:spPr>
          <a:xfrm>
            <a:off x="7582563" y="917725"/>
            <a:ext cx="3978066" cy="4852362"/>
          </a:xfrm>
        </p:spPr>
        <p:txBody>
          <a:bodyPr anchor="ctr">
            <a:normAutofit/>
          </a:bodyPr>
          <a:lstStyle/>
          <a:p>
            <a:r>
              <a:rPr lang="en-US" b="1" i="1" dirty="0">
                <a:solidFill>
                  <a:srgbClr val="FFFFFF"/>
                </a:solidFill>
                <a:effectLst>
                  <a:outerShdw blurRad="38100" dist="38100" dir="2700000" algn="tl">
                    <a:srgbClr val="000000">
                      <a:alpha val="43137"/>
                    </a:srgbClr>
                  </a:outerShdw>
                </a:effectLst>
              </a:rPr>
              <a:t>Open heart surgery</a:t>
            </a:r>
          </a:p>
          <a:p>
            <a:r>
              <a:rPr lang="en-US" b="1" i="1" dirty="0">
                <a:solidFill>
                  <a:srgbClr val="FFFFFF"/>
                </a:solidFill>
                <a:effectLst>
                  <a:outerShdw blurRad="38100" dist="38100" dir="2700000" algn="tl">
                    <a:srgbClr val="000000">
                      <a:alpha val="43137"/>
                    </a:srgbClr>
                  </a:outerShdw>
                </a:effectLst>
              </a:rPr>
              <a:t>Diseased valve removed and replaced</a:t>
            </a:r>
          </a:p>
          <a:p>
            <a:r>
              <a:rPr lang="en-US" b="1" i="1" dirty="0">
                <a:solidFill>
                  <a:srgbClr val="FFFFFF"/>
                </a:solidFill>
                <a:effectLst>
                  <a:outerShdw blurRad="38100" dist="38100" dir="2700000" algn="tl">
                    <a:srgbClr val="000000">
                      <a:alpha val="43137"/>
                    </a:srgbClr>
                  </a:outerShdw>
                </a:effectLst>
              </a:rPr>
              <a:t>Requires patient to be a surgical candidate</a:t>
            </a:r>
          </a:p>
        </p:txBody>
      </p:sp>
      <p:sp>
        <p:nvSpPr>
          <p:cNvPr id="4" name="Slide Number Placeholder 5"/>
          <p:cNvSpPr txBox="1">
            <a:spLocks/>
          </p:cNvSpPr>
          <p:nvPr/>
        </p:nvSpPr>
        <p:spPr>
          <a:xfrm>
            <a:off x="11266415" y="6474512"/>
            <a:ext cx="645314" cy="283464"/>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600"/>
              </a:spcAft>
              <a:buClrTx/>
              <a:buSzTx/>
              <a:buFontTx/>
              <a:buNone/>
              <a:tabLst/>
              <a:defRPr/>
            </a:pPr>
            <a:fld id="{A2885E78-1F86-4A3D-9EE1-B0103B1CEF15}" type="slidenum">
              <a:rPr kumimoji="0" lang="en-US" b="1" i="0" u="none" strike="noStrike" kern="1200" cap="none" spc="0" normalizeH="0" baseline="0" noProof="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27</a:t>
            </a:fld>
            <a:endParaRPr kumimoji="0" lang="en-US" b="1" i="0" u="none" strike="noStrike" kern="1200" cap="none" spc="0" normalizeH="0" baseline="0" noProof="0" dirty="0">
              <a:ln>
                <a:noFill/>
              </a:ln>
              <a:solidFill>
                <a:srgbClr val="000000"/>
              </a:solidFill>
              <a:effectLst/>
              <a:uLnTx/>
              <a:uFillTx/>
              <a:latin typeface="Calibri"/>
              <a:ea typeface="+mn-ea"/>
              <a:cs typeface="+mn-cs"/>
            </a:endParaRPr>
          </a:p>
        </p:txBody>
      </p:sp>
      <p:pic>
        <p:nvPicPr>
          <p:cNvPr id="3" name="Picture 2"/>
          <p:cNvPicPr>
            <a:picLocks noChangeAspect="1"/>
          </p:cNvPicPr>
          <p:nvPr/>
        </p:nvPicPr>
        <p:blipFill>
          <a:blip r:embed="rId2"/>
          <a:stretch>
            <a:fillRect/>
          </a:stretch>
        </p:blipFill>
        <p:spPr>
          <a:xfrm>
            <a:off x="524256" y="848672"/>
            <a:ext cx="5816150" cy="3499147"/>
          </a:xfrm>
          <a:prstGeom prst="rect">
            <a:avLst/>
          </a:prstGeom>
        </p:spPr>
      </p:pic>
      <p:pic>
        <p:nvPicPr>
          <p:cNvPr id="8" name="Picture 7" descr="A picture containing shellfish, table, sitting, black&#10;&#10;Description automatically generated">
            <a:extLst>
              <a:ext uri="{FF2B5EF4-FFF2-40B4-BE49-F238E27FC236}">
                <a16:creationId xmlns="" xmlns:a16="http://schemas.microsoft.com/office/drawing/2014/main" id="{C944E25D-9FCD-4AE8-B9F0-A31E2B2D8F9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0629" y="116588"/>
            <a:ext cx="1724934" cy="619994"/>
          </a:xfrm>
          <a:prstGeom prst="rect">
            <a:avLst/>
          </a:prstGeom>
        </p:spPr>
      </p:pic>
    </p:spTree>
    <p:extLst>
      <p:ext uri="{BB962C8B-B14F-4D97-AF65-F5344CB8AC3E}">
        <p14:creationId xmlns:p14="http://schemas.microsoft.com/office/powerpoint/2010/main" val="12465030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22830" y="1"/>
            <a:ext cx="11969086" cy="900332"/>
          </a:xfrm>
        </p:spPr>
        <p:txBody>
          <a:bodyPr>
            <a:noAutofit/>
          </a:bodyPr>
          <a:lstStyle/>
          <a:p>
            <a:pPr algn="ctr"/>
            <a:r>
              <a:rPr lang="en-US" sz="2800" b="1" i="1" dirty="0">
                <a:solidFill>
                  <a:srgbClr val="7030A0"/>
                </a:solidFill>
                <a:effectLst>
                  <a:outerShdw blurRad="38100" dist="38100" dir="2700000" algn="tl">
                    <a:srgbClr val="000000">
                      <a:alpha val="43137"/>
                    </a:srgbClr>
                  </a:outerShdw>
                </a:effectLst>
              </a:rPr>
              <a:t>Benefit Assessment – Transcatheter Aortic </a:t>
            </a:r>
            <a:br>
              <a:rPr lang="en-US" sz="2800" b="1" i="1" dirty="0">
                <a:solidFill>
                  <a:srgbClr val="7030A0"/>
                </a:solidFill>
                <a:effectLst>
                  <a:outerShdw blurRad="38100" dist="38100" dir="2700000" algn="tl">
                    <a:srgbClr val="000000">
                      <a:alpha val="43137"/>
                    </a:srgbClr>
                  </a:outerShdw>
                </a:effectLst>
              </a:rPr>
            </a:br>
            <a:r>
              <a:rPr lang="en-US" sz="2800" b="1" i="1" dirty="0">
                <a:solidFill>
                  <a:srgbClr val="7030A0"/>
                </a:solidFill>
                <a:effectLst>
                  <a:outerShdw blurRad="38100" dist="38100" dir="2700000" algn="tl">
                    <a:srgbClr val="000000">
                      <a:alpha val="43137"/>
                    </a:srgbClr>
                  </a:outerShdw>
                </a:effectLst>
              </a:rPr>
              <a:t>Valve Replacement</a:t>
            </a:r>
            <a:r>
              <a:rPr lang="en-US" sz="2800" b="1" i="1" baseline="40000" dirty="0">
                <a:solidFill>
                  <a:srgbClr val="7030A0"/>
                </a:solidFill>
                <a:effectLst>
                  <a:outerShdw blurRad="38100" dist="38100" dir="2700000" algn="tl">
                    <a:srgbClr val="000000">
                      <a:alpha val="43137"/>
                    </a:srgbClr>
                  </a:outerShdw>
                </a:effectLst>
              </a:rPr>
              <a:t>1-3</a:t>
            </a:r>
            <a:endParaRPr lang="en-US" sz="2800"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3849907284"/>
              </p:ext>
            </p:extLst>
          </p:nvPr>
        </p:nvGraphicFramePr>
        <p:xfrm>
          <a:off x="46803" y="816746"/>
          <a:ext cx="12059181" cy="5674360"/>
        </p:xfrm>
        <a:graphic>
          <a:graphicData uri="http://schemas.openxmlformats.org/drawingml/2006/table">
            <a:tbl>
              <a:tblPr firstRow="1" bandRow="1">
                <a:tableStyleId>{5C22544A-7EE6-4342-B048-85BDC9FD1C3A}</a:tableStyleId>
              </a:tblPr>
              <a:tblGrid>
                <a:gridCol w="3802329">
                  <a:extLst>
                    <a:ext uri="{9D8B030D-6E8A-4147-A177-3AD203B41FA5}">
                      <a16:colId xmlns="" xmlns:a16="http://schemas.microsoft.com/office/drawing/2014/main" val="3991750831"/>
                    </a:ext>
                  </a:extLst>
                </a:gridCol>
                <a:gridCol w="8256852">
                  <a:extLst>
                    <a:ext uri="{9D8B030D-6E8A-4147-A177-3AD203B41FA5}">
                      <a16:colId xmlns="" xmlns:a16="http://schemas.microsoft.com/office/drawing/2014/main" val="1523161109"/>
                    </a:ext>
                  </a:extLst>
                </a:gridCol>
              </a:tblGrid>
              <a:tr h="321242">
                <a:tc>
                  <a:txBody>
                    <a:bodyPr/>
                    <a:lstStyle/>
                    <a:p>
                      <a:pPr algn="ctr"/>
                      <a:r>
                        <a:rPr lang="en-US" dirty="0"/>
                        <a:t>Benefit Assessment Criteria</a:t>
                      </a:r>
                    </a:p>
                  </a:txBody>
                  <a:tcPr/>
                </a:tc>
                <a:tc>
                  <a:txBody>
                    <a:bodyPr/>
                    <a:lstStyle/>
                    <a:p>
                      <a:pPr algn="ctr"/>
                      <a:r>
                        <a:rPr lang="en-US" dirty="0"/>
                        <a:t>Assessment of Transcatheter Aortic Valve Replacement (High risk, alternative is death</a:t>
                      </a:r>
                    </a:p>
                  </a:txBody>
                  <a:tcPr/>
                </a:tc>
                <a:extLst>
                  <a:ext uri="{0D108BD9-81ED-4DB2-BD59-A6C34878D82A}">
                    <a16:rowId xmlns="" xmlns:a16="http://schemas.microsoft.com/office/drawing/2014/main" val="21628513"/>
                  </a:ext>
                </a:extLst>
              </a:tr>
              <a:tr h="370840">
                <a:tc>
                  <a:txBody>
                    <a:bodyPr/>
                    <a:lstStyle/>
                    <a:p>
                      <a:r>
                        <a:rPr lang="en-US" dirty="0"/>
                        <a:t>Types of Benefits</a:t>
                      </a:r>
                    </a:p>
                  </a:txBody>
                  <a:tcPr/>
                </a:tc>
                <a:tc>
                  <a:txBody>
                    <a:bodyPr/>
                    <a:lstStyle/>
                    <a:p>
                      <a:r>
                        <a:rPr lang="en-US" dirty="0"/>
                        <a:t>Improved mortality, neurological</a:t>
                      </a:r>
                      <a:r>
                        <a:rPr lang="en-US" baseline="0" dirty="0"/>
                        <a:t> benefits, recovery time, lower rates of atrial fibrillation, vascular complications and bleeding. Longer-term follow-up and additional RCTs have demonstrated that TAVR is equivalent to surgical AVR for severe symptomatic AS when surgical risk is high.</a:t>
                      </a:r>
                      <a:endParaRPr lang="en-US" dirty="0"/>
                    </a:p>
                  </a:txBody>
                  <a:tcPr/>
                </a:tc>
                <a:extLst>
                  <a:ext uri="{0D108BD9-81ED-4DB2-BD59-A6C34878D82A}">
                    <a16:rowId xmlns="" xmlns:a16="http://schemas.microsoft.com/office/drawing/2014/main" val="684230372"/>
                  </a:ext>
                </a:extLst>
              </a:tr>
              <a:tr h="370840">
                <a:tc>
                  <a:txBody>
                    <a:bodyPr/>
                    <a:lstStyle/>
                    <a:p>
                      <a:r>
                        <a:rPr lang="en-US" dirty="0"/>
                        <a:t>Magnitude of Benefit</a:t>
                      </a:r>
                    </a:p>
                  </a:txBody>
                  <a:tcPr/>
                </a:tc>
                <a:tc>
                  <a:txBody>
                    <a:bodyPr/>
                    <a:lstStyle/>
                    <a:p>
                      <a:r>
                        <a:rPr lang="en-US" dirty="0"/>
                        <a:t>All-Cause</a:t>
                      </a:r>
                      <a:r>
                        <a:rPr lang="en-US" baseline="0" dirty="0"/>
                        <a:t> Mortality 1.1% versus 4.0% at 30 days. Disabling stroke 1.0% versus 4.4% at 30 days. Mean hospital stays of 5.6 days versus 11.9 days for surgery. Mean ICU stays of 2.7 days versus 5.6 days for surgery.</a:t>
                      </a:r>
                      <a:endParaRPr lang="en-US" dirty="0"/>
                    </a:p>
                  </a:txBody>
                  <a:tcPr/>
                </a:tc>
                <a:extLst>
                  <a:ext uri="{0D108BD9-81ED-4DB2-BD59-A6C34878D82A}">
                    <a16:rowId xmlns="" xmlns:a16="http://schemas.microsoft.com/office/drawing/2014/main" val="2938099525"/>
                  </a:ext>
                </a:extLst>
              </a:tr>
              <a:tr h="370840">
                <a:tc>
                  <a:txBody>
                    <a:bodyPr/>
                    <a:lstStyle/>
                    <a:p>
                      <a:r>
                        <a:rPr lang="en-US" dirty="0"/>
                        <a:t>Likelihood</a:t>
                      </a:r>
                      <a:r>
                        <a:rPr lang="en-US" baseline="0" dirty="0"/>
                        <a:t> of Experiencing </a:t>
                      </a:r>
                      <a:r>
                        <a:rPr lang="en-US" u="sng" baseline="0" dirty="0"/>
                        <a:t>&gt;</a:t>
                      </a:r>
                      <a:r>
                        <a:rPr lang="en-US" u="none" baseline="0" dirty="0"/>
                        <a:t>1</a:t>
                      </a:r>
                      <a:r>
                        <a:rPr lang="en-US" baseline="0" dirty="0"/>
                        <a:t> Benefits</a:t>
                      </a:r>
                      <a:endParaRPr lang="en-US" dirty="0"/>
                    </a:p>
                  </a:txBody>
                  <a:tcPr/>
                </a:tc>
                <a:tc>
                  <a:txBody>
                    <a:bodyPr/>
                    <a:lstStyle/>
                    <a:p>
                      <a:r>
                        <a:rPr lang="en-US" dirty="0"/>
                        <a:t>Very high procedural success rates (&gt;90%) with low paravalvular leakage.</a:t>
                      </a:r>
                    </a:p>
                  </a:txBody>
                  <a:tcPr/>
                </a:tc>
                <a:extLst>
                  <a:ext uri="{0D108BD9-81ED-4DB2-BD59-A6C34878D82A}">
                    <a16:rowId xmlns="" xmlns:a16="http://schemas.microsoft.com/office/drawing/2014/main" val="1718349304"/>
                  </a:ext>
                </a:extLst>
              </a:tr>
              <a:tr h="370840">
                <a:tc>
                  <a:txBody>
                    <a:bodyPr/>
                    <a:lstStyle/>
                    <a:p>
                      <a:r>
                        <a:rPr lang="en-US" dirty="0"/>
                        <a:t>Duration of Effect</a:t>
                      </a:r>
                    </a:p>
                  </a:txBody>
                  <a:tcPr/>
                </a:tc>
                <a:tc>
                  <a:txBody>
                    <a:bodyPr/>
                    <a:lstStyle/>
                    <a:p>
                      <a:r>
                        <a:rPr lang="en-US" dirty="0"/>
                        <a:t>All-Cause</a:t>
                      </a:r>
                      <a:r>
                        <a:rPr lang="en-US" baseline="0" dirty="0"/>
                        <a:t> Mortality 7.4% vs. 13.0% at 1 year. Disabling stroke 2.3% vs. 5.9% at 1 year. Effects seen throughout the lifetime of the patient.</a:t>
                      </a:r>
                      <a:endParaRPr lang="en-US" dirty="0"/>
                    </a:p>
                  </a:txBody>
                  <a:tcPr/>
                </a:tc>
                <a:extLst>
                  <a:ext uri="{0D108BD9-81ED-4DB2-BD59-A6C34878D82A}">
                    <a16:rowId xmlns="" xmlns:a16="http://schemas.microsoft.com/office/drawing/2014/main" val="553802503"/>
                  </a:ext>
                </a:extLst>
              </a:tr>
              <a:tr h="370840">
                <a:tc>
                  <a:txBody>
                    <a:bodyPr/>
                    <a:lstStyle/>
                    <a:p>
                      <a:r>
                        <a:rPr lang="en-US" dirty="0"/>
                        <a:t>Patients’ Perspective on Benefit</a:t>
                      </a:r>
                    </a:p>
                  </a:txBody>
                  <a:tcPr/>
                </a:tc>
                <a:tc>
                  <a:txBody>
                    <a:bodyPr/>
                    <a:lstStyle/>
                    <a:p>
                      <a:r>
                        <a:rPr lang="en-US" dirty="0"/>
                        <a:t>Short procedure time. Quicker recovery (no sternotomy). Shorter hospital stay.</a:t>
                      </a:r>
                      <a:r>
                        <a:rPr lang="en-US" baseline="0" dirty="0"/>
                        <a:t> Improve 6-minute walk tests. Improved Quality of Life.</a:t>
                      </a:r>
                      <a:endParaRPr lang="en-US" dirty="0"/>
                    </a:p>
                  </a:txBody>
                  <a:tcPr/>
                </a:tc>
                <a:extLst>
                  <a:ext uri="{0D108BD9-81ED-4DB2-BD59-A6C34878D82A}">
                    <a16:rowId xmlns="" xmlns:a16="http://schemas.microsoft.com/office/drawing/2014/main" val="2659825246"/>
                  </a:ext>
                </a:extLst>
              </a:tr>
              <a:tr h="370840">
                <a:tc>
                  <a:txBody>
                    <a:bodyPr/>
                    <a:lstStyle/>
                    <a:p>
                      <a:r>
                        <a:rPr lang="en-US" dirty="0"/>
                        <a:t>Benefit Factors for Health Care</a:t>
                      </a:r>
                      <a:r>
                        <a:rPr lang="en-US" baseline="0" dirty="0"/>
                        <a:t> Professionals or Caregivers</a:t>
                      </a:r>
                      <a:endParaRPr lang="en-US" dirty="0"/>
                    </a:p>
                  </a:txBody>
                  <a:tcPr/>
                </a:tc>
                <a:tc>
                  <a:txBody>
                    <a:bodyPr/>
                    <a:lstStyle/>
                    <a:p>
                      <a:r>
                        <a:rPr lang="en-US" dirty="0"/>
                        <a:t>Shorter hospital stays and thus</a:t>
                      </a:r>
                      <a:r>
                        <a:rPr lang="en-US" baseline="0" dirty="0"/>
                        <a:t> frees up hospital resources.</a:t>
                      </a:r>
                      <a:br>
                        <a:rPr lang="en-US" baseline="0" dirty="0"/>
                      </a:br>
                      <a:r>
                        <a:rPr lang="en-US" baseline="0" dirty="0"/>
                        <a:t>Some implants can be re-sheathed and re-deployed, provided that the valve has not been fully released.</a:t>
                      </a:r>
                      <a:endParaRPr lang="en-US" dirty="0"/>
                    </a:p>
                  </a:txBody>
                  <a:tcPr/>
                </a:tc>
                <a:extLst>
                  <a:ext uri="{0D108BD9-81ED-4DB2-BD59-A6C34878D82A}">
                    <a16:rowId xmlns="" xmlns:a16="http://schemas.microsoft.com/office/drawing/2014/main" val="1519975285"/>
                  </a:ext>
                </a:extLst>
              </a:tr>
              <a:tr h="467335">
                <a:tc>
                  <a:txBody>
                    <a:bodyPr/>
                    <a:lstStyle/>
                    <a:p>
                      <a:r>
                        <a:rPr lang="en-US" dirty="0"/>
                        <a:t>Medical Necessity</a:t>
                      </a:r>
                    </a:p>
                  </a:txBody>
                  <a:tcPr/>
                </a:tc>
                <a:tc>
                  <a:txBody>
                    <a:bodyPr/>
                    <a:lstStyle/>
                    <a:p>
                      <a:r>
                        <a:rPr lang="en-US" dirty="0"/>
                        <a:t>For patients suffering from symptomatic severe aortic stenosis, the alternative treatment is surgical aortic valve replacement</a:t>
                      </a:r>
                    </a:p>
                  </a:txBody>
                  <a:tcPr/>
                </a:tc>
                <a:extLst>
                  <a:ext uri="{0D108BD9-81ED-4DB2-BD59-A6C34878D82A}">
                    <a16:rowId xmlns="" xmlns:a16="http://schemas.microsoft.com/office/drawing/2014/main" val="1141675564"/>
                  </a:ext>
                </a:extLst>
              </a:tr>
            </a:tbl>
          </a:graphicData>
        </a:graphic>
      </p:graphicFrame>
      <p:sp>
        <p:nvSpPr>
          <p:cNvPr id="4" name="Slide Number Placeholder 5"/>
          <p:cNvSpPr txBox="1">
            <a:spLocks/>
          </p:cNvSpPr>
          <p:nvPr/>
        </p:nvSpPr>
        <p:spPr>
          <a:xfrm>
            <a:off x="11266415" y="6474512"/>
            <a:ext cx="645314" cy="283464"/>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A2885E78-1F86-4A3D-9EE1-B0103B1CEF15}" type="slidenum">
              <a:rPr kumimoji="0" lang="en-US" b="1" i="0" u="none" strike="noStrike" kern="1200" cap="none" spc="0" normalizeH="0" baseline="0" noProof="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b="1" i="0" u="none" strike="noStrike" kern="1200" cap="none" spc="0" normalizeH="0" baseline="0" noProof="0" dirty="0">
              <a:ln>
                <a:noFill/>
              </a:ln>
              <a:solidFill>
                <a:srgbClr val="000000"/>
              </a:solidFill>
              <a:effectLst/>
              <a:uLnTx/>
              <a:uFillTx/>
              <a:latin typeface="Calibri"/>
              <a:ea typeface="+mn-ea"/>
              <a:cs typeface="+mn-cs"/>
            </a:endParaRPr>
          </a:p>
        </p:txBody>
      </p:sp>
      <p:sp>
        <p:nvSpPr>
          <p:cNvPr id="2" name="TextBox 1"/>
          <p:cNvSpPr txBox="1"/>
          <p:nvPr/>
        </p:nvSpPr>
        <p:spPr>
          <a:xfrm>
            <a:off x="-57357" y="6444916"/>
            <a:ext cx="11482918" cy="4154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Calibri" panose="020F0502020204030204"/>
                <a:ea typeface="+mn-ea"/>
                <a:cs typeface="+mn-cs"/>
              </a:rPr>
              <a:t>1. JACC 2017;70(2):252-89. AHA/ACC Focused Update of the 2014 AHA/ACC Guideline for the Management of Patients With Valvular Heart Disease</a:t>
            </a:r>
            <a:br>
              <a:rPr kumimoji="0" lang="en-US" sz="105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US" sz="1050" b="0" i="0" u="none" strike="noStrike" kern="1200" cap="none" spc="0" normalizeH="0" baseline="0" noProof="0" dirty="0">
                <a:ln>
                  <a:noFill/>
                </a:ln>
                <a:solidFill>
                  <a:prstClr val="black"/>
                </a:solidFill>
                <a:effectLst/>
                <a:uLnTx/>
                <a:uFillTx/>
                <a:latin typeface="Calibri" panose="020F0502020204030204"/>
                <a:ea typeface="+mn-ea"/>
                <a:cs typeface="+mn-cs"/>
              </a:rPr>
              <a:t>2. JACC 2014;63:2438-88. 2014 AHA/ACC guideline for the management of patients with valvular heart disease: executive summary; 3. https://www.ncbi.nlm.nih.gov/pmc/articles/PMC5317356</a:t>
            </a:r>
          </a:p>
        </p:txBody>
      </p:sp>
      <p:pic>
        <p:nvPicPr>
          <p:cNvPr id="7" name="Picture 6" descr="A picture containing shellfish, table, sitting, black&#10;&#10;Description automatically generated">
            <a:extLst>
              <a:ext uri="{FF2B5EF4-FFF2-40B4-BE49-F238E27FC236}">
                <a16:creationId xmlns="" xmlns:a16="http://schemas.microsoft.com/office/drawing/2014/main" id="{D1C36C0C-05C0-495C-8798-8F652A74C71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8384" y="33606"/>
            <a:ext cx="1724934" cy="619994"/>
          </a:xfrm>
          <a:prstGeom prst="rect">
            <a:avLst/>
          </a:prstGeom>
        </p:spPr>
      </p:pic>
    </p:spTree>
    <p:extLst>
      <p:ext uri="{BB962C8B-B14F-4D97-AF65-F5344CB8AC3E}">
        <p14:creationId xmlns:p14="http://schemas.microsoft.com/office/powerpoint/2010/main" val="34881286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796466" y="0"/>
            <a:ext cx="6711518" cy="872640"/>
          </a:xfrm>
        </p:spPr>
        <p:txBody>
          <a:bodyPr>
            <a:noAutofit/>
          </a:bodyPr>
          <a:lstStyle/>
          <a:p>
            <a:pPr algn="ctr"/>
            <a:r>
              <a:rPr lang="en-US" sz="2800" b="1" i="1" dirty="0">
                <a:solidFill>
                  <a:srgbClr val="7030A0"/>
                </a:solidFill>
                <a:effectLst>
                  <a:outerShdw blurRad="38100" dist="38100" dir="2700000" algn="tl">
                    <a:srgbClr val="000000">
                      <a:alpha val="43137"/>
                    </a:srgbClr>
                  </a:outerShdw>
                </a:effectLst>
              </a:rPr>
              <a:t>Risk Assessment – Transcatheter Aortic </a:t>
            </a:r>
            <a:br>
              <a:rPr lang="en-US" sz="2800" b="1" i="1" dirty="0">
                <a:solidFill>
                  <a:srgbClr val="7030A0"/>
                </a:solidFill>
                <a:effectLst>
                  <a:outerShdw blurRad="38100" dist="38100" dir="2700000" algn="tl">
                    <a:srgbClr val="000000">
                      <a:alpha val="43137"/>
                    </a:srgbClr>
                  </a:outerShdw>
                </a:effectLst>
              </a:rPr>
            </a:br>
            <a:r>
              <a:rPr lang="en-US" sz="2800" b="1" i="1" dirty="0">
                <a:solidFill>
                  <a:srgbClr val="7030A0"/>
                </a:solidFill>
                <a:effectLst>
                  <a:outerShdw blurRad="38100" dist="38100" dir="2700000" algn="tl">
                    <a:srgbClr val="000000">
                      <a:alpha val="43137"/>
                    </a:srgbClr>
                  </a:outerShdw>
                </a:effectLst>
              </a:rPr>
              <a:t>Valve Replacement </a:t>
            </a:r>
            <a:r>
              <a:rPr lang="en-US" sz="2800" b="1" i="1" baseline="30000" dirty="0">
                <a:solidFill>
                  <a:srgbClr val="7030A0"/>
                </a:solidFill>
                <a:effectLst>
                  <a:outerShdw blurRad="38100" dist="38100" dir="2700000" algn="tl">
                    <a:srgbClr val="000000">
                      <a:alpha val="43137"/>
                    </a:srgbClr>
                  </a:outerShdw>
                </a:effectLst>
              </a:rPr>
              <a:t>1,2,3</a:t>
            </a:r>
            <a:endParaRPr lang="en-US" sz="2800" i="1"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3482825448"/>
              </p:ext>
            </p:extLst>
          </p:nvPr>
        </p:nvGraphicFramePr>
        <p:xfrm>
          <a:off x="84404" y="820740"/>
          <a:ext cx="11971607" cy="5582920"/>
        </p:xfrm>
        <a:graphic>
          <a:graphicData uri="http://schemas.openxmlformats.org/drawingml/2006/table">
            <a:tbl>
              <a:tblPr firstRow="1" bandRow="1">
                <a:tableStyleId>{5C22544A-7EE6-4342-B048-85BDC9FD1C3A}</a:tableStyleId>
              </a:tblPr>
              <a:tblGrid>
                <a:gridCol w="3400220">
                  <a:extLst>
                    <a:ext uri="{9D8B030D-6E8A-4147-A177-3AD203B41FA5}">
                      <a16:colId xmlns="" xmlns:a16="http://schemas.microsoft.com/office/drawing/2014/main" val="3991750831"/>
                    </a:ext>
                  </a:extLst>
                </a:gridCol>
                <a:gridCol w="8571387">
                  <a:extLst>
                    <a:ext uri="{9D8B030D-6E8A-4147-A177-3AD203B41FA5}">
                      <a16:colId xmlns="" xmlns:a16="http://schemas.microsoft.com/office/drawing/2014/main" val="1523161109"/>
                    </a:ext>
                  </a:extLst>
                </a:gridCol>
              </a:tblGrid>
              <a:tr h="370840">
                <a:tc>
                  <a:txBody>
                    <a:bodyPr/>
                    <a:lstStyle/>
                    <a:p>
                      <a:pPr algn="ctr"/>
                      <a:r>
                        <a:rPr lang="en-US" dirty="0"/>
                        <a:t>Risk Assessment Criteria</a:t>
                      </a:r>
                    </a:p>
                  </a:txBody>
                  <a:tcPr/>
                </a:tc>
                <a:tc>
                  <a:txBody>
                    <a:bodyPr/>
                    <a:lstStyle/>
                    <a:p>
                      <a:pPr algn="ctr"/>
                      <a:r>
                        <a:rPr lang="en-US" dirty="0"/>
                        <a:t>Assessment for Transcatheter Aortic Valve Replacement</a:t>
                      </a:r>
                    </a:p>
                  </a:txBody>
                  <a:tcPr/>
                </a:tc>
                <a:extLst>
                  <a:ext uri="{0D108BD9-81ED-4DB2-BD59-A6C34878D82A}">
                    <a16:rowId xmlns="" xmlns:a16="http://schemas.microsoft.com/office/drawing/2014/main" val="21628513"/>
                  </a:ext>
                </a:extLst>
              </a:tr>
              <a:tr h="370840">
                <a:tc>
                  <a:txBody>
                    <a:bodyPr/>
                    <a:lstStyle/>
                    <a:p>
                      <a:r>
                        <a:rPr lang="en-US" dirty="0"/>
                        <a:t>Types of Harms or Risks in Patients</a:t>
                      </a:r>
                      <a:r>
                        <a:rPr lang="en-US" baseline="0" dirty="0"/>
                        <a:t> with Aortic Stenosis (AS)</a:t>
                      </a:r>
                      <a:endParaRPr lang="en-US" dirty="0"/>
                    </a:p>
                  </a:txBody>
                  <a:tcPr/>
                </a:tc>
                <a:tc>
                  <a:txBody>
                    <a:bodyPr/>
                    <a:lstStyle/>
                    <a:p>
                      <a:r>
                        <a:rPr lang="en-US" dirty="0"/>
                        <a:t>Angina pectoris, dyspnea, or syncope, or</a:t>
                      </a:r>
                      <a:r>
                        <a:rPr lang="en-US" baseline="0" dirty="0"/>
                        <a:t> repeat hospitalization and/or death.</a:t>
                      </a:r>
                      <a:br>
                        <a:rPr lang="en-US" baseline="0" dirty="0"/>
                      </a:br>
                      <a:endParaRPr lang="en-US" dirty="0"/>
                    </a:p>
                  </a:txBody>
                  <a:tcPr/>
                </a:tc>
                <a:extLst>
                  <a:ext uri="{0D108BD9-81ED-4DB2-BD59-A6C34878D82A}">
                    <a16:rowId xmlns="" xmlns:a16="http://schemas.microsoft.com/office/drawing/2014/main" val="684230372"/>
                  </a:ext>
                </a:extLst>
              </a:tr>
              <a:tr h="370840">
                <a:tc>
                  <a:txBody>
                    <a:bodyPr/>
                    <a:lstStyle/>
                    <a:p>
                      <a:r>
                        <a:rPr lang="en-US" dirty="0"/>
                        <a:t>Magnitude or Severity of Harms or Risks</a:t>
                      </a:r>
                    </a:p>
                  </a:txBody>
                  <a:tcPr/>
                </a:tc>
                <a:tc>
                  <a:txBody>
                    <a:bodyPr/>
                    <a:lstStyle/>
                    <a:p>
                      <a:r>
                        <a:rPr lang="en-US" dirty="0"/>
                        <a:t>Annual mortality of 25% in those with moderate‐to‐ severe AS and average survival of only 2 to 3 years. Two‐year mortality rates can range from 44.4% for symptomatic AS patients to as high as 79% for predominant AS patients. Following symptomatic patients with severe AS in whom operation was declined, mortality rates of 45%, 63% and 75% at 1 year, 2 year, and 3 year follow‐up, respectively. More recently, it has been established that inoperable patients with severe AS had a 1‐year mortality rate of 50%.</a:t>
                      </a:r>
                    </a:p>
                  </a:txBody>
                  <a:tcPr/>
                </a:tc>
                <a:extLst>
                  <a:ext uri="{0D108BD9-81ED-4DB2-BD59-A6C34878D82A}">
                    <a16:rowId xmlns="" xmlns:a16="http://schemas.microsoft.com/office/drawing/2014/main" val="2938099525"/>
                  </a:ext>
                </a:extLst>
              </a:tr>
              <a:tr h="370840">
                <a:tc>
                  <a:txBody>
                    <a:bodyPr/>
                    <a:lstStyle/>
                    <a:p>
                      <a:r>
                        <a:rPr lang="en-US" dirty="0"/>
                        <a:t>Likelihood</a:t>
                      </a:r>
                      <a:r>
                        <a:rPr lang="en-US" baseline="0" dirty="0"/>
                        <a:t> of Experiencing One or More Harms or Risks</a:t>
                      </a:r>
                      <a:endParaRPr lang="en-US" dirty="0"/>
                    </a:p>
                  </a:txBody>
                  <a:tcPr/>
                </a:tc>
                <a:tc>
                  <a:txBody>
                    <a:bodyPr/>
                    <a:lstStyle/>
                    <a:p>
                      <a:r>
                        <a:rPr lang="en-US" dirty="0"/>
                        <a:t>30-day risk of new permanent pacemaker was 10.2% versus 7.3%</a:t>
                      </a:r>
                      <a:br>
                        <a:rPr lang="en-US" dirty="0"/>
                      </a:br>
                      <a:r>
                        <a:rPr lang="en-US" dirty="0"/>
                        <a:t>30-day moderate or severe pulmonary valve regurgitation was 3.7% versus 0.5%</a:t>
                      </a:r>
                      <a:br>
                        <a:rPr lang="en-US" dirty="0"/>
                      </a:br>
                      <a:r>
                        <a:rPr lang="en-US" dirty="0"/>
                        <a:t>1-year moderate</a:t>
                      </a:r>
                      <a:r>
                        <a:rPr lang="en-US" baseline="0" dirty="0"/>
                        <a:t> or severe pulmonary valve regurgitation 1.5% versus 0.4%</a:t>
                      </a:r>
                      <a:endParaRPr lang="en-US" dirty="0"/>
                    </a:p>
                  </a:txBody>
                  <a:tcPr/>
                </a:tc>
                <a:extLst>
                  <a:ext uri="{0D108BD9-81ED-4DB2-BD59-A6C34878D82A}">
                    <a16:rowId xmlns="" xmlns:a16="http://schemas.microsoft.com/office/drawing/2014/main" val="1718349304"/>
                  </a:ext>
                </a:extLst>
              </a:tr>
              <a:tr h="370840">
                <a:tc>
                  <a:txBody>
                    <a:bodyPr/>
                    <a:lstStyle/>
                    <a:p>
                      <a:r>
                        <a:rPr lang="en-US" dirty="0"/>
                        <a:t>Duration of Exposure to the Population</a:t>
                      </a:r>
                    </a:p>
                  </a:txBody>
                  <a:tcPr/>
                </a:tc>
                <a:tc>
                  <a:txBody>
                    <a:bodyPr/>
                    <a:lstStyle/>
                    <a:p>
                      <a:r>
                        <a:rPr lang="en-US" dirty="0"/>
                        <a:t>Lifetime of the patient.</a:t>
                      </a:r>
                    </a:p>
                  </a:txBody>
                  <a:tcPr/>
                </a:tc>
                <a:extLst>
                  <a:ext uri="{0D108BD9-81ED-4DB2-BD59-A6C34878D82A}">
                    <a16:rowId xmlns="" xmlns:a16="http://schemas.microsoft.com/office/drawing/2014/main" val="553802503"/>
                  </a:ext>
                </a:extLst>
              </a:tr>
              <a:tr h="370840">
                <a:tc>
                  <a:txBody>
                    <a:bodyPr/>
                    <a:lstStyle/>
                    <a:p>
                      <a:r>
                        <a:rPr lang="en-US" dirty="0"/>
                        <a:t>Patients’ Perspective or Tolerance (Intolerance) to Harms or Risks</a:t>
                      </a:r>
                    </a:p>
                  </a:txBody>
                  <a:tcPr/>
                </a:tc>
                <a:tc>
                  <a:txBody>
                    <a:bodyPr/>
                    <a:lstStyle/>
                    <a:p>
                      <a:r>
                        <a:rPr lang="en-US" dirty="0"/>
                        <a:t>Very low patient</a:t>
                      </a:r>
                      <a:r>
                        <a:rPr lang="en-US" baseline="0" dirty="0"/>
                        <a:t> intolerance over the past 15 years.</a:t>
                      </a:r>
                      <a:endParaRPr lang="en-US" dirty="0"/>
                    </a:p>
                  </a:txBody>
                  <a:tcPr/>
                </a:tc>
                <a:extLst>
                  <a:ext uri="{0D108BD9-81ED-4DB2-BD59-A6C34878D82A}">
                    <a16:rowId xmlns="" xmlns:a16="http://schemas.microsoft.com/office/drawing/2014/main" val="2659825246"/>
                  </a:ext>
                </a:extLst>
              </a:tr>
              <a:tr h="467335">
                <a:tc>
                  <a:txBody>
                    <a:bodyPr/>
                    <a:lstStyle/>
                    <a:p>
                      <a:r>
                        <a:rPr lang="en-US" dirty="0"/>
                        <a:t>False-Positive or False-Negative Results</a:t>
                      </a:r>
                    </a:p>
                  </a:txBody>
                  <a:tcPr/>
                </a:tc>
                <a:tc>
                  <a:txBody>
                    <a:bodyPr/>
                    <a:lstStyle/>
                    <a:p>
                      <a:r>
                        <a:rPr lang="en-US" dirty="0"/>
                        <a:t>Not applicable.</a:t>
                      </a:r>
                    </a:p>
                  </a:txBody>
                  <a:tcPr/>
                </a:tc>
                <a:extLst>
                  <a:ext uri="{0D108BD9-81ED-4DB2-BD59-A6C34878D82A}">
                    <a16:rowId xmlns="" xmlns:a16="http://schemas.microsoft.com/office/drawing/2014/main" val="1141675564"/>
                  </a:ext>
                </a:extLst>
              </a:tr>
            </a:tbl>
          </a:graphicData>
        </a:graphic>
      </p:graphicFrame>
      <p:sp>
        <p:nvSpPr>
          <p:cNvPr id="4" name="Slide Number Placeholder 5"/>
          <p:cNvSpPr txBox="1">
            <a:spLocks/>
          </p:cNvSpPr>
          <p:nvPr/>
        </p:nvSpPr>
        <p:spPr>
          <a:xfrm>
            <a:off x="11266415" y="6474512"/>
            <a:ext cx="645314" cy="283464"/>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A2885E78-1F86-4A3D-9EE1-B0103B1CEF15}" type="slidenum">
              <a:rPr kumimoji="0" lang="en-US" b="1" i="0" u="none" strike="noStrike" kern="1200" cap="none" spc="0" normalizeH="0" baseline="0" noProof="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b="1" i="0" u="none" strike="noStrike" kern="1200" cap="none" spc="0" normalizeH="0" baseline="0" noProof="0" dirty="0">
              <a:ln>
                <a:noFill/>
              </a:ln>
              <a:solidFill>
                <a:srgbClr val="000000"/>
              </a:solidFill>
              <a:effectLst/>
              <a:uLnTx/>
              <a:uFillTx/>
              <a:latin typeface="Calibri"/>
              <a:ea typeface="+mn-ea"/>
              <a:cs typeface="+mn-cs"/>
            </a:endParaRPr>
          </a:p>
        </p:txBody>
      </p:sp>
      <p:pic>
        <p:nvPicPr>
          <p:cNvPr id="3" name="Picture 2"/>
          <p:cNvPicPr>
            <a:picLocks noChangeAspect="1"/>
          </p:cNvPicPr>
          <p:nvPr/>
        </p:nvPicPr>
        <p:blipFill>
          <a:blip r:embed="rId2"/>
          <a:stretch>
            <a:fillRect/>
          </a:stretch>
        </p:blipFill>
        <p:spPr>
          <a:xfrm>
            <a:off x="84122" y="6410860"/>
            <a:ext cx="11279296" cy="451143"/>
          </a:xfrm>
          <a:prstGeom prst="rect">
            <a:avLst/>
          </a:prstGeom>
        </p:spPr>
      </p:pic>
      <p:pic>
        <p:nvPicPr>
          <p:cNvPr id="7" name="Picture 6" descr="A picture containing shellfish, table, sitting, black&#10;&#10;Description automatically generated">
            <a:extLst>
              <a:ext uri="{FF2B5EF4-FFF2-40B4-BE49-F238E27FC236}">
                <a16:creationId xmlns="" xmlns:a16="http://schemas.microsoft.com/office/drawing/2014/main" id="{9D367EE4-52A8-4ECB-BE80-63C4513F6E3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0629" y="116588"/>
            <a:ext cx="1724934" cy="619994"/>
          </a:xfrm>
          <a:prstGeom prst="rect">
            <a:avLst/>
          </a:prstGeom>
        </p:spPr>
      </p:pic>
    </p:spTree>
    <p:extLst>
      <p:ext uri="{BB962C8B-B14F-4D97-AF65-F5344CB8AC3E}">
        <p14:creationId xmlns:p14="http://schemas.microsoft.com/office/powerpoint/2010/main" val="31506189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858393" y="219703"/>
            <a:ext cx="10515600" cy="1325563"/>
          </a:xfrm>
        </p:spPr>
        <p:txBody>
          <a:bodyPr>
            <a:noAutofit/>
          </a:bodyPr>
          <a:lstStyle/>
          <a:p>
            <a:pPr algn="ctr"/>
            <a:r>
              <a:rPr lang="en-US" sz="4400" b="1" dirty="0">
                <a:solidFill>
                  <a:srgbClr val="7030A0"/>
                </a:solidFill>
                <a:effectLst>
                  <a:outerShdw blurRad="38100" dist="38100" dir="2700000" algn="tl">
                    <a:srgbClr val="000000">
                      <a:alpha val="43137"/>
                    </a:srgbClr>
                  </a:outerShdw>
                </a:effectLst>
              </a:rPr>
              <a:t>Bring A Team Together</a:t>
            </a:r>
            <a:r>
              <a:rPr lang="en-US" sz="3600" b="1" dirty="0">
                <a:solidFill>
                  <a:srgbClr val="7030A0"/>
                </a:solidFill>
                <a:effectLst>
                  <a:outerShdw blurRad="38100" dist="38100" dir="2700000" algn="tl">
                    <a:srgbClr val="000000">
                      <a:alpha val="43137"/>
                    </a:srgbClr>
                  </a:outerShdw>
                </a:effectLst>
              </a:rPr>
              <a:t/>
            </a:r>
            <a:br>
              <a:rPr lang="en-US" sz="3600" b="1" dirty="0">
                <a:solidFill>
                  <a:srgbClr val="7030A0"/>
                </a:solidFill>
                <a:effectLst>
                  <a:outerShdw blurRad="38100" dist="38100" dir="2700000" algn="tl">
                    <a:srgbClr val="000000">
                      <a:alpha val="43137"/>
                    </a:srgbClr>
                  </a:outerShdw>
                </a:effectLst>
              </a:rPr>
            </a:br>
            <a:r>
              <a:rPr lang="en-US" sz="3600" b="1" dirty="0">
                <a:solidFill>
                  <a:srgbClr val="7030A0"/>
                </a:solidFill>
                <a:effectLst>
                  <a:outerShdw blurRad="38100" dist="38100" dir="2700000" algn="tl">
                    <a:srgbClr val="000000">
                      <a:alpha val="43137"/>
                    </a:srgbClr>
                  </a:outerShdw>
                </a:effectLst>
              </a:rPr>
              <a:t>You cannot do this on your own, you need a team</a:t>
            </a:r>
          </a:p>
        </p:txBody>
      </p:sp>
      <p:sp>
        <p:nvSpPr>
          <p:cNvPr id="2" name="Content Placeholder 1"/>
          <p:cNvSpPr>
            <a:spLocks noGrp="1"/>
          </p:cNvSpPr>
          <p:nvPr>
            <p:ph sz="half" idx="1"/>
          </p:nvPr>
        </p:nvSpPr>
        <p:spPr>
          <a:xfrm>
            <a:off x="124287" y="1583221"/>
            <a:ext cx="2962505" cy="4867028"/>
          </a:xfrm>
        </p:spPr>
        <p:txBody>
          <a:bodyPr>
            <a:noAutofit/>
          </a:bodyPr>
          <a:lstStyle/>
          <a:p>
            <a:pPr marL="0" indent="0">
              <a:buNone/>
            </a:pPr>
            <a:r>
              <a:rPr lang="en-US" sz="2000" dirty="0"/>
              <a:t>Clinical Research (clinical science)</a:t>
            </a:r>
            <a:br>
              <a:rPr lang="en-US" sz="2000" dirty="0"/>
            </a:br>
            <a:r>
              <a:rPr lang="en-US" sz="2000" dirty="0"/>
              <a:t/>
            </a:r>
            <a:br>
              <a:rPr lang="en-US" sz="2000" dirty="0"/>
            </a:br>
            <a:r>
              <a:rPr lang="en-US" sz="2000" dirty="0"/>
              <a:t>Clinical Evaluation</a:t>
            </a:r>
            <a:br>
              <a:rPr lang="en-US" sz="2000" dirty="0"/>
            </a:br>
            <a:endParaRPr lang="en-US" sz="2000" dirty="0"/>
          </a:p>
          <a:p>
            <a:pPr marL="0" indent="0">
              <a:buNone/>
            </a:pPr>
            <a:r>
              <a:rPr lang="en-US" sz="2000" dirty="0"/>
              <a:t>Medical Affairs</a:t>
            </a:r>
            <a:br>
              <a:rPr lang="en-US" sz="2000" dirty="0"/>
            </a:br>
            <a:endParaRPr lang="en-US" sz="2000" dirty="0"/>
          </a:p>
          <a:p>
            <a:pPr marL="0" indent="0">
              <a:buNone/>
            </a:pPr>
            <a:r>
              <a:rPr lang="en-US" sz="2000" dirty="0"/>
              <a:t>Quality</a:t>
            </a:r>
            <a:br>
              <a:rPr lang="en-US" sz="2000" dirty="0"/>
            </a:br>
            <a:endParaRPr lang="en-US" sz="2000" dirty="0"/>
          </a:p>
          <a:p>
            <a:pPr marL="0" indent="0">
              <a:buNone/>
            </a:pPr>
            <a:r>
              <a:rPr lang="en-US" sz="2000" dirty="0"/>
              <a:t>Risk management including product/ clinical/software/</a:t>
            </a:r>
            <a:br>
              <a:rPr lang="en-US" sz="2000" dirty="0"/>
            </a:br>
            <a:r>
              <a:rPr lang="en-US" sz="2000" dirty="0"/>
              <a:t>cybersecurity representation</a:t>
            </a:r>
            <a:br>
              <a:rPr lang="en-US" sz="2000" dirty="0"/>
            </a:br>
            <a:endParaRPr lang="en-US" sz="2000" dirty="0"/>
          </a:p>
          <a:p>
            <a:pPr marL="0" indent="0">
              <a:buNone/>
            </a:pPr>
            <a:r>
              <a:rPr lang="en-US" sz="2000" dirty="0"/>
              <a:t>Labeling</a:t>
            </a:r>
          </a:p>
        </p:txBody>
      </p:sp>
      <p:sp>
        <p:nvSpPr>
          <p:cNvPr id="10" name="Content Placeholder 9">
            <a:extLst>
              <a:ext uri="{FF2B5EF4-FFF2-40B4-BE49-F238E27FC236}">
                <a16:creationId xmlns="" xmlns:a16="http://schemas.microsoft.com/office/drawing/2014/main" id="{5FF282C6-7910-4DD3-8948-8D2AFE40C6D7}"/>
              </a:ext>
            </a:extLst>
          </p:cNvPr>
          <p:cNvSpPr>
            <a:spLocks noGrp="1"/>
          </p:cNvSpPr>
          <p:nvPr>
            <p:ph sz="half" idx="2"/>
          </p:nvPr>
        </p:nvSpPr>
        <p:spPr>
          <a:xfrm>
            <a:off x="3086792" y="1583221"/>
            <a:ext cx="3500439" cy="5032376"/>
          </a:xfrm>
        </p:spPr>
        <p:txBody>
          <a:bodyPr>
            <a:noAutofit/>
          </a:bodyPr>
          <a:lstStyle/>
          <a:p>
            <a:pPr marL="0" indent="0">
              <a:buNone/>
            </a:pPr>
            <a:r>
              <a:rPr lang="en-US" sz="2000" dirty="0"/>
              <a:t>Regulatory Affairs</a:t>
            </a:r>
            <a:br>
              <a:rPr lang="en-US" sz="2000" dirty="0"/>
            </a:br>
            <a:endParaRPr lang="en-US" sz="2000" dirty="0"/>
          </a:p>
          <a:p>
            <a:pPr marL="0" indent="0">
              <a:buNone/>
            </a:pPr>
            <a:r>
              <a:rPr lang="en-US" sz="2000" dirty="0"/>
              <a:t>Engineering</a:t>
            </a:r>
            <a:br>
              <a:rPr lang="en-US" sz="2000" dirty="0"/>
            </a:br>
            <a:endParaRPr lang="en-US" sz="2000" dirty="0"/>
          </a:p>
          <a:p>
            <a:pPr marL="0" indent="0">
              <a:buNone/>
            </a:pPr>
            <a:r>
              <a:rPr lang="en-US" sz="2000" dirty="0"/>
              <a:t>Biostatistics</a:t>
            </a:r>
            <a:br>
              <a:rPr lang="en-US" sz="2000" dirty="0"/>
            </a:br>
            <a:endParaRPr lang="en-US" sz="2000" dirty="0"/>
          </a:p>
          <a:p>
            <a:pPr marL="0" indent="0">
              <a:buNone/>
            </a:pPr>
            <a:r>
              <a:rPr lang="en-US" sz="2000" dirty="0"/>
              <a:t>Complaint Handling</a:t>
            </a:r>
            <a:br>
              <a:rPr lang="en-US" sz="2000" dirty="0"/>
            </a:br>
            <a:endParaRPr lang="en-US" sz="2000" dirty="0"/>
          </a:p>
          <a:p>
            <a:pPr marL="0" indent="0">
              <a:buNone/>
            </a:pPr>
            <a:r>
              <a:rPr lang="en-US" sz="2000" dirty="0"/>
              <a:t>Clinical Safety</a:t>
            </a:r>
            <a:br>
              <a:rPr lang="en-US" sz="2000" dirty="0"/>
            </a:br>
            <a:endParaRPr lang="en-US" sz="2000" dirty="0"/>
          </a:p>
          <a:p>
            <a:pPr marL="0" indent="0">
              <a:buNone/>
            </a:pPr>
            <a:r>
              <a:rPr lang="en-US" sz="2000" dirty="0"/>
              <a:t>Others </a:t>
            </a:r>
            <a:br>
              <a:rPr lang="en-US" sz="2000" dirty="0"/>
            </a:br>
            <a:r>
              <a:rPr lang="en-US" sz="2000" dirty="0"/>
              <a:t>(External Healthcare Providers, Patient Advocacy Groups, etc.)</a:t>
            </a:r>
          </a:p>
        </p:txBody>
      </p:sp>
      <p:sp>
        <p:nvSpPr>
          <p:cNvPr id="4" name="Slide Number Placeholder 5"/>
          <p:cNvSpPr txBox="1">
            <a:spLocks/>
          </p:cNvSpPr>
          <p:nvPr/>
        </p:nvSpPr>
        <p:spPr>
          <a:xfrm>
            <a:off x="11367702" y="6467736"/>
            <a:ext cx="483986" cy="212598"/>
          </a:xfrm>
          <a:prstGeom prst="rect">
            <a:avLst/>
          </a:prstGeom>
        </p:spPr>
        <p:txBody>
          <a:bodyPr vert="horz" lIns="68580" tIns="34290" rIns="68580" bIns="3429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685800" rtl="0" eaLnBrk="1" fontAlgn="auto" latinLnBrk="0" hangingPunct="1">
              <a:lnSpc>
                <a:spcPct val="100000"/>
              </a:lnSpc>
              <a:spcBef>
                <a:spcPts val="0"/>
              </a:spcBef>
              <a:spcAft>
                <a:spcPts val="0"/>
              </a:spcAft>
              <a:buClrTx/>
              <a:buSzTx/>
              <a:buFontTx/>
              <a:buNone/>
              <a:tabLst/>
              <a:defRPr/>
            </a:pPr>
            <a:fld id="{A2885E78-1F86-4A3D-9EE1-B0103B1CEF15}" type="slidenum">
              <a:rPr kumimoji="0" lang="en-US" sz="1200" b="1" i="0" u="none" strike="noStrike" kern="1200" cap="none" spc="0" normalizeH="0" baseline="0" noProof="0">
                <a:ln>
                  <a:noFill/>
                </a:ln>
                <a:solidFill>
                  <a:srgbClr val="000000"/>
                </a:solidFill>
                <a:effectLst/>
                <a:uLnTx/>
                <a:uFillTx/>
                <a:latin typeface="Calibri"/>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3</a:t>
            </a:fld>
            <a:endParaRPr kumimoji="0" lang="en-US" sz="1200" b="1" i="0" u="none" strike="noStrike" kern="1200" cap="none" spc="0" normalizeH="0" baseline="0" noProof="0" dirty="0">
              <a:ln>
                <a:noFill/>
              </a:ln>
              <a:solidFill>
                <a:srgbClr val="000000"/>
              </a:solidFill>
              <a:effectLst/>
              <a:uLnTx/>
              <a:uFillTx/>
              <a:latin typeface="Calibri"/>
              <a:ea typeface="+mn-ea"/>
              <a:cs typeface="+mn-cs"/>
            </a:endParaRPr>
          </a:p>
        </p:txBody>
      </p:sp>
      <p:pic>
        <p:nvPicPr>
          <p:cNvPr id="5" name="Picture 4" descr="A picture containing shellfish, table, sitting, black&#10;&#10;Description automatically generated">
            <a:extLst>
              <a:ext uri="{FF2B5EF4-FFF2-40B4-BE49-F238E27FC236}">
                <a16:creationId xmlns="" xmlns:a16="http://schemas.microsoft.com/office/drawing/2014/main" id="{7B4C4F24-1ABE-4142-B984-F7DE485BCA2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0229" y="165347"/>
            <a:ext cx="1802018" cy="647700"/>
          </a:xfrm>
          <a:prstGeom prst="rect">
            <a:avLst/>
          </a:prstGeom>
        </p:spPr>
      </p:pic>
      <p:sp>
        <p:nvSpPr>
          <p:cNvPr id="8" name="TextBox 7">
            <a:extLst>
              <a:ext uri="{FF2B5EF4-FFF2-40B4-BE49-F238E27FC236}">
                <a16:creationId xmlns="" xmlns:a16="http://schemas.microsoft.com/office/drawing/2014/main" id="{17ACE698-06CD-4801-8FB6-799AAD5BF105}"/>
              </a:ext>
            </a:extLst>
          </p:cNvPr>
          <p:cNvSpPr txBox="1"/>
          <p:nvPr/>
        </p:nvSpPr>
        <p:spPr>
          <a:xfrm>
            <a:off x="7247362" y="5204161"/>
            <a:ext cx="4065152" cy="830997"/>
          </a:xfrm>
          <a:prstGeom prst="rect">
            <a:avLst/>
          </a:prstGeom>
          <a:noFill/>
        </p:spPr>
        <p:txBody>
          <a:bodyPr wrap="none" rtlCol="0">
            <a:spAutoFit/>
          </a:bodyPr>
          <a:lstStyle/>
          <a:p>
            <a:pPr algn="ctr"/>
            <a:r>
              <a:rPr lang="en-US" sz="2000" b="1" i="1" dirty="0"/>
              <a:t>A Framework For Discussion</a:t>
            </a:r>
            <a:br>
              <a:rPr lang="en-US" sz="2000" b="1" i="1" dirty="0"/>
            </a:br>
            <a:r>
              <a:rPr lang="en-US" sz="2800" b="1" i="1" cap="small" dirty="0">
                <a:solidFill>
                  <a:srgbClr val="7030A0"/>
                </a:solidFill>
              </a:rPr>
              <a:t>“The Unsolvable Equation”</a:t>
            </a:r>
            <a:endParaRPr lang="en-US" sz="2000" b="1" i="1" cap="small" dirty="0">
              <a:solidFill>
                <a:srgbClr val="7030A0"/>
              </a:solidFill>
            </a:endParaRPr>
          </a:p>
        </p:txBody>
      </p:sp>
      <p:pic>
        <p:nvPicPr>
          <p:cNvPr id="9" name="Picture 8" descr="A group of people standing around a table&#10;&#10;Description automatically generated">
            <a:extLst>
              <a:ext uri="{FF2B5EF4-FFF2-40B4-BE49-F238E27FC236}">
                <a16:creationId xmlns="" xmlns:a16="http://schemas.microsoft.com/office/drawing/2014/main" id="{B3065C04-09D5-4565-9FDE-36304C23030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08188" y="1549958"/>
            <a:ext cx="5143500" cy="3429000"/>
          </a:xfrm>
          <a:prstGeom prst="rect">
            <a:avLst/>
          </a:prstGeom>
        </p:spPr>
      </p:pic>
    </p:spTree>
    <p:extLst>
      <p:ext uri="{BB962C8B-B14F-4D97-AF65-F5344CB8AC3E}">
        <p14:creationId xmlns:p14="http://schemas.microsoft.com/office/powerpoint/2010/main" val="232446229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352706" y="236320"/>
            <a:ext cx="8558603" cy="693938"/>
          </a:xfrm>
        </p:spPr>
        <p:txBody>
          <a:bodyPr>
            <a:noAutofit/>
          </a:bodyPr>
          <a:lstStyle/>
          <a:p>
            <a:pPr algn="ctr"/>
            <a:r>
              <a:rPr lang="en-US" sz="2800" b="1" i="1" dirty="0">
                <a:solidFill>
                  <a:srgbClr val="7030A0"/>
                </a:solidFill>
                <a:effectLst>
                  <a:outerShdw blurRad="38100" dist="38100" dir="2700000" algn="tl">
                    <a:srgbClr val="000000">
                      <a:alpha val="43137"/>
                    </a:srgbClr>
                  </a:outerShdw>
                </a:effectLst>
              </a:rPr>
              <a:t>Discussion of Benefit to Risk – Transcatheter Aortic Valve Replacement </a:t>
            </a:r>
            <a:r>
              <a:rPr lang="en-US" sz="2800" b="1" i="1" baseline="30000" dirty="0">
                <a:solidFill>
                  <a:srgbClr val="7030A0"/>
                </a:solidFill>
                <a:effectLst>
                  <a:outerShdw blurRad="38100" dist="38100" dir="2700000" algn="tl">
                    <a:srgbClr val="000000">
                      <a:alpha val="43137"/>
                    </a:srgbClr>
                  </a:outerShdw>
                </a:effectLst>
              </a:rPr>
              <a:t>1,2,3</a:t>
            </a:r>
          </a:p>
        </p:txBody>
      </p:sp>
      <p:sp>
        <p:nvSpPr>
          <p:cNvPr id="4" name="Slide Number Placeholder 5"/>
          <p:cNvSpPr txBox="1">
            <a:spLocks/>
          </p:cNvSpPr>
          <p:nvPr/>
        </p:nvSpPr>
        <p:spPr>
          <a:xfrm>
            <a:off x="11266415" y="6474512"/>
            <a:ext cx="645314" cy="283464"/>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A2885E78-1F86-4A3D-9EE1-B0103B1CEF15}" type="slidenum">
              <a:rPr kumimoji="0" lang="en-US" b="1" i="0" u="none" strike="noStrike" kern="1200" cap="none" spc="0" normalizeH="0" baseline="0" noProof="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b="1" i="0" u="none" strike="noStrike" kern="1200" cap="none" spc="0" normalizeH="0" baseline="0" noProof="0" dirty="0">
              <a:ln>
                <a:noFill/>
              </a:ln>
              <a:solidFill>
                <a:srgbClr val="000000"/>
              </a:solidFill>
              <a:effectLst/>
              <a:uLnTx/>
              <a:uFillTx/>
              <a:latin typeface="Calibri"/>
              <a:ea typeface="+mn-ea"/>
              <a:cs typeface="+mn-cs"/>
            </a:endParaRPr>
          </a:p>
        </p:txBody>
      </p:sp>
      <p:sp>
        <p:nvSpPr>
          <p:cNvPr id="2" name="Content Placeholder 1"/>
          <p:cNvSpPr>
            <a:spLocks noGrp="1"/>
          </p:cNvSpPr>
          <p:nvPr>
            <p:ph idx="1"/>
          </p:nvPr>
        </p:nvSpPr>
        <p:spPr>
          <a:xfrm>
            <a:off x="122830" y="1062292"/>
            <a:ext cx="11969086" cy="5280186"/>
          </a:xfrm>
        </p:spPr>
        <p:txBody>
          <a:bodyPr>
            <a:normAutofit fontScale="85000" lnSpcReduction="20000"/>
          </a:bodyPr>
          <a:lstStyle/>
          <a:p>
            <a:pPr marL="514350" indent="-514350">
              <a:buFont typeface="+mj-lt"/>
              <a:buAutoNum type="arabicPeriod"/>
            </a:pPr>
            <a:r>
              <a:rPr lang="en-US" dirty="0"/>
              <a:t>Initially approved in 2011 for high surgical risk patients now being used for lower risk patients due to improved safety and performance of TAVR versus Surgery.</a:t>
            </a:r>
          </a:p>
          <a:p>
            <a:pPr marL="514350" indent="-514350">
              <a:buFont typeface="+mj-lt"/>
              <a:buAutoNum type="arabicPeriod"/>
            </a:pPr>
            <a:r>
              <a:rPr lang="en-US" dirty="0"/>
              <a:t>Decrease mortality rates over the lifetime of the device. </a:t>
            </a:r>
          </a:p>
          <a:p>
            <a:pPr marL="514350" indent="-514350">
              <a:buFont typeface="+mj-lt"/>
              <a:buAutoNum type="arabicPeriod"/>
            </a:pPr>
            <a:r>
              <a:rPr lang="en-US" dirty="0"/>
              <a:t>Current-generation devices improve control and accuracy in positioning and placement of the valve, minimizing paravalvular leak (a common complication with first-generation transcatheter valves) and potentially reducing the need for implantation of a permanent pacemaker after the procedure.</a:t>
            </a:r>
          </a:p>
          <a:p>
            <a:pPr marL="514350" indent="-514350">
              <a:buFont typeface="+mj-lt"/>
              <a:buAutoNum type="arabicPeriod"/>
            </a:pPr>
            <a:r>
              <a:rPr lang="en-US" dirty="0"/>
              <a:t>A separate health economics analysis confirmed that use of </a:t>
            </a:r>
            <a:r>
              <a:rPr lang="en-US" dirty="0" err="1"/>
              <a:t>xxxz</a:t>
            </a:r>
            <a:r>
              <a:rPr lang="en-US" dirty="0"/>
              <a:t> is associated with significant cost savings when compared to traditional blood glucose monitoring.</a:t>
            </a:r>
          </a:p>
          <a:p>
            <a:pPr marL="514350" indent="-514350">
              <a:buFont typeface="+mj-lt"/>
              <a:buAutoNum type="arabicPeriod"/>
            </a:pPr>
            <a:r>
              <a:rPr lang="en-US" dirty="0"/>
              <a:t>This complication is due to the anatomical proximity of the aortic valve to the atrioventricular (AV) node, bundle of His, and major conduction branches. The rate of PPI ranges from 3.4% to 17.3% for BEV and from 15.7% to 37.6% for SEV mostly as a result of complete atrioventricular block.[2</a:t>
            </a:r>
          </a:p>
          <a:p>
            <a:pPr marL="514350" indent="-514350">
              <a:buFont typeface="+mj-lt"/>
              <a:buAutoNum type="arabicPeriod"/>
            </a:pPr>
            <a:r>
              <a:rPr lang="en-US" dirty="0"/>
              <a:t>Catheter-based delivery of aortic valves avoids the need to place patients on cardiopulmonary bypass, which decrease procedural times and risks.</a:t>
            </a:r>
          </a:p>
          <a:p>
            <a:pPr marL="514350" indent="-514350">
              <a:buFont typeface="+mj-lt"/>
              <a:buAutoNum type="arabicPeriod"/>
            </a:pPr>
            <a:r>
              <a:rPr lang="en-US" dirty="0"/>
              <a:t>While tissue valves do not require anticoagulation therapy, they also do not last as long as mechanical valves.</a:t>
            </a:r>
          </a:p>
        </p:txBody>
      </p:sp>
      <p:sp>
        <p:nvSpPr>
          <p:cNvPr id="8" name="TextBox 7"/>
          <p:cNvSpPr txBox="1"/>
          <p:nvPr/>
        </p:nvSpPr>
        <p:spPr>
          <a:xfrm>
            <a:off x="0" y="6342478"/>
            <a:ext cx="11461072" cy="4154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Calibri" panose="020F0502020204030204"/>
                <a:ea typeface="+mn-ea"/>
                <a:cs typeface="+mn-cs"/>
              </a:rPr>
              <a:t>1. JACC 2017;70(2):252-89. AHA/ACC Focused Update of the 2014 AHA/ACC Guideline for the Management of Patients With Valvular Heart Disease</a:t>
            </a:r>
            <a:br>
              <a:rPr kumimoji="0" lang="en-US" sz="105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US" sz="1050" b="0" i="0" u="none" strike="noStrike" kern="1200" cap="none" spc="0" normalizeH="0" baseline="0" noProof="0" dirty="0">
                <a:ln>
                  <a:noFill/>
                </a:ln>
                <a:solidFill>
                  <a:prstClr val="black"/>
                </a:solidFill>
                <a:effectLst/>
                <a:uLnTx/>
                <a:uFillTx/>
                <a:latin typeface="Calibri" panose="020F0502020204030204"/>
                <a:ea typeface="+mn-ea"/>
                <a:cs typeface="+mn-cs"/>
              </a:rPr>
              <a:t>2. JACC 2014;63:2438-88. 2014 AHA/ACC guideline for the management of patients with valvular heart disease: executive summary; 3. https://www.ncbi.nlm.nih.gov/pmc/articles/PMC5317356</a:t>
            </a:r>
          </a:p>
        </p:txBody>
      </p:sp>
      <p:pic>
        <p:nvPicPr>
          <p:cNvPr id="7" name="Picture 6" descr="A picture containing shellfish, table, sitting, black&#10;&#10;Description automatically generated">
            <a:extLst>
              <a:ext uri="{FF2B5EF4-FFF2-40B4-BE49-F238E27FC236}">
                <a16:creationId xmlns="" xmlns:a16="http://schemas.microsoft.com/office/drawing/2014/main" id="{0A798238-CC65-4813-B3E8-E07D9D8CBF8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0629" y="116588"/>
            <a:ext cx="1724934" cy="619994"/>
          </a:xfrm>
          <a:prstGeom prst="rect">
            <a:avLst/>
          </a:prstGeom>
        </p:spPr>
      </p:pic>
    </p:spTree>
    <p:extLst>
      <p:ext uri="{BB962C8B-B14F-4D97-AF65-F5344CB8AC3E}">
        <p14:creationId xmlns:p14="http://schemas.microsoft.com/office/powerpoint/2010/main" val="363485971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 xmlns:a16="http://schemas.microsoft.com/office/drawing/2014/main" id="{4038CB10-1F5C-4D54-9DF7-12586DE5B00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327546" y="4572000"/>
            <a:ext cx="7058307" cy="1964266"/>
          </a:xfrm>
          <a:prstGeom prst="rect">
            <a:avLst/>
          </a:prstGeom>
          <a:solidFill>
            <a:srgbClr val="4242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itle 5"/>
          <p:cNvSpPr>
            <a:spLocks noGrp="1"/>
          </p:cNvSpPr>
          <p:nvPr>
            <p:ph type="title"/>
          </p:nvPr>
        </p:nvSpPr>
        <p:spPr>
          <a:xfrm>
            <a:off x="327546" y="4754901"/>
            <a:ext cx="6594189" cy="1625210"/>
          </a:xfrm>
        </p:spPr>
        <p:txBody>
          <a:bodyPr>
            <a:normAutofit fontScale="90000"/>
          </a:bodyPr>
          <a:lstStyle/>
          <a:p>
            <a:pPr algn="ctr"/>
            <a:r>
              <a:rPr lang="en-US" sz="3700" b="1" i="1" dirty="0">
                <a:solidFill>
                  <a:srgbClr val="FFFFFF"/>
                </a:solidFill>
                <a:effectLst>
                  <a:outerShdw blurRad="38100" dist="38100" dir="2700000" algn="tl">
                    <a:srgbClr val="000000">
                      <a:alpha val="43137"/>
                    </a:srgbClr>
                  </a:outerShdw>
                </a:effectLst>
              </a:rPr>
              <a:t>Benefit to Risk Assessment</a:t>
            </a:r>
            <a:br>
              <a:rPr lang="en-US" sz="3700" b="1" i="1" dirty="0">
                <a:solidFill>
                  <a:srgbClr val="FFFFFF"/>
                </a:solidFill>
                <a:effectLst>
                  <a:outerShdw blurRad="38100" dist="38100" dir="2700000" algn="tl">
                    <a:srgbClr val="000000">
                      <a:alpha val="43137"/>
                    </a:srgbClr>
                  </a:outerShdw>
                </a:effectLst>
              </a:rPr>
            </a:br>
            <a:r>
              <a:rPr lang="en-US" sz="3700" b="1" i="1" dirty="0">
                <a:solidFill>
                  <a:srgbClr val="FFFFFF"/>
                </a:solidFill>
                <a:effectLst>
                  <a:outerShdw blurRad="38100" dist="38100" dir="2700000" algn="tl">
                    <a:srgbClr val="000000">
                      <a:alpha val="43137"/>
                    </a:srgbClr>
                  </a:outerShdw>
                </a:effectLst>
              </a:rPr>
              <a:t>LAP-Band (LAGB)</a:t>
            </a:r>
            <a:br>
              <a:rPr lang="en-US" sz="3700" b="1" i="1" dirty="0">
                <a:solidFill>
                  <a:srgbClr val="FFFFFF"/>
                </a:solidFill>
                <a:effectLst>
                  <a:outerShdw blurRad="38100" dist="38100" dir="2700000" algn="tl">
                    <a:srgbClr val="000000">
                      <a:alpha val="43137"/>
                    </a:srgbClr>
                  </a:outerShdw>
                </a:effectLst>
              </a:rPr>
            </a:br>
            <a:r>
              <a:rPr lang="en-US" sz="3700" b="1" i="1" dirty="0">
                <a:solidFill>
                  <a:srgbClr val="FFFFFF"/>
                </a:solidFill>
                <a:effectLst>
                  <a:outerShdw blurRad="38100" dist="38100" dir="2700000" algn="tl">
                    <a:srgbClr val="000000">
                      <a:alpha val="43137"/>
                    </a:srgbClr>
                  </a:outerShdw>
                </a:effectLst>
              </a:rPr>
              <a:t>Laparoscopic Adjustable Gastric Banding for Weight Loss</a:t>
            </a:r>
          </a:p>
        </p:txBody>
      </p:sp>
      <p:sp>
        <p:nvSpPr>
          <p:cNvPr id="13" name="Rectangle 12">
            <a:extLst>
              <a:ext uri="{FF2B5EF4-FFF2-40B4-BE49-F238E27FC236}">
                <a16:creationId xmlns="" xmlns:a16="http://schemas.microsoft.com/office/drawing/2014/main" id="{73ED6512-6858-4552-B699-9A97FE9A4EA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7534655" y="321732"/>
            <a:ext cx="4335613"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Content Placeholder 1"/>
          <p:cNvSpPr>
            <a:spLocks noGrp="1"/>
          </p:cNvSpPr>
          <p:nvPr>
            <p:ph idx="1"/>
          </p:nvPr>
        </p:nvSpPr>
        <p:spPr>
          <a:xfrm>
            <a:off x="7551362" y="321732"/>
            <a:ext cx="4292402" cy="6058379"/>
          </a:xfrm>
        </p:spPr>
        <p:txBody>
          <a:bodyPr anchor="ctr">
            <a:noAutofit/>
          </a:bodyPr>
          <a:lstStyle/>
          <a:p>
            <a:r>
              <a:rPr lang="en-US" sz="1600" b="1" i="1" dirty="0">
                <a:solidFill>
                  <a:srgbClr val="FFFFFF"/>
                </a:solidFill>
                <a:effectLst>
                  <a:outerShdw blurRad="38100" dist="38100" dir="2700000" algn="tl">
                    <a:srgbClr val="000000">
                      <a:alpha val="43137"/>
                    </a:srgbClr>
                  </a:outerShdw>
                </a:effectLst>
              </a:rPr>
              <a:t>Eat smaller meals and slowly – reversible. Needs ongoing adjustment and maintenance by MD</a:t>
            </a:r>
          </a:p>
          <a:p>
            <a:r>
              <a:rPr lang="en-US" sz="1600" b="1" i="1" dirty="0">
                <a:solidFill>
                  <a:srgbClr val="FFFFFF"/>
                </a:solidFill>
                <a:effectLst>
                  <a:outerShdw blurRad="38100" dist="38100" dir="2700000" algn="tl">
                    <a:srgbClr val="000000">
                      <a:alpha val="43137"/>
                    </a:srgbClr>
                  </a:outerShdw>
                </a:effectLst>
              </a:rPr>
              <a:t>The band is positioned around the upper part of the stomach by keyhole (or laparoscopic) surgery so as to create a small pouch. This small pouch lies above the band and has a capacity of 15-20mL. The remaining stomach lies below the band. The band helps patients reduce weight by 2 mechanisms:</a:t>
            </a:r>
          </a:p>
          <a:p>
            <a:r>
              <a:rPr lang="en-US" sz="1600" b="1" i="1" dirty="0">
                <a:solidFill>
                  <a:srgbClr val="FFFFFF"/>
                </a:solidFill>
                <a:effectLst>
                  <a:outerShdw blurRad="38100" dist="38100" dir="2700000" algn="tl">
                    <a:srgbClr val="000000">
                      <a:alpha val="43137"/>
                    </a:srgbClr>
                  </a:outerShdw>
                </a:effectLst>
              </a:rPr>
              <a:t>First, by reducing the amount of food that an individual wants to eat by inducing a feeling of fullness after only half a cup of food; and</a:t>
            </a:r>
          </a:p>
          <a:p>
            <a:r>
              <a:rPr lang="en-US" sz="1600" b="1" i="1" dirty="0">
                <a:solidFill>
                  <a:srgbClr val="FFFFFF"/>
                </a:solidFill>
                <a:effectLst>
                  <a:outerShdw blurRad="38100" dist="38100" dir="2700000" algn="tl">
                    <a:srgbClr val="000000">
                      <a:alpha val="43137"/>
                    </a:srgbClr>
                  </a:outerShdw>
                </a:effectLst>
              </a:rPr>
              <a:t>Second, by slowing down the emptying from the pouch above the band, thereby prolonging the feeling of fullness</a:t>
            </a:r>
          </a:p>
          <a:p>
            <a:r>
              <a:rPr lang="en-US" sz="1600" b="1" i="1" dirty="0">
                <a:solidFill>
                  <a:srgbClr val="FFFFFF"/>
                </a:solidFill>
                <a:effectLst>
                  <a:outerShdw blurRad="38100" dist="38100" dir="2700000" algn="tl">
                    <a:srgbClr val="000000">
                      <a:alpha val="43137"/>
                    </a:srgbClr>
                  </a:outerShdw>
                </a:effectLst>
              </a:rPr>
              <a:t>Since the insertion of the adjustable gastric band does not involve any stapling, resection or shortening of any part of the stomach or intestines, the function of the digestive system remains intact. </a:t>
            </a:r>
          </a:p>
          <a:p>
            <a:r>
              <a:rPr lang="en-US" sz="1600" b="1" i="1" dirty="0">
                <a:solidFill>
                  <a:srgbClr val="FFFFFF"/>
                </a:solidFill>
                <a:effectLst>
                  <a:outerShdw blurRad="38100" dist="38100" dir="2700000" algn="tl">
                    <a:srgbClr val="000000">
                      <a:alpha val="43137"/>
                    </a:srgbClr>
                  </a:outerShdw>
                </a:effectLst>
              </a:rPr>
              <a:t>All ingested food will still be absorbed by the body the same way that it was before the operation. </a:t>
            </a:r>
          </a:p>
        </p:txBody>
      </p:sp>
      <p:sp>
        <p:nvSpPr>
          <p:cNvPr id="4" name="Slide Number Placeholder 5"/>
          <p:cNvSpPr txBox="1">
            <a:spLocks/>
          </p:cNvSpPr>
          <p:nvPr/>
        </p:nvSpPr>
        <p:spPr>
          <a:xfrm>
            <a:off x="11256367" y="6484560"/>
            <a:ext cx="645314" cy="283464"/>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600"/>
              </a:spcAft>
              <a:buClrTx/>
              <a:buSzTx/>
              <a:buFontTx/>
              <a:buNone/>
              <a:tabLst/>
              <a:defRPr/>
            </a:pPr>
            <a:fld id="{A2885E78-1F86-4A3D-9EE1-B0103B1CEF15}" type="slidenum">
              <a:rPr kumimoji="0" lang="en-US" b="1" i="0" u="none" strike="noStrike" kern="1200" cap="none" spc="0" normalizeH="0" baseline="0" noProof="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31</a:t>
            </a:fld>
            <a:endParaRPr kumimoji="0" lang="en-US" b="1" i="0" u="none" strike="noStrike" kern="1200" cap="none" spc="0" normalizeH="0" baseline="0" noProof="0" dirty="0">
              <a:ln>
                <a:noFill/>
              </a:ln>
              <a:solidFill>
                <a:srgbClr val="000000"/>
              </a:solidFill>
              <a:effectLst/>
              <a:uLnTx/>
              <a:uFillTx/>
              <a:latin typeface="Calibri"/>
              <a:ea typeface="+mn-ea"/>
              <a:cs typeface="+mn-cs"/>
            </a:endParaRPr>
          </a:p>
        </p:txBody>
      </p:sp>
      <p:pic>
        <p:nvPicPr>
          <p:cNvPr id="3" name="Picture 2"/>
          <p:cNvPicPr>
            <a:picLocks noChangeAspect="1"/>
          </p:cNvPicPr>
          <p:nvPr/>
        </p:nvPicPr>
        <p:blipFill>
          <a:blip r:embed="rId2"/>
          <a:stretch>
            <a:fillRect/>
          </a:stretch>
        </p:blipFill>
        <p:spPr>
          <a:xfrm>
            <a:off x="45725" y="1263665"/>
            <a:ext cx="7488930" cy="2546722"/>
          </a:xfrm>
          <a:prstGeom prst="rect">
            <a:avLst/>
          </a:prstGeom>
        </p:spPr>
      </p:pic>
      <p:sp>
        <p:nvSpPr>
          <p:cNvPr id="7" name="TextBox 6"/>
          <p:cNvSpPr txBox="1"/>
          <p:nvPr/>
        </p:nvSpPr>
        <p:spPr>
          <a:xfrm>
            <a:off x="2059912" y="91847"/>
            <a:ext cx="6102263" cy="1046440"/>
          </a:xfrm>
          <a:prstGeom prst="rect">
            <a:avLst/>
          </a:prstGeom>
          <a:noFill/>
        </p:spPr>
        <p:txBody>
          <a:bodyPr wrap="square" rtlCol="0">
            <a:spAutoFit/>
          </a:bodyPr>
          <a:lstStyle/>
          <a:p>
            <a:pPr lvl="0"/>
            <a:r>
              <a:rPr kumimoji="0" lang="en-US" sz="1600" b="1" i="1" u="none" strike="noStrike" kern="1200" cap="none" spc="0" normalizeH="0" baseline="0" noProof="0" dirty="0">
                <a:ln>
                  <a:noFill/>
                </a:ln>
                <a:solidFill>
                  <a:srgbClr val="7030A0"/>
                </a:solidFill>
                <a:effectLst>
                  <a:outerShdw blurRad="38100" dist="38100" dir="2700000" algn="tl">
                    <a:srgbClr val="000000">
                      <a:alpha val="43137"/>
                    </a:srgbClr>
                  </a:outerShdw>
                </a:effectLst>
                <a:uLnTx/>
                <a:uFillTx/>
                <a:latin typeface="Calibri" panose="020F0502020204030204"/>
                <a:ea typeface="+mn-ea"/>
                <a:cs typeface="+mn-cs"/>
              </a:rPr>
              <a:t>The adjustable silicone band is equipped with an  attached </a:t>
            </a:r>
            <a:br>
              <a:rPr kumimoji="0" lang="en-US" sz="1600" b="1" i="1" u="none" strike="noStrike" kern="1200" cap="none" spc="0" normalizeH="0" baseline="0" noProof="0" dirty="0">
                <a:ln>
                  <a:noFill/>
                </a:ln>
                <a:solidFill>
                  <a:srgbClr val="7030A0"/>
                </a:solidFill>
                <a:effectLst>
                  <a:outerShdw blurRad="38100" dist="38100" dir="2700000" algn="tl">
                    <a:srgbClr val="000000">
                      <a:alpha val="43137"/>
                    </a:srgbClr>
                  </a:outerShdw>
                </a:effectLst>
                <a:uLnTx/>
                <a:uFillTx/>
                <a:latin typeface="Calibri" panose="020F0502020204030204"/>
                <a:ea typeface="+mn-ea"/>
                <a:cs typeface="+mn-cs"/>
              </a:rPr>
            </a:br>
            <a:r>
              <a:rPr kumimoji="0" lang="en-US" sz="1600" b="1" i="1" u="none" strike="noStrike" kern="1200" cap="none" spc="0" normalizeH="0" baseline="0" noProof="0" dirty="0">
                <a:ln>
                  <a:noFill/>
                </a:ln>
                <a:solidFill>
                  <a:srgbClr val="7030A0"/>
                </a:solidFill>
                <a:effectLst>
                  <a:outerShdw blurRad="38100" dist="38100" dir="2700000" algn="tl">
                    <a:srgbClr val="000000">
                      <a:alpha val="43137"/>
                    </a:srgbClr>
                  </a:outerShdw>
                </a:effectLst>
                <a:uLnTx/>
                <a:uFillTx/>
                <a:latin typeface="Calibri" panose="020F0502020204030204"/>
                <a:ea typeface="+mn-ea"/>
                <a:cs typeface="+mn-cs"/>
              </a:rPr>
              <a:t>inflatable balloon. This balloon is connected by a tube to an access </a:t>
            </a:r>
            <a:br>
              <a:rPr kumimoji="0" lang="en-US" sz="1600" b="1" i="1" u="none" strike="noStrike" kern="1200" cap="none" spc="0" normalizeH="0" baseline="0" noProof="0" dirty="0">
                <a:ln>
                  <a:noFill/>
                </a:ln>
                <a:solidFill>
                  <a:srgbClr val="7030A0"/>
                </a:solidFill>
                <a:effectLst>
                  <a:outerShdw blurRad="38100" dist="38100" dir="2700000" algn="tl">
                    <a:srgbClr val="000000">
                      <a:alpha val="43137"/>
                    </a:srgbClr>
                  </a:outerShdw>
                </a:effectLst>
                <a:uLnTx/>
                <a:uFillTx/>
                <a:latin typeface="Calibri" panose="020F0502020204030204"/>
                <a:ea typeface="+mn-ea"/>
                <a:cs typeface="+mn-cs"/>
              </a:rPr>
            </a:br>
            <a:r>
              <a:rPr kumimoji="0" lang="en-US" sz="1600" b="1" i="1" u="none" strike="noStrike" kern="1200" cap="none" spc="0" normalizeH="0" baseline="0" noProof="0" dirty="0">
                <a:ln>
                  <a:noFill/>
                </a:ln>
                <a:solidFill>
                  <a:srgbClr val="7030A0"/>
                </a:solidFill>
                <a:effectLst>
                  <a:outerShdw blurRad="38100" dist="38100" dir="2700000" algn="tl">
                    <a:srgbClr val="000000">
                      <a:alpha val="43137"/>
                    </a:srgbClr>
                  </a:outerShdw>
                </a:effectLst>
                <a:uLnTx/>
                <a:uFillTx/>
                <a:latin typeface="Calibri" panose="020F0502020204030204"/>
                <a:ea typeface="+mn-ea"/>
                <a:cs typeface="+mn-cs"/>
              </a:rPr>
              <a:t>port under the skin. </a:t>
            </a:r>
            <a:br>
              <a:rPr kumimoji="0" lang="en-US" sz="1600" b="1" i="1" u="none" strike="noStrike" kern="1200" cap="none" spc="0" normalizeH="0" baseline="0" noProof="0" dirty="0">
                <a:ln>
                  <a:noFill/>
                </a:ln>
                <a:solidFill>
                  <a:srgbClr val="7030A0"/>
                </a:solidFill>
                <a:effectLst>
                  <a:outerShdw blurRad="38100" dist="38100" dir="2700000" algn="tl">
                    <a:srgbClr val="000000">
                      <a:alpha val="43137"/>
                    </a:srgbClr>
                  </a:outerShdw>
                </a:effectLst>
                <a:uLnTx/>
                <a:uFillTx/>
                <a:latin typeface="Calibri" panose="020F0502020204030204"/>
                <a:ea typeface="+mn-ea"/>
                <a:cs typeface="+mn-cs"/>
              </a:rPr>
            </a:br>
            <a:r>
              <a:rPr lang="en-US" sz="1400" dirty="0">
                <a:solidFill>
                  <a:srgbClr val="000000"/>
                </a:solidFill>
              </a:rPr>
              <a:t>LAP-Band or Laparoscopic Adjustable Gastric Banding (LAGB) for Weight Loss</a:t>
            </a:r>
            <a:endParaRPr kumimoji="0" lang="en-US" sz="1600" b="0" i="0" u="none" strike="noStrike" kern="1200" cap="none" spc="0" normalizeH="0" baseline="0" noProof="0" dirty="0">
              <a:ln>
                <a:noFill/>
              </a:ln>
              <a:solidFill>
                <a:srgbClr val="7030A0"/>
              </a:solidFill>
              <a:effectLst/>
              <a:uLnTx/>
              <a:uFillTx/>
              <a:latin typeface="Calibri" panose="020F0502020204030204"/>
              <a:ea typeface="+mn-ea"/>
              <a:cs typeface="+mn-cs"/>
            </a:endParaRPr>
          </a:p>
        </p:txBody>
      </p:sp>
      <p:sp>
        <p:nvSpPr>
          <p:cNvPr id="8" name="TextBox 7"/>
          <p:cNvSpPr txBox="1"/>
          <p:nvPr/>
        </p:nvSpPr>
        <p:spPr>
          <a:xfrm>
            <a:off x="126413" y="3736576"/>
            <a:ext cx="6895221"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dirty="0">
                <a:ln>
                  <a:noFill/>
                </a:ln>
                <a:solidFill>
                  <a:srgbClr val="7030A0"/>
                </a:solidFill>
                <a:effectLst>
                  <a:outerShdw blurRad="38100" dist="38100" dir="2700000" algn="tl">
                    <a:srgbClr val="000000">
                      <a:alpha val="43137"/>
                    </a:srgbClr>
                  </a:outerShdw>
                </a:effectLst>
                <a:uLnTx/>
                <a:uFillTx/>
                <a:latin typeface="Calibri" panose="020F0502020204030204"/>
                <a:ea typeface="+mn-ea"/>
                <a:cs typeface="+mn-cs"/>
              </a:rPr>
              <a:t>Weight loss is achieved by helping induce early feeling of satiety after </a:t>
            </a:r>
            <a:br>
              <a:rPr kumimoji="0" lang="en-US" sz="1800" b="1" i="1" u="none" strike="noStrike" kern="1200" cap="none" spc="0" normalizeH="0" baseline="0" noProof="0" dirty="0">
                <a:ln>
                  <a:noFill/>
                </a:ln>
                <a:solidFill>
                  <a:srgbClr val="7030A0"/>
                </a:solidFill>
                <a:effectLst>
                  <a:outerShdw blurRad="38100" dist="38100" dir="2700000" algn="tl">
                    <a:srgbClr val="000000">
                      <a:alpha val="43137"/>
                    </a:srgbClr>
                  </a:outerShdw>
                </a:effectLst>
                <a:uLnTx/>
                <a:uFillTx/>
                <a:latin typeface="Calibri" panose="020F0502020204030204"/>
                <a:ea typeface="+mn-ea"/>
                <a:cs typeface="+mn-cs"/>
              </a:rPr>
            </a:br>
            <a:r>
              <a:rPr kumimoji="0" lang="en-US" sz="1800" b="1" i="1" u="none" strike="noStrike" kern="1200" cap="none" spc="0" normalizeH="0" baseline="0" noProof="0" dirty="0">
                <a:ln>
                  <a:noFill/>
                </a:ln>
                <a:solidFill>
                  <a:srgbClr val="7030A0"/>
                </a:solidFill>
                <a:effectLst>
                  <a:outerShdw blurRad="38100" dist="38100" dir="2700000" algn="tl">
                    <a:srgbClr val="000000">
                      <a:alpha val="43137"/>
                    </a:srgbClr>
                  </a:outerShdw>
                </a:effectLst>
                <a:uLnTx/>
                <a:uFillTx/>
                <a:latin typeface="Calibri" panose="020F0502020204030204"/>
                <a:ea typeface="+mn-ea"/>
                <a:cs typeface="+mn-cs"/>
              </a:rPr>
              <a:t>eating considerably smaller amounts of food than before the surgery. </a:t>
            </a:r>
          </a:p>
        </p:txBody>
      </p:sp>
      <p:pic>
        <p:nvPicPr>
          <p:cNvPr id="10" name="Picture 9" descr="A picture containing shellfish, table, sitting, black&#10;&#10;Description automatically generated">
            <a:extLst>
              <a:ext uri="{FF2B5EF4-FFF2-40B4-BE49-F238E27FC236}">
                <a16:creationId xmlns="" xmlns:a16="http://schemas.microsoft.com/office/drawing/2014/main" id="{FDE4A0CF-9CBD-43F0-A529-D1C7E5CFC32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0629" y="116588"/>
            <a:ext cx="1724934" cy="619994"/>
          </a:xfrm>
          <a:prstGeom prst="rect">
            <a:avLst/>
          </a:prstGeom>
        </p:spPr>
      </p:pic>
    </p:spTree>
    <p:extLst>
      <p:ext uri="{BB962C8B-B14F-4D97-AF65-F5344CB8AC3E}">
        <p14:creationId xmlns:p14="http://schemas.microsoft.com/office/powerpoint/2010/main" val="279120897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 xmlns:a16="http://schemas.microsoft.com/office/drawing/2014/main" id="{4038CB10-1F5C-4D54-9DF7-12586DE5B00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327546" y="4572000"/>
            <a:ext cx="7058307" cy="1964266"/>
          </a:xfrm>
          <a:prstGeom prst="rect">
            <a:avLst/>
          </a:prstGeom>
          <a:solidFill>
            <a:srgbClr val="4242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itle 5"/>
          <p:cNvSpPr>
            <a:spLocks noGrp="1"/>
          </p:cNvSpPr>
          <p:nvPr>
            <p:ph type="title"/>
          </p:nvPr>
        </p:nvSpPr>
        <p:spPr>
          <a:xfrm>
            <a:off x="524256" y="4767072"/>
            <a:ext cx="6594189" cy="1625210"/>
          </a:xfrm>
        </p:spPr>
        <p:txBody>
          <a:bodyPr>
            <a:normAutofit/>
          </a:bodyPr>
          <a:lstStyle/>
          <a:p>
            <a:pPr algn="ctr"/>
            <a:r>
              <a:rPr lang="en-US" sz="3700" b="1" i="1" dirty="0">
                <a:solidFill>
                  <a:srgbClr val="FFFFFF"/>
                </a:solidFill>
                <a:effectLst>
                  <a:outerShdw blurRad="38100" dist="38100" dir="2700000" algn="tl">
                    <a:srgbClr val="000000">
                      <a:alpha val="43137"/>
                    </a:srgbClr>
                  </a:outerShdw>
                </a:effectLst>
              </a:rPr>
              <a:t>Benefit to Risk Assessment</a:t>
            </a:r>
            <a:br>
              <a:rPr lang="en-US" sz="3700" b="1" i="1" dirty="0">
                <a:solidFill>
                  <a:srgbClr val="FFFFFF"/>
                </a:solidFill>
                <a:effectLst>
                  <a:outerShdw blurRad="38100" dist="38100" dir="2700000" algn="tl">
                    <a:srgbClr val="000000">
                      <a:alpha val="43137"/>
                    </a:srgbClr>
                  </a:outerShdw>
                </a:effectLst>
              </a:rPr>
            </a:br>
            <a:r>
              <a:rPr lang="en-US" sz="3700" b="1" i="1" dirty="0">
                <a:solidFill>
                  <a:srgbClr val="FFFF00"/>
                </a:solidFill>
                <a:effectLst>
                  <a:outerShdw blurRad="38100" dist="38100" dir="2700000" algn="tl">
                    <a:srgbClr val="000000">
                      <a:alpha val="43137"/>
                    </a:srgbClr>
                  </a:outerShdw>
                </a:effectLst>
              </a:rPr>
              <a:t>Alternative Therapy</a:t>
            </a:r>
            <a:r>
              <a:rPr lang="en-US" sz="3700" b="1" i="1" dirty="0">
                <a:solidFill>
                  <a:srgbClr val="FFFFFF"/>
                </a:solidFill>
                <a:effectLst>
                  <a:outerShdw blurRad="38100" dist="38100" dir="2700000" algn="tl">
                    <a:srgbClr val="000000">
                      <a:alpha val="43137"/>
                    </a:srgbClr>
                  </a:outerShdw>
                </a:effectLst>
              </a:rPr>
              <a:t/>
            </a:r>
            <a:br>
              <a:rPr lang="en-US" sz="3700" b="1" i="1" dirty="0">
                <a:solidFill>
                  <a:srgbClr val="FFFFFF"/>
                </a:solidFill>
                <a:effectLst>
                  <a:outerShdw blurRad="38100" dist="38100" dir="2700000" algn="tl">
                    <a:srgbClr val="000000">
                      <a:alpha val="43137"/>
                    </a:srgbClr>
                  </a:outerShdw>
                </a:effectLst>
              </a:rPr>
            </a:br>
            <a:r>
              <a:rPr lang="en-US" sz="3700" b="1" i="1" dirty="0">
                <a:solidFill>
                  <a:srgbClr val="FFFFFF"/>
                </a:solidFill>
                <a:effectLst>
                  <a:outerShdw blurRad="38100" dist="38100" dir="2700000" algn="tl">
                    <a:srgbClr val="000000">
                      <a:alpha val="43137"/>
                    </a:srgbClr>
                  </a:outerShdw>
                </a:effectLst>
              </a:rPr>
              <a:t>Gastric Sleeve Surgery</a:t>
            </a:r>
          </a:p>
        </p:txBody>
      </p:sp>
      <p:sp>
        <p:nvSpPr>
          <p:cNvPr id="13" name="Rectangle 12">
            <a:extLst>
              <a:ext uri="{FF2B5EF4-FFF2-40B4-BE49-F238E27FC236}">
                <a16:creationId xmlns="" xmlns:a16="http://schemas.microsoft.com/office/drawing/2014/main" id="{73ED6512-6858-4552-B699-9A97FE9A4EA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7534655" y="321732"/>
            <a:ext cx="4335613"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Content Placeholder 1"/>
          <p:cNvSpPr>
            <a:spLocks noGrp="1"/>
          </p:cNvSpPr>
          <p:nvPr>
            <p:ph idx="1"/>
          </p:nvPr>
        </p:nvSpPr>
        <p:spPr>
          <a:xfrm>
            <a:off x="7582563" y="321732"/>
            <a:ext cx="4089484" cy="6070550"/>
          </a:xfrm>
        </p:spPr>
        <p:txBody>
          <a:bodyPr anchor="ctr">
            <a:normAutofit/>
          </a:bodyPr>
          <a:lstStyle/>
          <a:p>
            <a:r>
              <a:rPr lang="en-US" b="1" i="1" dirty="0">
                <a:solidFill>
                  <a:srgbClr val="FFFFFF"/>
                </a:solidFill>
                <a:effectLst>
                  <a:outerShdw blurRad="38100" dist="38100" dir="2700000" algn="tl">
                    <a:srgbClr val="000000">
                      <a:alpha val="43137"/>
                    </a:srgbClr>
                  </a:outerShdw>
                </a:effectLst>
              </a:rPr>
              <a:t>Surgery requires permanent removal of a portion of the stomach</a:t>
            </a:r>
          </a:p>
          <a:p>
            <a:r>
              <a:rPr lang="en-US" b="1" i="1" dirty="0">
                <a:solidFill>
                  <a:srgbClr val="FFFFFF"/>
                </a:solidFill>
                <a:effectLst>
                  <a:outerShdw blurRad="38100" dist="38100" dir="2700000" algn="tl">
                    <a:srgbClr val="000000">
                      <a:alpha val="43137"/>
                    </a:srgbClr>
                  </a:outerShdw>
                </a:effectLst>
              </a:rPr>
              <a:t>Does not limit food intake</a:t>
            </a:r>
          </a:p>
          <a:p>
            <a:r>
              <a:rPr lang="en-US" b="1" i="1" dirty="0">
                <a:solidFill>
                  <a:srgbClr val="FFFFFF"/>
                </a:solidFill>
                <a:effectLst>
                  <a:outerShdw blurRad="38100" dist="38100" dir="2700000" algn="tl">
                    <a:srgbClr val="000000">
                      <a:alpha val="43137"/>
                    </a:srgbClr>
                  </a:outerShdw>
                </a:effectLst>
              </a:rPr>
              <a:t>Reduces absorption of nutrients, thus may require nutritional supplements</a:t>
            </a:r>
          </a:p>
          <a:p>
            <a:r>
              <a:rPr lang="en-US" b="1" i="1" dirty="0">
                <a:solidFill>
                  <a:srgbClr val="FFFFFF"/>
                </a:solidFill>
                <a:effectLst>
                  <a:outerShdw blurRad="38100" dist="38100" dir="2700000" algn="tl">
                    <a:srgbClr val="000000">
                      <a:alpha val="43137"/>
                    </a:srgbClr>
                  </a:outerShdw>
                </a:effectLst>
              </a:rPr>
              <a:t>Half of your stomach is not available – not reversible</a:t>
            </a:r>
          </a:p>
        </p:txBody>
      </p:sp>
      <p:sp>
        <p:nvSpPr>
          <p:cNvPr id="4" name="Slide Number Placeholder 5"/>
          <p:cNvSpPr txBox="1">
            <a:spLocks/>
          </p:cNvSpPr>
          <p:nvPr/>
        </p:nvSpPr>
        <p:spPr>
          <a:xfrm>
            <a:off x="11266415" y="6474512"/>
            <a:ext cx="645314" cy="283464"/>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600"/>
              </a:spcAft>
              <a:buClrTx/>
              <a:buSzTx/>
              <a:buFontTx/>
              <a:buNone/>
              <a:tabLst/>
              <a:defRPr/>
            </a:pPr>
            <a:fld id="{A2885E78-1F86-4A3D-9EE1-B0103B1CEF15}" type="slidenum">
              <a:rPr kumimoji="0" lang="en-US" b="1" i="0" u="none" strike="noStrike" kern="1200" cap="none" spc="0" normalizeH="0" baseline="0" noProof="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32</a:t>
            </a:fld>
            <a:endParaRPr kumimoji="0" lang="en-US" b="1" i="0" u="none" strike="noStrike" kern="1200" cap="none" spc="0" normalizeH="0" baseline="0" noProof="0" dirty="0">
              <a:ln>
                <a:noFill/>
              </a:ln>
              <a:solidFill>
                <a:srgbClr val="000000"/>
              </a:solidFill>
              <a:effectLst/>
              <a:uLnTx/>
              <a:uFillTx/>
              <a:latin typeface="Calibri"/>
              <a:ea typeface="+mn-ea"/>
              <a:cs typeface="+mn-cs"/>
            </a:endParaRPr>
          </a:p>
        </p:txBody>
      </p:sp>
      <p:pic>
        <p:nvPicPr>
          <p:cNvPr id="5" name="Picture 4"/>
          <p:cNvPicPr>
            <a:picLocks noChangeAspect="1"/>
          </p:cNvPicPr>
          <p:nvPr/>
        </p:nvPicPr>
        <p:blipFill>
          <a:blip r:embed="rId2"/>
          <a:stretch>
            <a:fillRect/>
          </a:stretch>
        </p:blipFill>
        <p:spPr>
          <a:xfrm>
            <a:off x="158002" y="608673"/>
            <a:ext cx="4184753" cy="3606373"/>
          </a:xfrm>
          <a:prstGeom prst="rect">
            <a:avLst/>
          </a:prstGeom>
        </p:spPr>
      </p:pic>
      <p:pic>
        <p:nvPicPr>
          <p:cNvPr id="7" name="Picture 6"/>
          <p:cNvPicPr>
            <a:picLocks noChangeAspect="1"/>
          </p:cNvPicPr>
          <p:nvPr/>
        </p:nvPicPr>
        <p:blipFill>
          <a:blip r:embed="rId3"/>
          <a:stretch>
            <a:fillRect/>
          </a:stretch>
        </p:blipFill>
        <p:spPr>
          <a:xfrm>
            <a:off x="4100904" y="272719"/>
            <a:ext cx="3235530" cy="2432551"/>
          </a:xfrm>
          <a:prstGeom prst="rect">
            <a:avLst/>
          </a:prstGeom>
        </p:spPr>
      </p:pic>
      <p:pic>
        <p:nvPicPr>
          <p:cNvPr id="8" name="Picture 7"/>
          <p:cNvPicPr>
            <a:picLocks noChangeAspect="1"/>
          </p:cNvPicPr>
          <p:nvPr/>
        </p:nvPicPr>
        <p:blipFill>
          <a:blip r:embed="rId4"/>
          <a:stretch>
            <a:fillRect/>
          </a:stretch>
        </p:blipFill>
        <p:spPr>
          <a:xfrm>
            <a:off x="4342755" y="2945727"/>
            <a:ext cx="2933333" cy="1542857"/>
          </a:xfrm>
          <a:prstGeom prst="rect">
            <a:avLst/>
          </a:prstGeom>
        </p:spPr>
      </p:pic>
      <p:pic>
        <p:nvPicPr>
          <p:cNvPr id="12" name="Picture 11" descr="A picture containing shellfish, table, sitting, black&#10;&#10;Description automatically generated">
            <a:extLst>
              <a:ext uri="{FF2B5EF4-FFF2-40B4-BE49-F238E27FC236}">
                <a16:creationId xmlns="" xmlns:a16="http://schemas.microsoft.com/office/drawing/2014/main" id="{6008D1FD-E912-4064-BCC1-5F2ABB11504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0629" y="116588"/>
            <a:ext cx="1724934" cy="619994"/>
          </a:xfrm>
          <a:prstGeom prst="rect">
            <a:avLst/>
          </a:prstGeom>
        </p:spPr>
      </p:pic>
    </p:spTree>
    <p:extLst>
      <p:ext uri="{BB962C8B-B14F-4D97-AF65-F5344CB8AC3E}">
        <p14:creationId xmlns:p14="http://schemas.microsoft.com/office/powerpoint/2010/main" val="96682680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974312" y="12458"/>
            <a:ext cx="9131672" cy="900332"/>
          </a:xfrm>
        </p:spPr>
        <p:txBody>
          <a:bodyPr>
            <a:noAutofit/>
          </a:bodyPr>
          <a:lstStyle/>
          <a:p>
            <a:r>
              <a:rPr lang="en-US" sz="2800" b="1" i="1" dirty="0">
                <a:solidFill>
                  <a:srgbClr val="7030A0"/>
                </a:solidFill>
                <a:effectLst>
                  <a:outerShdw blurRad="38100" dist="38100" dir="2700000" algn="tl">
                    <a:srgbClr val="000000">
                      <a:alpha val="43137"/>
                    </a:srgbClr>
                  </a:outerShdw>
                </a:effectLst>
              </a:rPr>
              <a:t>Benefit Assessment – LAP-Band (LAGB)</a:t>
            </a:r>
            <a:br>
              <a:rPr lang="en-US" sz="2800" b="1" i="1" dirty="0">
                <a:solidFill>
                  <a:srgbClr val="7030A0"/>
                </a:solidFill>
                <a:effectLst>
                  <a:outerShdw blurRad="38100" dist="38100" dir="2700000" algn="tl">
                    <a:srgbClr val="000000">
                      <a:alpha val="43137"/>
                    </a:srgbClr>
                  </a:outerShdw>
                </a:effectLst>
              </a:rPr>
            </a:br>
            <a:r>
              <a:rPr lang="en-US" sz="2800" b="1" i="1" dirty="0">
                <a:solidFill>
                  <a:srgbClr val="7030A0"/>
                </a:solidFill>
                <a:effectLst>
                  <a:outerShdw blurRad="38100" dist="38100" dir="2700000" algn="tl">
                    <a:srgbClr val="000000">
                      <a:alpha val="43137"/>
                    </a:srgbClr>
                  </a:outerShdw>
                </a:effectLst>
              </a:rPr>
              <a:t>Laparoscopic Adjustable Gastric Banding for Weight Loss</a:t>
            </a:r>
            <a:endParaRPr lang="en-US" sz="2800" dirty="0"/>
          </a:p>
        </p:txBody>
      </p:sp>
      <p:graphicFrame>
        <p:nvGraphicFramePr>
          <p:cNvPr id="8" name="Content Placeholder 7"/>
          <p:cNvGraphicFramePr>
            <a:graphicFrameLocks noGrp="1"/>
          </p:cNvGraphicFramePr>
          <p:nvPr>
            <p:ph idx="1"/>
          </p:nvPr>
        </p:nvGraphicFramePr>
        <p:xfrm>
          <a:off x="46803" y="979050"/>
          <a:ext cx="12059181" cy="5679440"/>
        </p:xfrm>
        <a:graphic>
          <a:graphicData uri="http://schemas.openxmlformats.org/drawingml/2006/table">
            <a:tbl>
              <a:tblPr firstRow="1" bandRow="1">
                <a:tableStyleId>{5C22544A-7EE6-4342-B048-85BDC9FD1C3A}</a:tableStyleId>
              </a:tblPr>
              <a:tblGrid>
                <a:gridCol w="2908432">
                  <a:extLst>
                    <a:ext uri="{9D8B030D-6E8A-4147-A177-3AD203B41FA5}">
                      <a16:colId xmlns="" xmlns:a16="http://schemas.microsoft.com/office/drawing/2014/main" val="3991750831"/>
                    </a:ext>
                  </a:extLst>
                </a:gridCol>
                <a:gridCol w="9150749">
                  <a:extLst>
                    <a:ext uri="{9D8B030D-6E8A-4147-A177-3AD203B41FA5}">
                      <a16:colId xmlns="" xmlns:a16="http://schemas.microsoft.com/office/drawing/2014/main" val="1523161109"/>
                    </a:ext>
                  </a:extLst>
                </a:gridCol>
              </a:tblGrid>
              <a:tr h="370840">
                <a:tc>
                  <a:txBody>
                    <a:bodyPr/>
                    <a:lstStyle/>
                    <a:p>
                      <a:pPr algn="ctr"/>
                      <a:r>
                        <a:rPr lang="en-US" dirty="0"/>
                        <a:t>Benefit Assessment Criteria</a:t>
                      </a:r>
                    </a:p>
                  </a:txBody>
                  <a:tcPr/>
                </a:tc>
                <a:tc>
                  <a:txBody>
                    <a:bodyPr/>
                    <a:lstStyle/>
                    <a:p>
                      <a:pPr algn="ctr"/>
                      <a:r>
                        <a:rPr lang="en-US" dirty="0"/>
                        <a:t>Assessment of LAP-Band (LAGB)  (Moderate risk</a:t>
                      </a:r>
                      <a:r>
                        <a:rPr lang="en-US" baseline="0" dirty="0"/>
                        <a:t> with</a:t>
                      </a:r>
                      <a:r>
                        <a:rPr lang="en-US" dirty="0"/>
                        <a:t> Favorable benefit</a:t>
                      </a:r>
                    </a:p>
                  </a:txBody>
                  <a:tcPr/>
                </a:tc>
                <a:extLst>
                  <a:ext uri="{0D108BD9-81ED-4DB2-BD59-A6C34878D82A}">
                    <a16:rowId xmlns="" xmlns:a16="http://schemas.microsoft.com/office/drawing/2014/main" val="21628513"/>
                  </a:ext>
                </a:extLst>
              </a:tr>
              <a:tr h="370840">
                <a:tc>
                  <a:txBody>
                    <a:bodyPr/>
                    <a:lstStyle/>
                    <a:p>
                      <a:r>
                        <a:rPr lang="en-US" dirty="0"/>
                        <a:t>Types of Benefits</a:t>
                      </a:r>
                    </a:p>
                  </a:txBody>
                  <a:tcPr/>
                </a:tc>
                <a:tc>
                  <a:txBody>
                    <a:bodyPr/>
                    <a:lstStyle/>
                    <a:p>
                      <a:r>
                        <a:rPr lang="en-US" dirty="0"/>
                        <a:t>Rapid, sustained weight loss by restricting the amount and speed of caloric intake.</a:t>
                      </a:r>
                    </a:p>
                  </a:txBody>
                  <a:tcPr/>
                </a:tc>
                <a:extLst>
                  <a:ext uri="{0D108BD9-81ED-4DB2-BD59-A6C34878D82A}">
                    <a16:rowId xmlns="" xmlns:a16="http://schemas.microsoft.com/office/drawing/2014/main" val="684230372"/>
                  </a:ext>
                </a:extLst>
              </a:tr>
              <a:tr h="370840">
                <a:tc>
                  <a:txBody>
                    <a:bodyPr/>
                    <a:lstStyle/>
                    <a:p>
                      <a:r>
                        <a:rPr lang="en-US" dirty="0"/>
                        <a:t>Magnitude of Benefit</a:t>
                      </a:r>
                    </a:p>
                  </a:txBody>
                  <a:tcPr/>
                </a:tc>
                <a:tc>
                  <a:txBody>
                    <a:bodyPr/>
                    <a:lstStyle/>
                    <a:p>
                      <a:r>
                        <a:rPr lang="en-US" dirty="0"/>
                        <a:t>Mean excess weight loss of 43.5% at 2 years.</a:t>
                      </a:r>
                      <a:r>
                        <a:rPr lang="en-US" baseline="0" dirty="0"/>
                        <a:t> Weight loss impacts a multitude of co-morbidities including heart disease, diabetes, hypertension, hyperlipidemia, and joint problems.</a:t>
                      </a:r>
                      <a:endParaRPr lang="en-US" dirty="0"/>
                    </a:p>
                  </a:txBody>
                  <a:tcPr/>
                </a:tc>
                <a:extLst>
                  <a:ext uri="{0D108BD9-81ED-4DB2-BD59-A6C34878D82A}">
                    <a16:rowId xmlns="" xmlns:a16="http://schemas.microsoft.com/office/drawing/2014/main" val="2938099525"/>
                  </a:ext>
                </a:extLst>
              </a:tr>
              <a:tr h="370840">
                <a:tc>
                  <a:txBody>
                    <a:bodyPr/>
                    <a:lstStyle/>
                    <a:p>
                      <a:r>
                        <a:rPr lang="en-US" dirty="0"/>
                        <a:t>Likelihood</a:t>
                      </a:r>
                      <a:r>
                        <a:rPr lang="en-US" baseline="0" dirty="0"/>
                        <a:t> of Experiencing </a:t>
                      </a:r>
                      <a:r>
                        <a:rPr lang="en-US" u="sng" baseline="0" dirty="0"/>
                        <a:t>&gt;</a:t>
                      </a:r>
                      <a:r>
                        <a:rPr lang="en-US" u="none" baseline="0" dirty="0"/>
                        <a:t>1</a:t>
                      </a:r>
                      <a:r>
                        <a:rPr lang="en-US" baseline="0" dirty="0"/>
                        <a:t> Benefits</a:t>
                      </a:r>
                      <a:endParaRPr lang="en-US" dirty="0"/>
                    </a:p>
                  </a:txBody>
                  <a:tcPr/>
                </a:tc>
                <a:tc>
                  <a:txBody>
                    <a:bodyPr/>
                    <a:lstStyle/>
                    <a:p>
                      <a:r>
                        <a:rPr lang="en-US" dirty="0"/>
                        <a:t>Multiple benefits are likely. The device imposes physical restrictions on the speed and amount of food intake. </a:t>
                      </a:r>
                    </a:p>
                  </a:txBody>
                  <a:tcPr/>
                </a:tc>
                <a:extLst>
                  <a:ext uri="{0D108BD9-81ED-4DB2-BD59-A6C34878D82A}">
                    <a16:rowId xmlns="" xmlns:a16="http://schemas.microsoft.com/office/drawing/2014/main" val="1718349304"/>
                  </a:ext>
                </a:extLst>
              </a:tr>
              <a:tr h="370840">
                <a:tc>
                  <a:txBody>
                    <a:bodyPr/>
                    <a:lstStyle/>
                    <a:p>
                      <a:r>
                        <a:rPr lang="en-US" dirty="0"/>
                        <a:t>Duration of Effect</a:t>
                      </a:r>
                    </a:p>
                  </a:txBody>
                  <a:tcPr/>
                </a:tc>
                <a:tc>
                  <a:txBody>
                    <a:bodyPr/>
                    <a:lstStyle/>
                    <a:p>
                      <a:r>
                        <a:rPr lang="en-US" dirty="0"/>
                        <a:t>Mean excess weight loss of 43.5% at 2 years</a:t>
                      </a:r>
                      <a:r>
                        <a:rPr lang="en-US" baseline="0" dirty="0"/>
                        <a:t> with 60% of patients maintaining </a:t>
                      </a:r>
                      <a:r>
                        <a:rPr lang="en-US" u="sng" baseline="0" dirty="0"/>
                        <a:t>&gt;</a:t>
                      </a:r>
                      <a:r>
                        <a:rPr lang="en-US" u="none" baseline="0" dirty="0"/>
                        <a:t> 30% of excess weight loss at 2 years.</a:t>
                      </a:r>
                      <a:endParaRPr lang="en-US" dirty="0"/>
                    </a:p>
                  </a:txBody>
                  <a:tcPr/>
                </a:tc>
                <a:extLst>
                  <a:ext uri="{0D108BD9-81ED-4DB2-BD59-A6C34878D82A}">
                    <a16:rowId xmlns="" xmlns:a16="http://schemas.microsoft.com/office/drawing/2014/main" val="553802503"/>
                  </a:ext>
                </a:extLst>
              </a:tr>
              <a:tr h="370840">
                <a:tc>
                  <a:txBody>
                    <a:bodyPr/>
                    <a:lstStyle/>
                    <a:p>
                      <a:r>
                        <a:rPr lang="en-US" dirty="0"/>
                        <a:t>Patients’ Perspective on Benefit</a:t>
                      </a:r>
                    </a:p>
                  </a:txBody>
                  <a:tcPr/>
                </a:tc>
                <a:tc>
                  <a:txBody>
                    <a:bodyPr/>
                    <a:lstStyle/>
                    <a:p>
                      <a:r>
                        <a:rPr lang="en-US" dirty="0"/>
                        <a:t>Patients experience immediate and rapid weight loss, once they learn the kinds and amounts of food they can eat. Requires patients to make dietary changes to avoid adverse events. </a:t>
                      </a:r>
                    </a:p>
                  </a:txBody>
                  <a:tcPr/>
                </a:tc>
                <a:extLst>
                  <a:ext uri="{0D108BD9-81ED-4DB2-BD59-A6C34878D82A}">
                    <a16:rowId xmlns="" xmlns:a16="http://schemas.microsoft.com/office/drawing/2014/main" val="2659825246"/>
                  </a:ext>
                </a:extLst>
              </a:tr>
              <a:tr h="370840">
                <a:tc>
                  <a:txBody>
                    <a:bodyPr/>
                    <a:lstStyle/>
                    <a:p>
                      <a:r>
                        <a:rPr lang="en-US" dirty="0"/>
                        <a:t>Benefit Factors for Health Care</a:t>
                      </a:r>
                      <a:r>
                        <a:rPr lang="en-US" baseline="0" dirty="0"/>
                        <a:t> Professionals or Caregivers</a:t>
                      </a:r>
                      <a:endParaRPr lang="en-US" dirty="0"/>
                    </a:p>
                  </a:txBody>
                  <a:tcPr/>
                </a:tc>
                <a:tc>
                  <a:txBody>
                    <a:bodyPr/>
                    <a:lstStyle/>
                    <a:p>
                      <a:r>
                        <a:rPr lang="en-US" dirty="0"/>
                        <a:t>Provides</a:t>
                      </a:r>
                      <a:r>
                        <a:rPr lang="en-US" baseline="0" dirty="0"/>
                        <a:t> another option for their patients or family members where diet, exercise and medications have failed, especially for those that are not comfortable with more invasive surgical options.</a:t>
                      </a:r>
                      <a:endParaRPr lang="en-US" dirty="0"/>
                    </a:p>
                  </a:txBody>
                  <a:tcPr/>
                </a:tc>
                <a:extLst>
                  <a:ext uri="{0D108BD9-81ED-4DB2-BD59-A6C34878D82A}">
                    <a16:rowId xmlns="" xmlns:a16="http://schemas.microsoft.com/office/drawing/2014/main" val="1519975285"/>
                  </a:ext>
                </a:extLst>
              </a:tr>
              <a:tr h="467335">
                <a:tc>
                  <a:txBody>
                    <a:bodyPr/>
                    <a:lstStyle/>
                    <a:p>
                      <a:r>
                        <a:rPr lang="en-US" dirty="0"/>
                        <a:t>Medical Necessity</a:t>
                      </a:r>
                    </a:p>
                  </a:txBody>
                  <a:tcPr/>
                </a:tc>
                <a:tc>
                  <a:txBody>
                    <a:bodyPr/>
                    <a:lstStyle/>
                    <a:p>
                      <a:r>
                        <a:rPr lang="en-US" dirty="0"/>
                        <a:t>Lap-Band is</a:t>
                      </a:r>
                      <a:r>
                        <a:rPr lang="en-US" baseline="0" dirty="0"/>
                        <a:t> for obese patients who have repeatedly failed to lose weight. Alternative options are more invasive surgical therapies including gastric bypass and gastric sleeves. Although very effective, these options may lose effect over time due to stomach stretching. They do not restrict intact, but rather absorptions of nutrient and require the use of supplements. They are also not fully reversible like the LAP-Band offers.</a:t>
                      </a:r>
                      <a:endParaRPr lang="en-US" dirty="0"/>
                    </a:p>
                  </a:txBody>
                  <a:tcPr/>
                </a:tc>
                <a:extLst>
                  <a:ext uri="{0D108BD9-81ED-4DB2-BD59-A6C34878D82A}">
                    <a16:rowId xmlns="" xmlns:a16="http://schemas.microsoft.com/office/drawing/2014/main" val="1141675564"/>
                  </a:ext>
                </a:extLst>
              </a:tr>
            </a:tbl>
          </a:graphicData>
        </a:graphic>
      </p:graphicFrame>
      <p:sp>
        <p:nvSpPr>
          <p:cNvPr id="4" name="Slide Number Placeholder 5"/>
          <p:cNvSpPr txBox="1">
            <a:spLocks/>
          </p:cNvSpPr>
          <p:nvPr/>
        </p:nvSpPr>
        <p:spPr>
          <a:xfrm>
            <a:off x="11266415" y="6580528"/>
            <a:ext cx="645314" cy="283464"/>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A2885E78-1F86-4A3D-9EE1-B0103B1CEF15}" type="slidenum">
              <a:rPr kumimoji="0" lang="en-US" b="1" i="0" u="none" strike="noStrike" kern="1200" cap="none" spc="0" normalizeH="0" baseline="0" noProof="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b="1" i="0" u="none" strike="noStrike" kern="1200" cap="none" spc="0" normalizeH="0" baseline="0" noProof="0" dirty="0">
              <a:ln>
                <a:noFill/>
              </a:ln>
              <a:solidFill>
                <a:srgbClr val="000000"/>
              </a:solidFill>
              <a:effectLst/>
              <a:uLnTx/>
              <a:uFillTx/>
              <a:latin typeface="Calibri"/>
              <a:ea typeface="+mn-ea"/>
              <a:cs typeface="+mn-cs"/>
            </a:endParaRPr>
          </a:p>
        </p:txBody>
      </p:sp>
      <p:pic>
        <p:nvPicPr>
          <p:cNvPr id="5" name="Picture 4" descr="A picture containing shellfish, table, sitting, black&#10;&#10;Description automatically generated">
            <a:extLst>
              <a:ext uri="{FF2B5EF4-FFF2-40B4-BE49-F238E27FC236}">
                <a16:creationId xmlns="" xmlns:a16="http://schemas.microsoft.com/office/drawing/2014/main" id="{5B1DCA3F-4AFF-4CFD-B96F-C44AAF506A9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0629" y="116588"/>
            <a:ext cx="1724934" cy="619994"/>
          </a:xfrm>
          <a:prstGeom prst="rect">
            <a:avLst/>
          </a:prstGeom>
        </p:spPr>
      </p:pic>
    </p:spTree>
    <p:extLst>
      <p:ext uri="{BB962C8B-B14F-4D97-AF65-F5344CB8AC3E}">
        <p14:creationId xmlns:p14="http://schemas.microsoft.com/office/powerpoint/2010/main" val="350060257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581109" y="116588"/>
            <a:ext cx="7688306" cy="573206"/>
          </a:xfrm>
        </p:spPr>
        <p:txBody>
          <a:bodyPr>
            <a:noAutofit/>
          </a:bodyPr>
          <a:lstStyle/>
          <a:p>
            <a:r>
              <a:rPr lang="en-US" sz="3600" b="1" i="1" dirty="0">
                <a:solidFill>
                  <a:srgbClr val="7030A0"/>
                </a:solidFill>
                <a:effectLst>
                  <a:outerShdw blurRad="38100" dist="38100" dir="2700000" algn="tl">
                    <a:srgbClr val="000000">
                      <a:alpha val="43137"/>
                    </a:srgbClr>
                  </a:outerShdw>
                </a:effectLst>
              </a:rPr>
              <a:t>Risk Assessment – LAP-Band (LAGB)</a:t>
            </a:r>
            <a:endParaRPr lang="en-US" sz="3600" i="1"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2758216517"/>
              </p:ext>
            </p:extLst>
          </p:nvPr>
        </p:nvGraphicFramePr>
        <p:xfrm>
          <a:off x="79999" y="807504"/>
          <a:ext cx="11971607" cy="5593228"/>
        </p:xfrm>
        <a:graphic>
          <a:graphicData uri="http://schemas.openxmlformats.org/drawingml/2006/table">
            <a:tbl>
              <a:tblPr firstRow="1" bandRow="1">
                <a:tableStyleId>{5C22544A-7EE6-4342-B048-85BDC9FD1C3A}</a:tableStyleId>
              </a:tblPr>
              <a:tblGrid>
                <a:gridCol w="3454771">
                  <a:extLst>
                    <a:ext uri="{9D8B030D-6E8A-4147-A177-3AD203B41FA5}">
                      <a16:colId xmlns="" xmlns:a16="http://schemas.microsoft.com/office/drawing/2014/main" val="3991750831"/>
                    </a:ext>
                  </a:extLst>
                </a:gridCol>
                <a:gridCol w="8516836">
                  <a:extLst>
                    <a:ext uri="{9D8B030D-6E8A-4147-A177-3AD203B41FA5}">
                      <a16:colId xmlns="" xmlns:a16="http://schemas.microsoft.com/office/drawing/2014/main" val="1523161109"/>
                    </a:ext>
                  </a:extLst>
                </a:gridCol>
              </a:tblGrid>
              <a:tr h="354091">
                <a:tc>
                  <a:txBody>
                    <a:bodyPr/>
                    <a:lstStyle/>
                    <a:p>
                      <a:pPr algn="ctr"/>
                      <a:r>
                        <a:rPr lang="en-US" dirty="0"/>
                        <a:t>Risk Assessment Criteria</a:t>
                      </a:r>
                    </a:p>
                  </a:txBody>
                  <a:tcPr/>
                </a:tc>
                <a:tc>
                  <a:txBody>
                    <a:bodyPr/>
                    <a:lstStyle/>
                    <a:p>
                      <a:pPr algn="ctr"/>
                      <a:r>
                        <a:rPr lang="en-US" dirty="0"/>
                        <a:t>Assessment for LAP-Band (LAGB) for</a:t>
                      </a:r>
                      <a:r>
                        <a:rPr lang="en-US" baseline="0" dirty="0"/>
                        <a:t> Weight Loss</a:t>
                      </a:r>
                      <a:endParaRPr lang="en-US" dirty="0"/>
                    </a:p>
                  </a:txBody>
                  <a:tcPr/>
                </a:tc>
                <a:extLst>
                  <a:ext uri="{0D108BD9-81ED-4DB2-BD59-A6C34878D82A}">
                    <a16:rowId xmlns="" xmlns:a16="http://schemas.microsoft.com/office/drawing/2014/main" val="21628513"/>
                  </a:ext>
                </a:extLst>
              </a:tr>
              <a:tr h="985777">
                <a:tc>
                  <a:txBody>
                    <a:bodyPr/>
                    <a:lstStyle/>
                    <a:p>
                      <a:r>
                        <a:rPr lang="en-US" dirty="0"/>
                        <a:t>Types of Harms or Risks in Patients</a:t>
                      </a:r>
                      <a:r>
                        <a:rPr lang="en-US" baseline="0" dirty="0"/>
                        <a:t> with LAP-Band (LAGB) for wt. loss</a:t>
                      </a:r>
                      <a:endParaRPr lang="en-US" dirty="0"/>
                    </a:p>
                  </a:txBody>
                  <a:tcPr/>
                </a:tc>
                <a:tc>
                  <a:txBody>
                    <a:bodyPr/>
                    <a:lstStyle/>
                    <a:p>
                      <a:r>
                        <a:rPr lang="en-US" dirty="0"/>
                        <a:t>Risks and harms are primarily related to procedures with laparoscopic surgeries being </a:t>
                      </a:r>
                      <a:r>
                        <a:rPr lang="en-US" baseline="0" dirty="0"/>
                        <a:t>riskier. LAP-Band surgery is performed using a slit in the skin. It is restrictive and does not cause malabsorption of nutrients, vitamin deficiencies are not usually seen.</a:t>
                      </a:r>
                      <a:endParaRPr lang="en-US" dirty="0"/>
                    </a:p>
                  </a:txBody>
                  <a:tcPr/>
                </a:tc>
                <a:extLst>
                  <a:ext uri="{0D108BD9-81ED-4DB2-BD59-A6C34878D82A}">
                    <a16:rowId xmlns="" xmlns:a16="http://schemas.microsoft.com/office/drawing/2014/main" val="684230372"/>
                  </a:ext>
                </a:extLst>
              </a:tr>
              <a:tr h="1712112">
                <a:tc>
                  <a:txBody>
                    <a:bodyPr/>
                    <a:lstStyle/>
                    <a:p>
                      <a:r>
                        <a:rPr lang="en-US" dirty="0"/>
                        <a:t>Magnitude or Severity of Harms or Risks</a:t>
                      </a:r>
                    </a:p>
                  </a:txBody>
                  <a:tcPr/>
                </a:tc>
                <a:tc>
                  <a:txBody>
                    <a:bodyPr/>
                    <a:lstStyle/>
                    <a:p>
                      <a:r>
                        <a:rPr lang="en-US" baseline="0" dirty="0"/>
                        <a:t>Side effects include nausea and vomiting (29%), ulceration at the band site, esophageal reflux (14.8%), indigestion (22%), weight regain, and dehydration. </a:t>
                      </a:r>
                      <a:r>
                        <a:rPr lang="en-US" dirty="0"/>
                        <a:t>LAP</a:t>
                      </a:r>
                      <a:r>
                        <a:rPr lang="en-US" baseline="0" dirty="0"/>
                        <a:t>-Band m</a:t>
                      </a:r>
                      <a:r>
                        <a:rPr lang="en-US" dirty="0"/>
                        <a:t>ortality rate is about 1 in 2000. Other complications may include band slipping, infection, bleeding, and/or abdominal pain. These most common side-effects of the Lap-Band, however, are frequently associated with a lack of patient compliance and not a malfunction of the band itself.</a:t>
                      </a:r>
                    </a:p>
                  </a:txBody>
                  <a:tcPr/>
                </a:tc>
                <a:extLst>
                  <a:ext uri="{0D108BD9-81ED-4DB2-BD59-A6C34878D82A}">
                    <a16:rowId xmlns="" xmlns:a16="http://schemas.microsoft.com/office/drawing/2014/main" val="2938099525"/>
                  </a:ext>
                </a:extLst>
              </a:tr>
              <a:tr h="619659">
                <a:tc>
                  <a:txBody>
                    <a:bodyPr/>
                    <a:lstStyle/>
                    <a:p>
                      <a:r>
                        <a:rPr lang="en-US" dirty="0"/>
                        <a:t>Likelihood</a:t>
                      </a:r>
                      <a:r>
                        <a:rPr lang="en-US" baseline="0" dirty="0"/>
                        <a:t> of Experiencing One or More Harms or Risks</a:t>
                      </a:r>
                      <a:endParaRPr lang="en-US" dirty="0"/>
                    </a:p>
                  </a:txBody>
                  <a:tcPr/>
                </a:tc>
                <a:tc>
                  <a:txBody>
                    <a:bodyPr/>
                    <a:lstStyle/>
                    <a:p>
                      <a:r>
                        <a:rPr lang="en-US" dirty="0"/>
                        <a:t>There is ~20% probability of experiencing one or more harms or risks.</a:t>
                      </a:r>
                    </a:p>
                  </a:txBody>
                  <a:tcPr/>
                </a:tc>
                <a:extLst>
                  <a:ext uri="{0D108BD9-81ED-4DB2-BD59-A6C34878D82A}">
                    <a16:rowId xmlns="" xmlns:a16="http://schemas.microsoft.com/office/drawing/2014/main" val="1718349304"/>
                  </a:ext>
                </a:extLst>
              </a:tr>
              <a:tr h="619659">
                <a:tc>
                  <a:txBody>
                    <a:bodyPr/>
                    <a:lstStyle/>
                    <a:p>
                      <a:r>
                        <a:rPr lang="en-US" dirty="0"/>
                        <a:t>Duration of Exposure to the Population</a:t>
                      </a:r>
                    </a:p>
                  </a:txBody>
                  <a:tcPr/>
                </a:tc>
                <a:tc>
                  <a:txBody>
                    <a:bodyPr/>
                    <a:lstStyle/>
                    <a:p>
                      <a:r>
                        <a:rPr lang="en-US" dirty="0"/>
                        <a:t>Permanent device,</a:t>
                      </a:r>
                      <a:r>
                        <a:rPr lang="en-US" baseline="0" dirty="0"/>
                        <a:t> but can be reversed or removed, unlike alternative options.</a:t>
                      </a:r>
                      <a:endParaRPr lang="en-US" dirty="0"/>
                    </a:p>
                  </a:txBody>
                  <a:tcPr/>
                </a:tc>
                <a:extLst>
                  <a:ext uri="{0D108BD9-81ED-4DB2-BD59-A6C34878D82A}">
                    <a16:rowId xmlns="" xmlns:a16="http://schemas.microsoft.com/office/drawing/2014/main" val="553802503"/>
                  </a:ext>
                </a:extLst>
              </a:tr>
              <a:tr h="619659">
                <a:tc>
                  <a:txBody>
                    <a:bodyPr/>
                    <a:lstStyle/>
                    <a:p>
                      <a:r>
                        <a:rPr lang="en-US" dirty="0"/>
                        <a:t>Patients’ Perspective or Tolerance (Intolerance) to Harms or Risks</a:t>
                      </a:r>
                    </a:p>
                  </a:txBody>
                  <a:tcPr/>
                </a:tc>
                <a:tc>
                  <a:txBody>
                    <a:bodyPr/>
                    <a:lstStyle/>
                    <a:p>
                      <a:r>
                        <a:rPr lang="en-US" dirty="0"/>
                        <a:t>Patients tolerate the risks of adjustable gastric bands</a:t>
                      </a:r>
                      <a:r>
                        <a:rPr lang="en-US" baseline="0" dirty="0"/>
                        <a:t> well, provided adjustments are made. Gastric bypass or sleeve patients do not require this frequency of follow-up.</a:t>
                      </a:r>
                      <a:endParaRPr lang="en-US" dirty="0"/>
                    </a:p>
                  </a:txBody>
                  <a:tcPr/>
                </a:tc>
                <a:extLst>
                  <a:ext uri="{0D108BD9-81ED-4DB2-BD59-A6C34878D82A}">
                    <a16:rowId xmlns="" xmlns:a16="http://schemas.microsoft.com/office/drawing/2014/main" val="2659825246"/>
                  </a:ext>
                </a:extLst>
              </a:tr>
              <a:tr h="584091">
                <a:tc>
                  <a:txBody>
                    <a:bodyPr/>
                    <a:lstStyle/>
                    <a:p>
                      <a:r>
                        <a:rPr lang="en-US" dirty="0"/>
                        <a:t>False-Positive/False-Negative</a:t>
                      </a:r>
                    </a:p>
                  </a:txBody>
                  <a:tcPr/>
                </a:tc>
                <a:tc>
                  <a:txBody>
                    <a:bodyPr/>
                    <a:lstStyle/>
                    <a:p>
                      <a:r>
                        <a:rPr lang="en-US" dirty="0"/>
                        <a:t>Not applicable.</a:t>
                      </a:r>
                    </a:p>
                  </a:txBody>
                  <a:tcPr/>
                </a:tc>
                <a:extLst>
                  <a:ext uri="{0D108BD9-81ED-4DB2-BD59-A6C34878D82A}">
                    <a16:rowId xmlns="" xmlns:a16="http://schemas.microsoft.com/office/drawing/2014/main" val="1141675564"/>
                  </a:ext>
                </a:extLst>
              </a:tr>
            </a:tbl>
          </a:graphicData>
        </a:graphic>
      </p:graphicFrame>
      <p:sp>
        <p:nvSpPr>
          <p:cNvPr id="4" name="Slide Number Placeholder 5"/>
          <p:cNvSpPr txBox="1">
            <a:spLocks/>
          </p:cNvSpPr>
          <p:nvPr/>
        </p:nvSpPr>
        <p:spPr>
          <a:xfrm>
            <a:off x="11266415" y="6474512"/>
            <a:ext cx="645314" cy="283464"/>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A2885E78-1F86-4A3D-9EE1-B0103B1CEF15}" type="slidenum">
              <a:rPr kumimoji="0" lang="en-US" sz="1600" b="1" i="0" u="none" strike="noStrike" kern="1200" cap="none" spc="0" normalizeH="0" baseline="0" noProof="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600" b="1" i="0" u="none" strike="noStrike" kern="1200" cap="none" spc="0" normalizeH="0" baseline="0" noProof="0" dirty="0">
              <a:ln>
                <a:noFill/>
              </a:ln>
              <a:solidFill>
                <a:srgbClr val="000000"/>
              </a:solidFill>
              <a:effectLst/>
              <a:uLnTx/>
              <a:uFillTx/>
              <a:latin typeface="Calibri"/>
              <a:ea typeface="+mn-ea"/>
              <a:cs typeface="+mn-cs"/>
            </a:endParaRPr>
          </a:p>
        </p:txBody>
      </p:sp>
      <p:sp>
        <p:nvSpPr>
          <p:cNvPr id="2" name="TextBox 1">
            <a:extLst>
              <a:ext uri="{FF2B5EF4-FFF2-40B4-BE49-F238E27FC236}">
                <a16:creationId xmlns="" xmlns:a16="http://schemas.microsoft.com/office/drawing/2014/main" id="{1E151DC8-9D9E-4E17-A790-8E09F4674E02}"/>
              </a:ext>
            </a:extLst>
          </p:cNvPr>
          <p:cNvSpPr txBox="1"/>
          <p:nvPr/>
        </p:nvSpPr>
        <p:spPr>
          <a:xfrm>
            <a:off x="390617" y="6474512"/>
            <a:ext cx="6561283" cy="338554"/>
          </a:xfrm>
          <a:prstGeom prst="rect">
            <a:avLst/>
          </a:prstGeom>
          <a:noFill/>
        </p:spPr>
        <p:txBody>
          <a:bodyPr wrap="none" rtlCol="0">
            <a:spAutoFit/>
          </a:bodyPr>
          <a:lstStyle/>
          <a:p>
            <a:r>
              <a:rPr lang="en-US" sz="1600" dirty="0">
                <a:solidFill>
                  <a:srgbClr val="000000"/>
                </a:solidFill>
              </a:rPr>
              <a:t>LAP-Band or Laparoscopic Adjustable Gastric Banding (LAGB) for Weight Loss</a:t>
            </a:r>
            <a:endParaRPr lang="en-US" sz="1600" dirty="0"/>
          </a:p>
        </p:txBody>
      </p:sp>
      <p:pic>
        <p:nvPicPr>
          <p:cNvPr id="7" name="Picture 6" descr="A picture containing shellfish, table, sitting, black&#10;&#10;Description automatically generated">
            <a:extLst>
              <a:ext uri="{FF2B5EF4-FFF2-40B4-BE49-F238E27FC236}">
                <a16:creationId xmlns="" xmlns:a16="http://schemas.microsoft.com/office/drawing/2014/main" id="{444C5162-B63C-447C-B521-3852FF76E7E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0629" y="116588"/>
            <a:ext cx="1724934" cy="619994"/>
          </a:xfrm>
          <a:prstGeom prst="rect">
            <a:avLst/>
          </a:prstGeom>
        </p:spPr>
      </p:pic>
    </p:spTree>
    <p:extLst>
      <p:ext uri="{BB962C8B-B14F-4D97-AF65-F5344CB8AC3E}">
        <p14:creationId xmlns:p14="http://schemas.microsoft.com/office/powerpoint/2010/main" val="262488993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019714" y="114445"/>
            <a:ext cx="10212874" cy="693938"/>
          </a:xfrm>
        </p:spPr>
        <p:txBody>
          <a:bodyPr>
            <a:noAutofit/>
          </a:bodyPr>
          <a:lstStyle/>
          <a:p>
            <a:r>
              <a:rPr lang="en-US" sz="3600" b="1" i="1" dirty="0">
                <a:solidFill>
                  <a:srgbClr val="7030A0"/>
                </a:solidFill>
                <a:effectLst>
                  <a:outerShdw blurRad="38100" dist="38100" dir="2700000" algn="tl">
                    <a:srgbClr val="000000">
                      <a:alpha val="43137"/>
                    </a:srgbClr>
                  </a:outerShdw>
                </a:effectLst>
              </a:rPr>
              <a:t>Discussion of Benefit to Risk – LAP-Band (LAGB) </a:t>
            </a:r>
            <a:endParaRPr lang="en-US" sz="3600" b="1" i="1" baseline="30000" dirty="0">
              <a:solidFill>
                <a:srgbClr val="7030A0"/>
              </a:solidFill>
              <a:effectLst>
                <a:outerShdw blurRad="38100" dist="38100" dir="2700000" algn="tl">
                  <a:srgbClr val="000000">
                    <a:alpha val="43137"/>
                  </a:srgbClr>
                </a:outerShdw>
              </a:effectLst>
            </a:endParaRPr>
          </a:p>
        </p:txBody>
      </p:sp>
      <p:sp>
        <p:nvSpPr>
          <p:cNvPr id="4" name="Slide Number Placeholder 5"/>
          <p:cNvSpPr txBox="1">
            <a:spLocks/>
          </p:cNvSpPr>
          <p:nvPr/>
        </p:nvSpPr>
        <p:spPr>
          <a:xfrm>
            <a:off x="11266415" y="6474512"/>
            <a:ext cx="645314" cy="283464"/>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A2885E78-1F86-4A3D-9EE1-B0103B1CEF15}" type="slidenum">
              <a:rPr kumimoji="0" lang="en-US" sz="1600" b="1" i="0" u="none" strike="noStrike" kern="1200" cap="none" spc="0" normalizeH="0" baseline="0" noProof="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600" b="1" i="0" u="none" strike="noStrike" kern="1200" cap="none" spc="0" normalizeH="0" baseline="0" noProof="0" dirty="0">
              <a:ln>
                <a:noFill/>
              </a:ln>
              <a:solidFill>
                <a:srgbClr val="000000"/>
              </a:solidFill>
              <a:effectLst/>
              <a:uLnTx/>
              <a:uFillTx/>
              <a:latin typeface="Calibri"/>
              <a:ea typeface="+mn-ea"/>
              <a:cs typeface="+mn-cs"/>
            </a:endParaRPr>
          </a:p>
        </p:txBody>
      </p:sp>
      <p:sp>
        <p:nvSpPr>
          <p:cNvPr id="2" name="Content Placeholder 1"/>
          <p:cNvSpPr>
            <a:spLocks noGrp="1"/>
          </p:cNvSpPr>
          <p:nvPr>
            <p:ph idx="1"/>
          </p:nvPr>
        </p:nvSpPr>
        <p:spPr>
          <a:xfrm>
            <a:off x="122830" y="808383"/>
            <a:ext cx="11969086" cy="5280186"/>
          </a:xfrm>
        </p:spPr>
        <p:txBody>
          <a:bodyPr>
            <a:normAutofit/>
          </a:bodyPr>
          <a:lstStyle/>
          <a:p>
            <a:pPr marL="514350" indent="-514350">
              <a:buFont typeface="+mj-lt"/>
              <a:buAutoNum type="arabicPeriod"/>
            </a:pPr>
            <a:r>
              <a:rPr lang="en-US" dirty="0"/>
              <a:t>Weight loss is generally equivalent to alternative therapies.</a:t>
            </a:r>
          </a:p>
          <a:p>
            <a:pPr marL="514350" indent="-514350">
              <a:buFont typeface="+mj-lt"/>
              <a:buAutoNum type="arabicPeriod"/>
            </a:pPr>
            <a:r>
              <a:rPr lang="en-US" dirty="0"/>
              <a:t>LAP-Band (LAGB) maintenance requires ongoing surgeon interaction to adjust band.</a:t>
            </a:r>
          </a:p>
          <a:p>
            <a:pPr marL="514350" indent="-514350">
              <a:buFont typeface="+mj-lt"/>
              <a:buAutoNum type="arabicPeriod"/>
            </a:pPr>
            <a:r>
              <a:rPr lang="en-US" dirty="0"/>
              <a:t>Side effects are usually mild and include nausea and vomiting, ulceration at the band site, esophageal reflux (indigestion), weight regain, and dehydration. Since this type of surgery is restrictive and does not cause malabsorption of nutrients, vitamin deficiencies are not usually seen.</a:t>
            </a:r>
          </a:p>
          <a:p>
            <a:pPr marL="514350" indent="-514350">
              <a:buFont typeface="+mj-lt"/>
              <a:buAutoNum type="arabicPeriod"/>
            </a:pPr>
            <a:r>
              <a:rPr lang="en-US" dirty="0"/>
              <a:t>LAP-Band (LAGB) offers a shorter hospitalization and quicker recovery than gastric sleeve or bypass procedures. In general, most can return to work 1 week after surgery if their job is not too physically demanding. Normal activity can usually resume after 6 weeks. </a:t>
            </a:r>
          </a:p>
          <a:p>
            <a:pPr marL="514350" indent="-514350">
              <a:buFont typeface="+mj-lt"/>
              <a:buAutoNum type="arabicPeriod"/>
            </a:pPr>
            <a:r>
              <a:rPr lang="en-US" dirty="0"/>
              <a:t>Market adoption has been slow despite favorable benefit to risk analysis.</a:t>
            </a:r>
          </a:p>
        </p:txBody>
      </p:sp>
      <p:sp>
        <p:nvSpPr>
          <p:cNvPr id="3" name="Rectangle 2">
            <a:extLst>
              <a:ext uri="{FF2B5EF4-FFF2-40B4-BE49-F238E27FC236}">
                <a16:creationId xmlns="" xmlns:a16="http://schemas.microsoft.com/office/drawing/2014/main" id="{DF79844A-ABBA-4166-986B-BAB6DBA1DCD4}"/>
              </a:ext>
            </a:extLst>
          </p:cNvPr>
          <p:cNvSpPr/>
          <p:nvPr/>
        </p:nvSpPr>
        <p:spPr>
          <a:xfrm>
            <a:off x="1103791" y="6214092"/>
            <a:ext cx="8093476" cy="369332"/>
          </a:xfrm>
          <a:prstGeom prst="rect">
            <a:avLst/>
          </a:prstGeom>
        </p:spPr>
        <p:txBody>
          <a:bodyPr wrap="square">
            <a:spAutoFit/>
          </a:bodyPr>
          <a:lstStyle/>
          <a:p>
            <a:r>
              <a:rPr lang="en-US" dirty="0">
                <a:solidFill>
                  <a:srgbClr val="7030A0"/>
                </a:solidFill>
              </a:rPr>
              <a:t>LAP-Band or Laparoscopic Adjustable Gastric Banding (LAGB) for Weight Loss</a:t>
            </a:r>
          </a:p>
        </p:txBody>
      </p:sp>
      <p:pic>
        <p:nvPicPr>
          <p:cNvPr id="7" name="Picture 6" descr="A picture containing shellfish, table, sitting, black&#10;&#10;Description automatically generated">
            <a:extLst>
              <a:ext uri="{FF2B5EF4-FFF2-40B4-BE49-F238E27FC236}">
                <a16:creationId xmlns="" xmlns:a16="http://schemas.microsoft.com/office/drawing/2014/main" id="{06B71469-FFD5-456D-8118-5A9222DCC80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0629" y="116588"/>
            <a:ext cx="1724934" cy="619994"/>
          </a:xfrm>
          <a:prstGeom prst="rect">
            <a:avLst/>
          </a:prstGeom>
        </p:spPr>
      </p:pic>
    </p:spTree>
    <p:extLst>
      <p:ext uri="{BB962C8B-B14F-4D97-AF65-F5344CB8AC3E}">
        <p14:creationId xmlns:p14="http://schemas.microsoft.com/office/powerpoint/2010/main" val="18534919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136315" y="380085"/>
            <a:ext cx="7886700" cy="1102486"/>
          </a:xfrm>
        </p:spPr>
        <p:txBody>
          <a:bodyPr>
            <a:normAutofit/>
          </a:bodyPr>
          <a:lstStyle/>
          <a:p>
            <a:pPr algn="ctr"/>
            <a:r>
              <a:rPr lang="en-US" sz="3600" b="1" i="1" dirty="0">
                <a:solidFill>
                  <a:srgbClr val="840281"/>
                </a:solidFill>
                <a:effectLst>
                  <a:outerShdw blurRad="38100" dist="38100" dir="2700000" algn="tl">
                    <a:srgbClr val="000000">
                      <a:alpha val="43137"/>
                    </a:srgbClr>
                  </a:outerShdw>
                </a:effectLst>
              </a:rPr>
              <a:t>ISO14971:2019 Risk Management for </a:t>
            </a:r>
            <a:br>
              <a:rPr lang="en-US" sz="3600" b="1" i="1" dirty="0">
                <a:solidFill>
                  <a:srgbClr val="840281"/>
                </a:solidFill>
                <a:effectLst>
                  <a:outerShdw blurRad="38100" dist="38100" dir="2700000" algn="tl">
                    <a:srgbClr val="000000">
                      <a:alpha val="43137"/>
                    </a:srgbClr>
                  </a:outerShdw>
                </a:effectLst>
              </a:rPr>
            </a:br>
            <a:r>
              <a:rPr lang="en-US" sz="3600" b="1" i="1" dirty="0">
                <a:solidFill>
                  <a:srgbClr val="840281"/>
                </a:solidFill>
                <a:effectLst>
                  <a:outerShdw blurRad="38100" dist="38100" dir="2700000" algn="tl">
                    <a:srgbClr val="000000">
                      <a:alpha val="43137"/>
                    </a:srgbClr>
                  </a:outerShdw>
                </a:effectLst>
              </a:rPr>
              <a:t>Medical Devices</a:t>
            </a:r>
          </a:p>
        </p:txBody>
      </p:sp>
      <p:sp>
        <p:nvSpPr>
          <p:cNvPr id="4" name="Slide Number Placeholder 5"/>
          <p:cNvSpPr txBox="1">
            <a:spLocks/>
          </p:cNvSpPr>
          <p:nvPr/>
        </p:nvSpPr>
        <p:spPr>
          <a:xfrm>
            <a:off x="11023015" y="6324600"/>
            <a:ext cx="483986" cy="212598"/>
          </a:xfrm>
          <a:prstGeom prst="rect">
            <a:avLst/>
          </a:prstGeom>
        </p:spPr>
        <p:txBody>
          <a:bodyPr vert="horz" lIns="68580" tIns="34290" rIns="68580" bIns="3429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a:defRPr/>
            </a:pPr>
            <a:fld id="{A2885E78-1F86-4A3D-9EE1-B0103B1CEF15}" type="slidenum">
              <a:rPr lang="en-US" b="1">
                <a:solidFill>
                  <a:srgbClr val="000000"/>
                </a:solidFill>
                <a:latin typeface="Calibri"/>
              </a:rPr>
              <a:pPr defTabSz="685800">
                <a:defRPr/>
              </a:pPr>
              <a:t>4</a:t>
            </a:fld>
            <a:endParaRPr lang="en-US" b="1" dirty="0">
              <a:solidFill>
                <a:srgbClr val="000000"/>
              </a:solidFill>
              <a:latin typeface="Calibri"/>
            </a:endParaRPr>
          </a:p>
        </p:txBody>
      </p:sp>
      <p:pic>
        <p:nvPicPr>
          <p:cNvPr id="5" name="Picture 4" descr="A picture containing shellfish, table, sitting, black&#10;&#10;Description automatically generated">
            <a:extLst>
              <a:ext uri="{FF2B5EF4-FFF2-40B4-BE49-F238E27FC236}">
                <a16:creationId xmlns="" xmlns:a16="http://schemas.microsoft.com/office/drawing/2014/main" id="{BF3B190B-3041-4DB1-B751-A289691224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5276" y="380085"/>
            <a:ext cx="2765963" cy="994171"/>
          </a:xfrm>
          <a:prstGeom prst="rect">
            <a:avLst/>
          </a:prstGeom>
        </p:spPr>
      </p:pic>
      <p:sp>
        <p:nvSpPr>
          <p:cNvPr id="3" name="Content Placeholder 2">
            <a:extLst>
              <a:ext uri="{FF2B5EF4-FFF2-40B4-BE49-F238E27FC236}">
                <a16:creationId xmlns="" xmlns:a16="http://schemas.microsoft.com/office/drawing/2014/main" id="{39F407EF-55D4-49E1-A1B4-A8DAF591A15C}"/>
              </a:ext>
            </a:extLst>
          </p:cNvPr>
          <p:cNvSpPr>
            <a:spLocks noGrp="1"/>
          </p:cNvSpPr>
          <p:nvPr>
            <p:ph idx="1"/>
          </p:nvPr>
        </p:nvSpPr>
        <p:spPr>
          <a:xfrm>
            <a:off x="124287" y="1825624"/>
            <a:ext cx="7248342" cy="4894772"/>
          </a:xfrm>
        </p:spPr>
        <p:txBody>
          <a:bodyPr>
            <a:normAutofit/>
          </a:bodyPr>
          <a:lstStyle/>
          <a:p>
            <a:r>
              <a:rPr lang="en-US" sz="2400" dirty="0"/>
              <a:t>Defines benefit as having a </a:t>
            </a:r>
            <a:r>
              <a:rPr lang="en-US" sz="2400" b="1" i="1" dirty="0"/>
              <a:t>positive</a:t>
            </a:r>
            <a:r>
              <a:rPr lang="en-US" sz="2400" dirty="0"/>
              <a:t> </a:t>
            </a:r>
            <a:r>
              <a:rPr lang="en-US" sz="2400" b="1" i="1" dirty="0"/>
              <a:t>impact</a:t>
            </a:r>
            <a:r>
              <a:rPr lang="en-US" sz="2400" dirty="0"/>
              <a:t> or desired </a:t>
            </a:r>
            <a:r>
              <a:rPr lang="en-US" sz="2400" b="1" i="1" dirty="0"/>
              <a:t>outcome</a:t>
            </a:r>
            <a:r>
              <a:rPr lang="en-US" sz="2400" dirty="0"/>
              <a:t> of the use of a medical device on the </a:t>
            </a:r>
            <a:r>
              <a:rPr lang="en-US" sz="2400" b="1" i="1" dirty="0"/>
              <a:t>health</a:t>
            </a:r>
            <a:r>
              <a:rPr lang="en-US" sz="2400" dirty="0"/>
              <a:t> of an </a:t>
            </a:r>
            <a:r>
              <a:rPr lang="en-US" sz="2400" b="1" i="1" dirty="0"/>
              <a:t>individual</a:t>
            </a:r>
            <a:r>
              <a:rPr lang="en-US" sz="2400" dirty="0"/>
              <a:t>, or a </a:t>
            </a:r>
            <a:r>
              <a:rPr lang="en-US" sz="2400" b="1" i="1" dirty="0"/>
              <a:t>positive impact </a:t>
            </a:r>
            <a:r>
              <a:rPr lang="en-US" sz="2400" dirty="0"/>
              <a:t>on </a:t>
            </a:r>
            <a:r>
              <a:rPr lang="en-US" sz="2400" b="1" i="1" dirty="0"/>
              <a:t>patient management </a:t>
            </a:r>
            <a:r>
              <a:rPr lang="en-US" sz="2400" dirty="0"/>
              <a:t>or </a:t>
            </a:r>
            <a:r>
              <a:rPr lang="en-US" sz="2400" b="1" i="1" dirty="0"/>
              <a:t>public health</a:t>
            </a:r>
            <a:r>
              <a:rPr lang="en-US" sz="2400" dirty="0"/>
              <a:t>. </a:t>
            </a:r>
            <a:br>
              <a:rPr lang="en-US" sz="2400" dirty="0"/>
            </a:br>
            <a:endParaRPr lang="en-US" sz="2400" dirty="0"/>
          </a:p>
          <a:p>
            <a:r>
              <a:rPr lang="en-US" sz="2400" b="1" dirty="0"/>
              <a:t>Benefits</a:t>
            </a:r>
            <a:r>
              <a:rPr lang="en-US" sz="2400" dirty="0"/>
              <a:t> can include a positive impact on:</a:t>
            </a:r>
            <a:br>
              <a:rPr lang="en-US" sz="2400" dirty="0"/>
            </a:br>
            <a:r>
              <a:rPr lang="en-US" sz="2400" b="1" dirty="0"/>
              <a:t>a. </a:t>
            </a:r>
            <a:r>
              <a:rPr lang="en-US" sz="2400" b="1" i="1" dirty="0"/>
              <a:t>clinical outcomes</a:t>
            </a:r>
            <a:br>
              <a:rPr lang="en-US" sz="2400" b="1" i="1" dirty="0"/>
            </a:br>
            <a:r>
              <a:rPr lang="en-US" sz="2400" b="1" i="1" dirty="0"/>
              <a:t>b. the patient’s quality of life</a:t>
            </a:r>
            <a:br>
              <a:rPr lang="en-US" sz="2400" b="1" i="1" dirty="0"/>
            </a:br>
            <a:r>
              <a:rPr lang="en-US" sz="2400" b="1" i="1" dirty="0"/>
              <a:t>c. outcomes related to diagnosis</a:t>
            </a:r>
            <a:br>
              <a:rPr lang="en-US" sz="2400" b="1" i="1" dirty="0"/>
            </a:br>
            <a:r>
              <a:rPr lang="en-US" sz="2400" b="1" i="1" dirty="0"/>
              <a:t>d. impact from diagnostic devices on clinical outcomes</a:t>
            </a:r>
            <a:br>
              <a:rPr lang="en-US" sz="2400" b="1" i="1" dirty="0"/>
            </a:br>
            <a:r>
              <a:rPr lang="en-US" sz="2400" b="1" i="1" dirty="0"/>
              <a:t>e. impact on public health</a:t>
            </a:r>
          </a:p>
        </p:txBody>
      </p:sp>
      <p:pic>
        <p:nvPicPr>
          <p:cNvPr id="7" name="Picture 6">
            <a:extLst>
              <a:ext uri="{FF2B5EF4-FFF2-40B4-BE49-F238E27FC236}">
                <a16:creationId xmlns="" xmlns:a16="http://schemas.microsoft.com/office/drawing/2014/main" id="{10DD6A94-5BD7-4289-830B-23CA1B72EBBF}"/>
              </a:ext>
            </a:extLst>
          </p:cNvPr>
          <p:cNvPicPr>
            <a:picLocks noChangeAspect="1"/>
          </p:cNvPicPr>
          <p:nvPr/>
        </p:nvPicPr>
        <p:blipFill>
          <a:blip r:embed="rId3"/>
          <a:stretch>
            <a:fillRect/>
          </a:stretch>
        </p:blipFill>
        <p:spPr>
          <a:xfrm>
            <a:off x="7372629" y="1825624"/>
            <a:ext cx="4602879" cy="2827265"/>
          </a:xfrm>
          <a:prstGeom prst="rect">
            <a:avLst/>
          </a:prstGeom>
        </p:spPr>
      </p:pic>
      <p:sp>
        <p:nvSpPr>
          <p:cNvPr id="8" name="Text Placeholder 5">
            <a:extLst>
              <a:ext uri="{FF2B5EF4-FFF2-40B4-BE49-F238E27FC236}">
                <a16:creationId xmlns="" xmlns:a16="http://schemas.microsoft.com/office/drawing/2014/main" id="{55141D10-56BA-4CA0-B690-E41497A153FD}"/>
              </a:ext>
            </a:extLst>
          </p:cNvPr>
          <p:cNvSpPr txBox="1">
            <a:spLocks/>
          </p:cNvSpPr>
          <p:nvPr/>
        </p:nvSpPr>
        <p:spPr>
          <a:xfrm>
            <a:off x="1273283" y="5753356"/>
            <a:ext cx="9991725" cy="967040"/>
          </a:xfrm>
          <a:prstGeom prst="rect">
            <a:avLst/>
          </a:prstGeom>
          <a:gradFill flip="none" rotWithShape="1">
            <a:gsLst>
              <a:gs pos="0">
                <a:srgbClr val="D4AB2F"/>
              </a:gs>
              <a:gs pos="54000">
                <a:srgbClr val="D59C2C">
                  <a:shade val="67500"/>
                  <a:satMod val="115000"/>
                </a:srgbClr>
              </a:gs>
              <a:gs pos="100000">
                <a:srgbClr val="D59C2C">
                  <a:shade val="100000"/>
                  <a:satMod val="115000"/>
                </a:srgbClr>
              </a:gs>
            </a:gsLst>
            <a:lin ang="16200000" scaled="1"/>
            <a:tileRect/>
          </a:gradFill>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b="1" i="1" dirty="0">
                <a:solidFill>
                  <a:schemeClr val="bg1"/>
                </a:solidFill>
                <a:effectLst>
                  <a:outerShdw blurRad="38100" dist="38100" dir="2700000" algn="tl">
                    <a:srgbClr val="000000">
                      <a:alpha val="43137"/>
                    </a:srgbClr>
                  </a:outerShdw>
                </a:effectLst>
              </a:rPr>
              <a:t>This team should use </a:t>
            </a:r>
            <a:r>
              <a:rPr lang="en-US" b="1" i="1" dirty="0"/>
              <a:t>all available </a:t>
            </a:r>
            <a:r>
              <a:rPr lang="en-US" b="1" i="1" dirty="0">
                <a:solidFill>
                  <a:schemeClr val="bg1"/>
                </a:solidFill>
                <a:effectLst>
                  <a:outerShdw blurRad="38100" dist="38100" dir="2700000" algn="tl">
                    <a:srgbClr val="000000">
                      <a:alpha val="43137"/>
                    </a:srgbClr>
                  </a:outerShdw>
                </a:effectLst>
              </a:rPr>
              <a:t>clinical data, including results from clinical investigations or registries, hospital databases, usability, servicing records, CAPAs, customer/patient feedback, literature, etc. </a:t>
            </a:r>
          </a:p>
        </p:txBody>
      </p:sp>
    </p:spTree>
    <p:extLst>
      <p:ext uri="{BB962C8B-B14F-4D97-AF65-F5344CB8AC3E}">
        <p14:creationId xmlns:p14="http://schemas.microsoft.com/office/powerpoint/2010/main" val="11248469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txBox="1">
            <a:spLocks/>
          </p:cNvSpPr>
          <p:nvPr/>
        </p:nvSpPr>
        <p:spPr>
          <a:xfrm>
            <a:off x="11367702" y="6467736"/>
            <a:ext cx="483986" cy="212598"/>
          </a:xfrm>
          <a:prstGeom prst="rect">
            <a:avLst/>
          </a:prstGeom>
        </p:spPr>
        <p:txBody>
          <a:bodyPr vert="horz" lIns="68580" tIns="34290" rIns="68580" bIns="3429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685800" rtl="0" eaLnBrk="1" fontAlgn="auto" latinLnBrk="0" hangingPunct="1">
              <a:lnSpc>
                <a:spcPct val="100000"/>
              </a:lnSpc>
              <a:spcBef>
                <a:spcPts val="0"/>
              </a:spcBef>
              <a:spcAft>
                <a:spcPts val="0"/>
              </a:spcAft>
              <a:buClrTx/>
              <a:buSzTx/>
              <a:buFontTx/>
              <a:buNone/>
              <a:tabLst/>
              <a:defRPr/>
            </a:pPr>
            <a:fld id="{A2885E78-1F86-4A3D-9EE1-B0103B1CEF15}" type="slidenum">
              <a:rPr kumimoji="0" lang="en-US" sz="1200" b="1" i="0" u="none" strike="noStrike" kern="1200" cap="none" spc="0" normalizeH="0" baseline="0" noProof="0">
                <a:ln>
                  <a:noFill/>
                </a:ln>
                <a:solidFill>
                  <a:srgbClr val="000000"/>
                </a:solidFill>
                <a:effectLst/>
                <a:uLnTx/>
                <a:uFillTx/>
                <a:latin typeface="Calibri"/>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5</a:t>
            </a:fld>
            <a:endParaRPr kumimoji="0" lang="en-US" sz="1200" b="1" i="0" u="none" strike="noStrike" kern="1200" cap="none" spc="0" normalizeH="0" baseline="0" noProof="0" dirty="0">
              <a:ln>
                <a:noFill/>
              </a:ln>
              <a:solidFill>
                <a:srgbClr val="000000"/>
              </a:solidFill>
              <a:effectLst/>
              <a:uLnTx/>
              <a:uFillTx/>
              <a:latin typeface="Calibri"/>
              <a:ea typeface="+mn-ea"/>
              <a:cs typeface="+mn-cs"/>
            </a:endParaRPr>
          </a:p>
        </p:txBody>
      </p:sp>
      <p:sp>
        <p:nvSpPr>
          <p:cNvPr id="2" name="Content Placeholder 1"/>
          <p:cNvSpPr>
            <a:spLocks noGrp="1"/>
          </p:cNvSpPr>
          <p:nvPr>
            <p:ph idx="1"/>
          </p:nvPr>
        </p:nvSpPr>
        <p:spPr>
          <a:xfrm>
            <a:off x="142043" y="941034"/>
            <a:ext cx="11709645" cy="5739300"/>
          </a:xfrm>
        </p:spPr>
        <p:txBody>
          <a:bodyPr>
            <a:normAutofit/>
          </a:bodyPr>
          <a:lstStyle/>
          <a:p>
            <a:pPr marL="457200" indent="-457200" fontAlgn="base">
              <a:buFont typeface="+mj-lt"/>
              <a:buAutoNum type="arabicPeriod"/>
            </a:pPr>
            <a:r>
              <a:rPr lang="en-US" dirty="0"/>
              <a:t>Patient perspective, such as quality of life from a validated tool</a:t>
            </a:r>
          </a:p>
          <a:p>
            <a:pPr marL="457200" indent="-457200" fontAlgn="base">
              <a:buFont typeface="+mj-lt"/>
              <a:buAutoNum type="arabicPeriod"/>
            </a:pPr>
            <a:r>
              <a:rPr lang="en-US" dirty="0"/>
              <a:t>Healthcare professionals and caregivers' perspectives</a:t>
            </a:r>
          </a:p>
          <a:p>
            <a:pPr marL="457200" indent="-457200" fontAlgn="base">
              <a:buFont typeface="+mj-lt"/>
              <a:buAutoNum type="arabicPeriod"/>
            </a:pPr>
            <a:r>
              <a:rPr lang="en-US" dirty="0"/>
              <a:t>Medical necessity, e.g., What are the other choices to patients/health</a:t>
            </a:r>
            <a:br>
              <a:rPr lang="en-US" dirty="0"/>
            </a:br>
            <a:r>
              <a:rPr lang="en-US" dirty="0"/>
              <a:t>care practitioners that would make this product a benefit?</a:t>
            </a:r>
          </a:p>
          <a:p>
            <a:pPr marL="457200" indent="-457200" fontAlgn="base">
              <a:buFont typeface="+mj-lt"/>
              <a:buAutoNum type="arabicPeriod"/>
            </a:pPr>
            <a:r>
              <a:rPr lang="en-US" dirty="0"/>
              <a:t>Types of benefits (remember that claims should automatically be </a:t>
            </a:r>
            <a:br>
              <a:rPr lang="en-US" dirty="0"/>
            </a:br>
            <a:r>
              <a:rPr lang="en-US" dirty="0"/>
              <a:t>considered types of benefits)</a:t>
            </a:r>
          </a:p>
          <a:p>
            <a:pPr marL="457200" indent="-457200" fontAlgn="base">
              <a:buFont typeface="+mj-lt"/>
              <a:buAutoNum type="arabicPeriod"/>
            </a:pPr>
            <a:r>
              <a:rPr lang="en-US" dirty="0"/>
              <a:t>Magnitude of benefits in terms of time or scale so a metric can </a:t>
            </a:r>
            <a:br>
              <a:rPr lang="en-US" dirty="0"/>
            </a:br>
            <a:r>
              <a:rPr lang="en-US" dirty="0"/>
              <a:t>be used here</a:t>
            </a:r>
          </a:p>
          <a:p>
            <a:pPr marL="457200" indent="-457200" fontAlgn="base">
              <a:buFont typeface="+mj-lt"/>
              <a:buAutoNum type="arabicPeriod"/>
            </a:pPr>
            <a:r>
              <a:rPr lang="en-US" dirty="0"/>
              <a:t>Likelihood or probability of experiencing one or more benefits</a:t>
            </a:r>
          </a:p>
          <a:p>
            <a:pPr marL="457200" indent="-457200" fontAlgn="base">
              <a:buFont typeface="+mj-lt"/>
              <a:buAutoNum type="arabicPeriod"/>
            </a:pPr>
            <a:r>
              <a:rPr lang="en-US" dirty="0"/>
              <a:t>Reduction in the probability of death</a:t>
            </a:r>
          </a:p>
          <a:p>
            <a:pPr marL="457200" indent="-457200" fontAlgn="base">
              <a:buFont typeface="+mj-lt"/>
              <a:buAutoNum type="arabicPeriod"/>
            </a:pPr>
            <a:r>
              <a:rPr lang="en-US" dirty="0"/>
              <a:t>Aiding improvement in patient function such as an organ system</a:t>
            </a:r>
          </a:p>
          <a:p>
            <a:pPr marL="457200" indent="-457200" fontAlgn="base">
              <a:buFont typeface="+mj-lt"/>
              <a:buAutoNum type="arabicPeriod"/>
            </a:pPr>
            <a:r>
              <a:rPr lang="en-US" dirty="0"/>
              <a:t>Reducing the probability of loss of a function</a:t>
            </a:r>
          </a:p>
          <a:p>
            <a:pPr marL="457200" indent="-457200" fontAlgn="base">
              <a:buFont typeface="+mj-lt"/>
              <a:buAutoNum type="arabicPeriod"/>
            </a:pPr>
            <a:r>
              <a:rPr lang="en-US" dirty="0"/>
              <a:t>Relief of symptoms</a:t>
            </a:r>
          </a:p>
          <a:p>
            <a:pPr marL="457200" indent="-457200" fontAlgn="base">
              <a:buFont typeface="+mj-lt"/>
              <a:buAutoNum type="arabicPeriod"/>
            </a:pPr>
            <a:r>
              <a:rPr lang="en-US" dirty="0"/>
              <a:t>Duration of benefits in terms of curative, short-term, or long-term</a:t>
            </a:r>
          </a:p>
          <a:p>
            <a:pPr marL="457200" indent="-457200" fontAlgn="base">
              <a:buFont typeface="+mj-lt"/>
              <a:buAutoNum type="arabicPeriod"/>
            </a:pPr>
            <a:r>
              <a:rPr lang="en-US" dirty="0"/>
              <a:t>Benefits when compared to alternative therapies or state-of-the-art</a:t>
            </a:r>
          </a:p>
        </p:txBody>
      </p:sp>
      <p:pic>
        <p:nvPicPr>
          <p:cNvPr id="5" name="Picture 4" descr="A picture containing shellfish, table, sitting, black&#10;&#10;Description automatically generated">
            <a:extLst>
              <a:ext uri="{FF2B5EF4-FFF2-40B4-BE49-F238E27FC236}">
                <a16:creationId xmlns="" xmlns:a16="http://schemas.microsoft.com/office/drawing/2014/main" id="{7B4C4F24-1ABE-4142-B984-F7DE485BCA2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0229" y="165347"/>
            <a:ext cx="1802018" cy="647700"/>
          </a:xfrm>
          <a:prstGeom prst="rect">
            <a:avLst/>
          </a:prstGeom>
        </p:spPr>
      </p:pic>
      <p:sp>
        <p:nvSpPr>
          <p:cNvPr id="8" name="Title 5">
            <a:extLst>
              <a:ext uri="{FF2B5EF4-FFF2-40B4-BE49-F238E27FC236}">
                <a16:creationId xmlns="" xmlns:a16="http://schemas.microsoft.com/office/drawing/2014/main" id="{9970D061-3A17-418F-ABA9-2F640B6EE7D1}"/>
              </a:ext>
            </a:extLst>
          </p:cNvPr>
          <p:cNvSpPr>
            <a:spLocks noGrp="1"/>
          </p:cNvSpPr>
          <p:nvPr>
            <p:ph type="title"/>
          </p:nvPr>
        </p:nvSpPr>
        <p:spPr>
          <a:xfrm>
            <a:off x="2219077" y="177666"/>
            <a:ext cx="9632611" cy="994172"/>
          </a:xfrm>
        </p:spPr>
        <p:txBody>
          <a:bodyPr>
            <a:noAutofit/>
          </a:bodyPr>
          <a:lstStyle/>
          <a:p>
            <a:r>
              <a:rPr lang="en-US" sz="2800" b="1" dirty="0">
                <a:solidFill>
                  <a:srgbClr val="7030A0"/>
                </a:solidFill>
                <a:effectLst>
                  <a:outerShdw blurRad="38100" dist="38100" dir="2700000" algn="tl">
                    <a:srgbClr val="000000">
                      <a:alpha val="43137"/>
                    </a:srgbClr>
                  </a:outerShdw>
                </a:effectLst>
              </a:rPr>
              <a:t>Discuss Potential Benefits: Address these 12 issues if they apply</a:t>
            </a:r>
          </a:p>
        </p:txBody>
      </p:sp>
      <p:pic>
        <p:nvPicPr>
          <p:cNvPr id="9" name="Picture 8" descr="No alt text provided for this image">
            <a:extLst>
              <a:ext uri="{FF2B5EF4-FFF2-40B4-BE49-F238E27FC236}">
                <a16:creationId xmlns="" xmlns:a16="http://schemas.microsoft.com/office/drawing/2014/main" id="{266DE436-4669-4FEF-95C9-91103F9B8B3A}"/>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7921664" y="2274218"/>
            <a:ext cx="4016833" cy="2309563"/>
          </a:xfrm>
          <a:prstGeom prst="rect">
            <a:avLst/>
          </a:prstGeom>
          <a:noFill/>
          <a:ln>
            <a:noFill/>
          </a:ln>
        </p:spPr>
      </p:pic>
    </p:spTree>
    <p:extLst>
      <p:ext uri="{BB962C8B-B14F-4D97-AF65-F5344CB8AC3E}">
        <p14:creationId xmlns:p14="http://schemas.microsoft.com/office/powerpoint/2010/main" val="30550951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txBox="1">
            <a:spLocks/>
          </p:cNvSpPr>
          <p:nvPr/>
        </p:nvSpPr>
        <p:spPr>
          <a:xfrm>
            <a:off x="11367702" y="6467736"/>
            <a:ext cx="483986" cy="212598"/>
          </a:xfrm>
          <a:prstGeom prst="rect">
            <a:avLst/>
          </a:prstGeom>
        </p:spPr>
        <p:txBody>
          <a:bodyPr vert="horz" lIns="68580" tIns="34290" rIns="68580" bIns="3429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685800" rtl="0" eaLnBrk="1" fontAlgn="auto" latinLnBrk="0" hangingPunct="1">
              <a:lnSpc>
                <a:spcPct val="100000"/>
              </a:lnSpc>
              <a:spcBef>
                <a:spcPts val="0"/>
              </a:spcBef>
              <a:spcAft>
                <a:spcPts val="0"/>
              </a:spcAft>
              <a:buClrTx/>
              <a:buSzTx/>
              <a:buFontTx/>
              <a:buNone/>
              <a:tabLst/>
              <a:defRPr/>
            </a:pPr>
            <a:fld id="{A2885E78-1F86-4A3D-9EE1-B0103B1CEF15}" type="slidenum">
              <a:rPr kumimoji="0" lang="en-US" sz="1200" b="1" i="0" u="none" strike="noStrike" kern="1200" cap="none" spc="0" normalizeH="0" baseline="0" noProof="0">
                <a:ln>
                  <a:noFill/>
                </a:ln>
                <a:solidFill>
                  <a:srgbClr val="000000"/>
                </a:solidFill>
                <a:effectLst/>
                <a:uLnTx/>
                <a:uFillTx/>
                <a:latin typeface="Calibri"/>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6</a:t>
            </a:fld>
            <a:endParaRPr kumimoji="0" lang="en-US" sz="1200" b="1" i="0" u="none" strike="noStrike" kern="1200" cap="none" spc="0" normalizeH="0" baseline="0" noProof="0" dirty="0">
              <a:ln>
                <a:noFill/>
              </a:ln>
              <a:solidFill>
                <a:srgbClr val="000000"/>
              </a:solidFill>
              <a:effectLst/>
              <a:uLnTx/>
              <a:uFillTx/>
              <a:latin typeface="Calibri"/>
              <a:ea typeface="+mn-ea"/>
              <a:cs typeface="+mn-cs"/>
            </a:endParaRPr>
          </a:p>
        </p:txBody>
      </p:sp>
      <p:sp>
        <p:nvSpPr>
          <p:cNvPr id="2" name="Content Placeholder 1"/>
          <p:cNvSpPr>
            <a:spLocks noGrp="1"/>
          </p:cNvSpPr>
          <p:nvPr>
            <p:ph idx="1"/>
          </p:nvPr>
        </p:nvSpPr>
        <p:spPr>
          <a:xfrm>
            <a:off x="443883" y="1699302"/>
            <a:ext cx="6136325" cy="5046085"/>
          </a:xfrm>
        </p:spPr>
        <p:txBody>
          <a:bodyPr>
            <a:normAutofit lnSpcReduction="10000"/>
          </a:bodyPr>
          <a:lstStyle/>
          <a:p>
            <a:pPr marL="457200" indent="-457200" fontAlgn="base">
              <a:buFont typeface="+mj-lt"/>
              <a:buAutoNum type="arabicPeriod"/>
            </a:pPr>
            <a:r>
              <a:rPr lang="en-US" sz="2400" dirty="0"/>
              <a:t>Types of benefits</a:t>
            </a:r>
          </a:p>
          <a:p>
            <a:pPr marL="457200" indent="-457200" fontAlgn="base">
              <a:buFont typeface="+mj-lt"/>
              <a:buAutoNum type="arabicPeriod"/>
            </a:pPr>
            <a:r>
              <a:rPr lang="en-US" sz="2400" dirty="0"/>
              <a:t>Magnitude of benefits</a:t>
            </a:r>
          </a:p>
          <a:p>
            <a:pPr marL="457200" indent="-457200" fontAlgn="base">
              <a:buFont typeface="+mj-lt"/>
              <a:buAutoNum type="arabicPeriod"/>
            </a:pPr>
            <a:r>
              <a:rPr lang="en-US" sz="2400" dirty="0"/>
              <a:t>Likelihood of experiencing one or more benefits</a:t>
            </a:r>
          </a:p>
          <a:p>
            <a:pPr marL="457200" indent="-457200" fontAlgn="base">
              <a:buFont typeface="+mj-lt"/>
              <a:buAutoNum type="arabicPeriod"/>
            </a:pPr>
            <a:r>
              <a:rPr lang="en-US" sz="2400" dirty="0"/>
              <a:t>Duration of effects</a:t>
            </a:r>
          </a:p>
          <a:p>
            <a:pPr marL="457200" indent="-457200" fontAlgn="base">
              <a:buFont typeface="+mj-lt"/>
              <a:buAutoNum type="arabicPeriod"/>
            </a:pPr>
            <a:r>
              <a:rPr lang="en-US" sz="2400" dirty="0"/>
              <a:t>Patents’ perspective on benefit</a:t>
            </a:r>
          </a:p>
          <a:p>
            <a:pPr marL="457200" indent="-457200" fontAlgn="base">
              <a:buFont typeface="+mj-lt"/>
              <a:buAutoNum type="arabicPeriod"/>
            </a:pPr>
            <a:r>
              <a:rPr lang="en-US" sz="2400" dirty="0"/>
              <a:t>Benefit factors for health care professionals or caregivers</a:t>
            </a:r>
          </a:p>
          <a:p>
            <a:pPr marL="457200" indent="-457200" fontAlgn="base">
              <a:buFont typeface="+mj-lt"/>
              <a:buAutoNum type="arabicPeriod"/>
            </a:pPr>
            <a:r>
              <a:rPr lang="en-US" sz="2400" dirty="0"/>
              <a:t>Medical necessity compared to what is currently available, for example</a:t>
            </a:r>
            <a:br>
              <a:rPr lang="en-US" sz="2400" dirty="0"/>
            </a:br>
            <a:endParaRPr lang="en-US" sz="2400" dirty="0"/>
          </a:p>
          <a:p>
            <a:pPr marL="0" indent="0" fontAlgn="base">
              <a:buNone/>
            </a:pPr>
            <a:r>
              <a:rPr lang="en-US" sz="2400" dirty="0"/>
              <a:t>If assumptions are being made, make them clear to the team.</a:t>
            </a:r>
          </a:p>
        </p:txBody>
      </p:sp>
      <p:pic>
        <p:nvPicPr>
          <p:cNvPr id="5" name="Picture 4" descr="A picture containing shellfish, table, sitting, black&#10;&#10;Description automatically generated">
            <a:extLst>
              <a:ext uri="{FF2B5EF4-FFF2-40B4-BE49-F238E27FC236}">
                <a16:creationId xmlns="" xmlns:a16="http://schemas.microsoft.com/office/drawing/2014/main" id="{7B4C4F24-1ABE-4142-B984-F7DE485BCA2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0229" y="165347"/>
            <a:ext cx="1802018" cy="647700"/>
          </a:xfrm>
          <a:prstGeom prst="rect">
            <a:avLst/>
          </a:prstGeom>
        </p:spPr>
      </p:pic>
      <p:sp>
        <p:nvSpPr>
          <p:cNvPr id="8" name="Title 5">
            <a:extLst>
              <a:ext uri="{FF2B5EF4-FFF2-40B4-BE49-F238E27FC236}">
                <a16:creationId xmlns="" xmlns:a16="http://schemas.microsoft.com/office/drawing/2014/main" id="{8F53A6B8-9F00-485D-8F58-1ABE03E071DA}"/>
              </a:ext>
            </a:extLst>
          </p:cNvPr>
          <p:cNvSpPr>
            <a:spLocks noGrp="1"/>
          </p:cNvSpPr>
          <p:nvPr>
            <p:ph type="title"/>
          </p:nvPr>
        </p:nvSpPr>
        <p:spPr>
          <a:xfrm>
            <a:off x="2219077" y="177666"/>
            <a:ext cx="9632611" cy="994172"/>
          </a:xfrm>
        </p:spPr>
        <p:txBody>
          <a:bodyPr>
            <a:noAutofit/>
          </a:bodyPr>
          <a:lstStyle/>
          <a:p>
            <a:r>
              <a:rPr lang="en-US" sz="2800" b="1" dirty="0">
                <a:solidFill>
                  <a:srgbClr val="7030A0"/>
                </a:solidFill>
                <a:effectLst>
                  <a:outerShdw blurRad="38100" dist="38100" dir="2700000" algn="tl">
                    <a:srgbClr val="000000">
                      <a:alpha val="43137"/>
                    </a:srgbClr>
                  </a:outerShdw>
                </a:effectLst>
              </a:rPr>
              <a:t>Create Narratives Around Seven, Broad Benefit Assessment Criteria</a:t>
            </a:r>
          </a:p>
        </p:txBody>
      </p:sp>
      <p:sp>
        <p:nvSpPr>
          <p:cNvPr id="9" name="Text Placeholder 5">
            <a:extLst>
              <a:ext uri="{FF2B5EF4-FFF2-40B4-BE49-F238E27FC236}">
                <a16:creationId xmlns="" xmlns:a16="http://schemas.microsoft.com/office/drawing/2014/main" id="{CFEB79E3-147B-4AF5-93A7-CA9598A7FB33}"/>
              </a:ext>
            </a:extLst>
          </p:cNvPr>
          <p:cNvSpPr txBox="1">
            <a:spLocks/>
          </p:cNvSpPr>
          <p:nvPr/>
        </p:nvSpPr>
        <p:spPr>
          <a:xfrm>
            <a:off x="708626" y="1195812"/>
            <a:ext cx="3366225" cy="413065"/>
          </a:xfrm>
          <a:prstGeom prst="rect">
            <a:avLst/>
          </a:prstGeom>
          <a:gradFill flip="none" rotWithShape="1">
            <a:gsLst>
              <a:gs pos="0">
                <a:srgbClr val="D4AB2F"/>
              </a:gs>
              <a:gs pos="54000">
                <a:srgbClr val="D59C2C">
                  <a:shade val="67500"/>
                  <a:satMod val="115000"/>
                </a:srgbClr>
              </a:gs>
              <a:gs pos="100000">
                <a:srgbClr val="D59C2C">
                  <a:shade val="100000"/>
                  <a:satMod val="115000"/>
                </a:srgbClr>
              </a:gs>
            </a:gsLst>
            <a:lin ang="16200000" scaled="1"/>
            <a:tileRect/>
          </a:gradFill>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b="1" i="1" dirty="0">
                <a:solidFill>
                  <a:schemeClr val="bg1"/>
                </a:solidFill>
                <a:effectLst>
                  <a:outerShdw blurRad="38100" dist="38100" dir="2700000" algn="tl">
                    <a:srgbClr val="000000">
                      <a:alpha val="43137"/>
                    </a:srgbClr>
                  </a:outerShdw>
                </a:effectLst>
              </a:rPr>
              <a:t>A Framework For Discussion</a:t>
            </a:r>
          </a:p>
        </p:txBody>
      </p:sp>
      <p:pic>
        <p:nvPicPr>
          <p:cNvPr id="10" name="Picture 9" descr="A close up of a box&#10;&#10;Description automatically generated">
            <a:extLst>
              <a:ext uri="{FF2B5EF4-FFF2-40B4-BE49-F238E27FC236}">
                <a16:creationId xmlns="" xmlns:a16="http://schemas.microsoft.com/office/drawing/2014/main" id="{5AE5B1CA-8F39-4E02-90EF-034C0F44EBF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30092" y="1990323"/>
            <a:ext cx="5487726" cy="1829463"/>
          </a:xfrm>
          <a:prstGeom prst="rect">
            <a:avLst/>
          </a:prstGeom>
        </p:spPr>
      </p:pic>
    </p:spTree>
    <p:extLst>
      <p:ext uri="{BB962C8B-B14F-4D97-AF65-F5344CB8AC3E}">
        <p14:creationId xmlns:p14="http://schemas.microsoft.com/office/powerpoint/2010/main" val="18379322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A picture containing drawing, graffiti&#10;&#10;Description automatically generated">
            <a:extLst>
              <a:ext uri="{FF2B5EF4-FFF2-40B4-BE49-F238E27FC236}">
                <a16:creationId xmlns="" xmlns:a16="http://schemas.microsoft.com/office/drawing/2014/main" id="{B5F677A1-7B62-4FAA-B6F0-34D4E8403E59}"/>
              </a:ext>
            </a:extLst>
          </p:cNvPr>
          <p:cNvPicPr>
            <a:picLocks noChangeAspect="1"/>
          </p:cNvPicPr>
          <p:nvPr/>
        </p:nvPicPr>
        <p:blipFill rotWithShape="1">
          <a:blip r:embed="rId2">
            <a:extLst>
              <a:ext uri="{28A0092B-C50C-407E-A947-70E740481C1C}">
                <a14:useLocalDpi xmlns:a14="http://schemas.microsoft.com/office/drawing/2010/main" val="0"/>
              </a:ext>
            </a:extLst>
          </a:blip>
          <a:srcRect l="13105" r="27784"/>
          <a:stretch/>
        </p:blipFill>
        <p:spPr>
          <a:xfrm>
            <a:off x="-1" y="10"/>
            <a:ext cx="12192000" cy="6857990"/>
          </a:xfrm>
          <a:prstGeom prst="rect">
            <a:avLst/>
          </a:prstGeom>
        </p:spPr>
      </p:pic>
      <p:sp>
        <p:nvSpPr>
          <p:cNvPr id="10" name="Freeform 5">
            <a:extLst>
              <a:ext uri="{FF2B5EF4-FFF2-40B4-BE49-F238E27FC236}">
                <a16:creationId xmlns="" xmlns:a16="http://schemas.microsoft.com/office/drawing/2014/main" id="{3CD9DF72-87A3-404E-A828-84CBF11A830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8" name="Title 5">
            <a:extLst>
              <a:ext uri="{FF2B5EF4-FFF2-40B4-BE49-F238E27FC236}">
                <a16:creationId xmlns="" xmlns:a16="http://schemas.microsoft.com/office/drawing/2014/main" id="{8F53A6B8-9F00-485D-8F58-1ABE03E071DA}"/>
              </a:ext>
            </a:extLst>
          </p:cNvPr>
          <p:cNvSpPr>
            <a:spLocks noGrp="1"/>
          </p:cNvSpPr>
          <p:nvPr>
            <p:ph type="title"/>
          </p:nvPr>
        </p:nvSpPr>
        <p:spPr>
          <a:xfrm>
            <a:off x="709448" y="1913950"/>
            <a:ext cx="4204137" cy="1342754"/>
          </a:xfrm>
        </p:spPr>
        <p:txBody>
          <a:bodyPr>
            <a:normAutofit/>
          </a:bodyPr>
          <a:lstStyle/>
          <a:p>
            <a:pPr algn="ctr"/>
            <a:r>
              <a:rPr lang="en-US" sz="3600" b="1" dirty="0">
                <a:effectLst>
                  <a:outerShdw blurRad="38100" dist="38100" dir="2700000" algn="tl">
                    <a:srgbClr val="000000">
                      <a:alpha val="43137"/>
                    </a:srgbClr>
                  </a:outerShdw>
                </a:effectLst>
              </a:rPr>
              <a:t>Address Uncertainties In Potential Benefits</a:t>
            </a:r>
          </a:p>
        </p:txBody>
      </p:sp>
      <p:cxnSp>
        <p:nvCxnSpPr>
          <p:cNvPr id="11" name="Straight Connector 14">
            <a:extLst>
              <a:ext uri="{FF2B5EF4-FFF2-40B4-BE49-F238E27FC236}">
                <a16:creationId xmlns="" xmlns:a16="http://schemas.microsoft.com/office/drawing/2014/main" id="{20E3A342-4D61-4E3F-AF90-1AB42AEB96CC}"/>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2" name="Content Placeholder 1"/>
          <p:cNvSpPr>
            <a:spLocks noGrp="1"/>
          </p:cNvSpPr>
          <p:nvPr>
            <p:ph idx="1"/>
          </p:nvPr>
        </p:nvSpPr>
        <p:spPr>
          <a:xfrm>
            <a:off x="525516" y="3417573"/>
            <a:ext cx="4593021" cy="2619839"/>
          </a:xfrm>
        </p:spPr>
        <p:txBody>
          <a:bodyPr anchor="ctr">
            <a:normAutofit/>
          </a:bodyPr>
          <a:lstStyle/>
          <a:p>
            <a:pPr marL="0" indent="0">
              <a:buNone/>
            </a:pPr>
            <a:r>
              <a:rPr lang="en-US" sz="1800" b="1" dirty="0"/>
              <a:t>Finally, uncertainties in benefits need to be addressed and might be related to sensitivity, specificity, accuracy, precision, reproducibility, wide confidence intervals, underpowered studies, missing data, or the impact of confounding interventions or physiological or pathophysiological factors.</a:t>
            </a:r>
          </a:p>
        </p:txBody>
      </p:sp>
      <p:sp>
        <p:nvSpPr>
          <p:cNvPr id="4" name="Slide Number Placeholder 5"/>
          <p:cNvSpPr txBox="1">
            <a:spLocks/>
          </p:cNvSpPr>
          <p:nvPr/>
        </p:nvSpPr>
        <p:spPr>
          <a:xfrm>
            <a:off x="11367702" y="6467736"/>
            <a:ext cx="483986" cy="212598"/>
          </a:xfrm>
          <a:prstGeom prst="rect">
            <a:avLst/>
          </a:prstGeom>
        </p:spPr>
        <p:txBody>
          <a:bodyPr vert="horz" lIns="68580" tIns="34290" rIns="68580" bIns="3429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685800" rtl="0" eaLnBrk="1" fontAlgn="auto" latinLnBrk="0" hangingPunct="1">
              <a:lnSpc>
                <a:spcPct val="100000"/>
              </a:lnSpc>
              <a:spcBef>
                <a:spcPts val="0"/>
              </a:spcBef>
              <a:spcAft>
                <a:spcPts val="600"/>
              </a:spcAft>
              <a:buClrTx/>
              <a:buSzTx/>
              <a:buFontTx/>
              <a:buNone/>
              <a:tabLst/>
              <a:defRPr/>
            </a:pPr>
            <a:fld id="{A2885E78-1F86-4A3D-9EE1-B0103B1CEF15}" type="slidenum">
              <a:rPr kumimoji="0" lang="en-US" sz="1200" b="1" i="0" u="none" strike="noStrike" kern="1200" cap="none" spc="0" normalizeH="0" baseline="0" noProof="0" smtClean="0">
                <a:ln>
                  <a:noFill/>
                </a:ln>
                <a:solidFill>
                  <a:srgbClr val="000000"/>
                </a:solidFill>
                <a:effectLst/>
                <a:uLnTx/>
                <a:uFillTx/>
                <a:latin typeface="Calibri"/>
                <a:ea typeface="+mn-ea"/>
                <a:cs typeface="+mn-cs"/>
              </a:rPr>
              <a:pPr marL="0" marR="0" lvl="0" indent="0" algn="r" defTabSz="685800" rtl="0" eaLnBrk="1" fontAlgn="auto" latinLnBrk="0" hangingPunct="1">
                <a:lnSpc>
                  <a:spcPct val="100000"/>
                </a:lnSpc>
                <a:spcBef>
                  <a:spcPts val="0"/>
                </a:spcBef>
                <a:spcAft>
                  <a:spcPts val="600"/>
                </a:spcAft>
                <a:buClrTx/>
                <a:buSzTx/>
                <a:buFontTx/>
                <a:buNone/>
                <a:tabLst/>
                <a:defRPr/>
              </a:pPr>
              <a:t>7</a:t>
            </a:fld>
            <a:endParaRPr kumimoji="0" lang="en-US" sz="1200" b="1" i="0" u="none" strike="noStrike" kern="1200" cap="none" spc="0" normalizeH="0" baseline="0" noProof="0">
              <a:ln>
                <a:noFill/>
              </a:ln>
              <a:solidFill>
                <a:srgbClr val="000000"/>
              </a:solidFill>
              <a:effectLst/>
              <a:uLnTx/>
              <a:uFillTx/>
              <a:latin typeface="Calibri"/>
              <a:ea typeface="+mn-ea"/>
              <a:cs typeface="+mn-cs"/>
            </a:endParaRPr>
          </a:p>
        </p:txBody>
      </p:sp>
      <p:pic>
        <p:nvPicPr>
          <p:cNvPr id="5" name="Picture 4" descr="A picture containing shellfish, table, sitting, black&#10;&#10;Description automatically generated">
            <a:extLst>
              <a:ext uri="{FF2B5EF4-FFF2-40B4-BE49-F238E27FC236}">
                <a16:creationId xmlns="" xmlns:a16="http://schemas.microsoft.com/office/drawing/2014/main" id="{7B4C4F24-1ABE-4142-B984-F7DE485BCA2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75379" y="1184994"/>
            <a:ext cx="2093293" cy="752393"/>
          </a:xfrm>
          <a:prstGeom prst="rect">
            <a:avLst/>
          </a:prstGeom>
        </p:spPr>
      </p:pic>
    </p:spTree>
    <p:extLst>
      <p:ext uri="{BB962C8B-B14F-4D97-AF65-F5344CB8AC3E}">
        <p14:creationId xmlns:p14="http://schemas.microsoft.com/office/powerpoint/2010/main" val="23648193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824614" y="206849"/>
            <a:ext cx="8574314" cy="994172"/>
          </a:xfrm>
        </p:spPr>
        <p:txBody>
          <a:bodyPr>
            <a:normAutofit/>
          </a:bodyPr>
          <a:lstStyle/>
          <a:p>
            <a:r>
              <a:rPr lang="en-US" dirty="0"/>
              <a:t>Benefit Assessment – Template for Brainstorming </a:t>
            </a: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2724486500"/>
              </p:ext>
            </p:extLst>
          </p:nvPr>
        </p:nvGraphicFramePr>
        <p:xfrm>
          <a:off x="208344" y="1297516"/>
          <a:ext cx="11447362" cy="4530122"/>
        </p:xfrm>
        <a:graphic>
          <a:graphicData uri="http://schemas.openxmlformats.org/drawingml/2006/table">
            <a:tbl>
              <a:tblPr firstRow="1" bandRow="1">
                <a:tableStyleId>{5C22544A-7EE6-4342-B048-85BDC9FD1C3A}</a:tableStyleId>
              </a:tblPr>
              <a:tblGrid>
                <a:gridCol w="3292998">
                  <a:extLst>
                    <a:ext uri="{9D8B030D-6E8A-4147-A177-3AD203B41FA5}">
                      <a16:colId xmlns="" xmlns:a16="http://schemas.microsoft.com/office/drawing/2014/main" val="3991750831"/>
                    </a:ext>
                  </a:extLst>
                </a:gridCol>
                <a:gridCol w="8154364">
                  <a:extLst>
                    <a:ext uri="{9D8B030D-6E8A-4147-A177-3AD203B41FA5}">
                      <a16:colId xmlns="" xmlns:a16="http://schemas.microsoft.com/office/drawing/2014/main" val="1523161109"/>
                    </a:ext>
                  </a:extLst>
                </a:gridCol>
              </a:tblGrid>
              <a:tr h="521753">
                <a:tc>
                  <a:txBody>
                    <a:bodyPr/>
                    <a:lstStyle/>
                    <a:p>
                      <a:pPr algn="ctr"/>
                      <a:r>
                        <a:rPr lang="en-US" sz="2000" dirty="0"/>
                        <a:t>Benefit Assessment Criteria</a:t>
                      </a:r>
                    </a:p>
                  </a:txBody>
                  <a:tcPr marL="68580" marR="68580" marT="34290" marB="34290"/>
                </a:tc>
                <a:tc>
                  <a:txBody>
                    <a:bodyPr/>
                    <a:lstStyle/>
                    <a:p>
                      <a:pPr algn="ctr"/>
                      <a:r>
                        <a:rPr lang="en-US" sz="2000" dirty="0"/>
                        <a:t>Assessment for Device or Device System</a:t>
                      </a:r>
                    </a:p>
                  </a:txBody>
                  <a:tcPr marL="68580" marR="68580" marT="34290" marB="34290"/>
                </a:tc>
                <a:extLst>
                  <a:ext uri="{0D108BD9-81ED-4DB2-BD59-A6C34878D82A}">
                    <a16:rowId xmlns="" xmlns:a16="http://schemas.microsoft.com/office/drawing/2014/main" val="21628513"/>
                  </a:ext>
                </a:extLst>
              </a:tr>
              <a:tr h="521753">
                <a:tc>
                  <a:txBody>
                    <a:bodyPr/>
                    <a:lstStyle/>
                    <a:p>
                      <a:r>
                        <a:rPr lang="en-US" sz="1600" dirty="0"/>
                        <a:t>Types of Benefits</a:t>
                      </a:r>
                    </a:p>
                  </a:txBody>
                  <a:tcPr marL="68580" marR="68580" marT="34290" marB="34290"/>
                </a:tc>
                <a:tc>
                  <a:txBody>
                    <a:bodyPr/>
                    <a:lstStyle/>
                    <a:p>
                      <a:endParaRPr lang="en-US" sz="1000" dirty="0"/>
                    </a:p>
                  </a:txBody>
                  <a:tcPr marL="68580" marR="68580" marT="34290" marB="34290"/>
                </a:tc>
                <a:extLst>
                  <a:ext uri="{0D108BD9-81ED-4DB2-BD59-A6C34878D82A}">
                    <a16:rowId xmlns="" xmlns:a16="http://schemas.microsoft.com/office/drawing/2014/main" val="684230372"/>
                  </a:ext>
                </a:extLst>
              </a:tr>
              <a:tr h="521753">
                <a:tc>
                  <a:txBody>
                    <a:bodyPr/>
                    <a:lstStyle/>
                    <a:p>
                      <a:r>
                        <a:rPr lang="en-US" sz="1600" dirty="0"/>
                        <a:t>Magnitude of Benefit</a:t>
                      </a:r>
                    </a:p>
                  </a:txBody>
                  <a:tcPr marL="68580" marR="68580" marT="34290" marB="34290"/>
                </a:tc>
                <a:tc>
                  <a:txBody>
                    <a:bodyPr/>
                    <a:lstStyle/>
                    <a:p>
                      <a:endParaRPr lang="en-US" sz="1000" dirty="0"/>
                    </a:p>
                  </a:txBody>
                  <a:tcPr marL="68580" marR="68580" marT="34290" marB="34290"/>
                </a:tc>
                <a:extLst>
                  <a:ext uri="{0D108BD9-81ED-4DB2-BD59-A6C34878D82A}">
                    <a16:rowId xmlns="" xmlns:a16="http://schemas.microsoft.com/office/drawing/2014/main" val="2938099525"/>
                  </a:ext>
                </a:extLst>
              </a:tr>
              <a:tr h="521753">
                <a:tc>
                  <a:txBody>
                    <a:bodyPr/>
                    <a:lstStyle/>
                    <a:p>
                      <a:r>
                        <a:rPr lang="en-US" sz="1600" dirty="0"/>
                        <a:t>Likelihood</a:t>
                      </a:r>
                      <a:r>
                        <a:rPr lang="en-US" sz="1600" baseline="0" dirty="0"/>
                        <a:t> of Experiencing One or More Benefits</a:t>
                      </a:r>
                      <a:endParaRPr lang="en-US" sz="1600" dirty="0"/>
                    </a:p>
                  </a:txBody>
                  <a:tcPr marL="68580" marR="68580" marT="34290" marB="34290"/>
                </a:tc>
                <a:tc>
                  <a:txBody>
                    <a:bodyPr/>
                    <a:lstStyle/>
                    <a:p>
                      <a:endParaRPr lang="en-US" sz="1000"/>
                    </a:p>
                  </a:txBody>
                  <a:tcPr marL="68580" marR="68580" marT="34290" marB="34290"/>
                </a:tc>
                <a:extLst>
                  <a:ext uri="{0D108BD9-81ED-4DB2-BD59-A6C34878D82A}">
                    <a16:rowId xmlns="" xmlns:a16="http://schemas.microsoft.com/office/drawing/2014/main" val="1718349304"/>
                  </a:ext>
                </a:extLst>
              </a:tr>
              <a:tr h="521753">
                <a:tc>
                  <a:txBody>
                    <a:bodyPr/>
                    <a:lstStyle/>
                    <a:p>
                      <a:r>
                        <a:rPr lang="en-US" sz="1600" dirty="0"/>
                        <a:t>Duration of Effects</a:t>
                      </a:r>
                    </a:p>
                  </a:txBody>
                  <a:tcPr marL="68580" marR="68580" marT="34290" marB="34290"/>
                </a:tc>
                <a:tc>
                  <a:txBody>
                    <a:bodyPr/>
                    <a:lstStyle/>
                    <a:p>
                      <a:endParaRPr lang="en-US" sz="1000"/>
                    </a:p>
                  </a:txBody>
                  <a:tcPr marL="68580" marR="68580" marT="34290" marB="34290"/>
                </a:tc>
                <a:extLst>
                  <a:ext uri="{0D108BD9-81ED-4DB2-BD59-A6C34878D82A}">
                    <a16:rowId xmlns="" xmlns:a16="http://schemas.microsoft.com/office/drawing/2014/main" val="553802503"/>
                  </a:ext>
                </a:extLst>
              </a:tr>
              <a:tr h="521753">
                <a:tc>
                  <a:txBody>
                    <a:bodyPr/>
                    <a:lstStyle/>
                    <a:p>
                      <a:r>
                        <a:rPr lang="en-US" sz="1600" dirty="0"/>
                        <a:t>Patients’ Perspective on Benefit</a:t>
                      </a:r>
                    </a:p>
                  </a:txBody>
                  <a:tcPr marL="68580" marR="68580" marT="34290" marB="34290"/>
                </a:tc>
                <a:tc>
                  <a:txBody>
                    <a:bodyPr/>
                    <a:lstStyle/>
                    <a:p>
                      <a:endParaRPr lang="en-US" sz="1000"/>
                    </a:p>
                  </a:txBody>
                  <a:tcPr marL="68580" marR="68580" marT="34290" marB="34290"/>
                </a:tc>
                <a:extLst>
                  <a:ext uri="{0D108BD9-81ED-4DB2-BD59-A6C34878D82A}">
                    <a16:rowId xmlns="" xmlns:a16="http://schemas.microsoft.com/office/drawing/2014/main" val="2659825246"/>
                  </a:ext>
                </a:extLst>
              </a:tr>
              <a:tr h="707582">
                <a:tc>
                  <a:txBody>
                    <a:bodyPr/>
                    <a:lstStyle/>
                    <a:p>
                      <a:r>
                        <a:rPr lang="en-US" sz="1600" dirty="0"/>
                        <a:t>Benefit Factors for Health Care</a:t>
                      </a:r>
                      <a:r>
                        <a:rPr lang="en-US" sz="1600" baseline="0" dirty="0"/>
                        <a:t> Professionals or Caregivers</a:t>
                      </a:r>
                      <a:endParaRPr lang="en-US" sz="1600" dirty="0"/>
                    </a:p>
                  </a:txBody>
                  <a:tcPr marL="68580" marR="68580" marT="34290" marB="34290"/>
                </a:tc>
                <a:tc>
                  <a:txBody>
                    <a:bodyPr/>
                    <a:lstStyle/>
                    <a:p>
                      <a:endParaRPr lang="en-US" sz="1000"/>
                    </a:p>
                  </a:txBody>
                  <a:tcPr marL="68580" marR="68580" marT="34290" marB="34290"/>
                </a:tc>
                <a:extLst>
                  <a:ext uri="{0D108BD9-81ED-4DB2-BD59-A6C34878D82A}">
                    <a16:rowId xmlns="" xmlns:a16="http://schemas.microsoft.com/office/drawing/2014/main" val="1519975285"/>
                  </a:ext>
                </a:extLst>
              </a:tr>
              <a:tr h="657515">
                <a:tc>
                  <a:txBody>
                    <a:bodyPr/>
                    <a:lstStyle/>
                    <a:p>
                      <a:r>
                        <a:rPr lang="en-US" sz="1600" dirty="0"/>
                        <a:t>Medical Necessity Compared to What is Currently Available</a:t>
                      </a:r>
                    </a:p>
                  </a:txBody>
                  <a:tcPr marL="68580" marR="68580" marT="34290" marB="34290"/>
                </a:tc>
                <a:tc>
                  <a:txBody>
                    <a:bodyPr/>
                    <a:lstStyle/>
                    <a:p>
                      <a:endParaRPr lang="en-US" sz="1000" dirty="0"/>
                    </a:p>
                  </a:txBody>
                  <a:tcPr marL="68580" marR="68580" marT="34290" marB="34290"/>
                </a:tc>
                <a:extLst>
                  <a:ext uri="{0D108BD9-81ED-4DB2-BD59-A6C34878D82A}">
                    <a16:rowId xmlns="" xmlns:a16="http://schemas.microsoft.com/office/drawing/2014/main" val="1141675564"/>
                  </a:ext>
                </a:extLst>
              </a:tr>
            </a:tbl>
          </a:graphicData>
        </a:graphic>
      </p:graphicFrame>
      <p:sp>
        <p:nvSpPr>
          <p:cNvPr id="4" name="Slide Number Placeholder 5"/>
          <p:cNvSpPr txBox="1">
            <a:spLocks/>
          </p:cNvSpPr>
          <p:nvPr/>
        </p:nvSpPr>
        <p:spPr>
          <a:xfrm>
            <a:off x="11023015" y="6324600"/>
            <a:ext cx="483986" cy="212598"/>
          </a:xfrm>
          <a:prstGeom prst="rect">
            <a:avLst/>
          </a:prstGeom>
        </p:spPr>
        <p:txBody>
          <a:bodyPr vert="horz" lIns="68580" tIns="34290" rIns="68580" bIns="3429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a:defRPr/>
            </a:pPr>
            <a:fld id="{A2885E78-1F86-4A3D-9EE1-B0103B1CEF15}" type="slidenum">
              <a:rPr lang="en-US" b="1">
                <a:solidFill>
                  <a:srgbClr val="000000"/>
                </a:solidFill>
                <a:latin typeface="Calibri"/>
              </a:rPr>
              <a:pPr defTabSz="685800">
                <a:defRPr/>
              </a:pPr>
              <a:t>8</a:t>
            </a:fld>
            <a:endParaRPr lang="en-US" b="1" dirty="0">
              <a:solidFill>
                <a:srgbClr val="000000"/>
              </a:solidFill>
              <a:latin typeface="Calibri"/>
            </a:endParaRPr>
          </a:p>
        </p:txBody>
      </p:sp>
      <p:pic>
        <p:nvPicPr>
          <p:cNvPr id="5" name="Picture 4" descr="A picture containing shellfish, table, sitting, black&#10;&#10;Description automatically generated">
            <a:extLst>
              <a:ext uri="{FF2B5EF4-FFF2-40B4-BE49-F238E27FC236}">
                <a16:creationId xmlns="" xmlns:a16="http://schemas.microsoft.com/office/drawing/2014/main" id="{BF3B190B-3041-4DB1-B751-A289691224B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2792" y="380085"/>
            <a:ext cx="1802018" cy="647700"/>
          </a:xfrm>
          <a:prstGeom prst="rect">
            <a:avLst/>
          </a:prstGeom>
        </p:spPr>
      </p:pic>
      <p:sp>
        <p:nvSpPr>
          <p:cNvPr id="2" name="TextBox 1">
            <a:extLst>
              <a:ext uri="{FF2B5EF4-FFF2-40B4-BE49-F238E27FC236}">
                <a16:creationId xmlns="" xmlns:a16="http://schemas.microsoft.com/office/drawing/2014/main" id="{144F0C98-88BD-43E7-9EC4-ECA8152195D2}"/>
              </a:ext>
            </a:extLst>
          </p:cNvPr>
          <p:cNvSpPr txBox="1"/>
          <p:nvPr/>
        </p:nvSpPr>
        <p:spPr>
          <a:xfrm>
            <a:off x="544010" y="6069293"/>
            <a:ext cx="1750416" cy="307777"/>
          </a:xfrm>
          <a:prstGeom prst="rect">
            <a:avLst/>
          </a:prstGeom>
          <a:noFill/>
        </p:spPr>
        <p:txBody>
          <a:bodyPr wrap="none" rtlCol="0">
            <a:spAutoFit/>
          </a:bodyPr>
          <a:lstStyle/>
          <a:p>
            <a:r>
              <a:rPr lang="en-US" sz="1400" dirty="0"/>
              <a:t>*Add references here</a:t>
            </a:r>
          </a:p>
        </p:txBody>
      </p:sp>
    </p:spTree>
    <p:extLst>
      <p:ext uri="{BB962C8B-B14F-4D97-AF65-F5344CB8AC3E}">
        <p14:creationId xmlns:p14="http://schemas.microsoft.com/office/powerpoint/2010/main" val="13801756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txBox="1">
            <a:spLocks/>
          </p:cNvSpPr>
          <p:nvPr/>
        </p:nvSpPr>
        <p:spPr>
          <a:xfrm>
            <a:off x="11367702" y="6467736"/>
            <a:ext cx="483986" cy="212598"/>
          </a:xfrm>
          <a:prstGeom prst="rect">
            <a:avLst/>
          </a:prstGeom>
        </p:spPr>
        <p:txBody>
          <a:bodyPr vert="horz" lIns="68580" tIns="34290" rIns="68580" bIns="3429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685800" rtl="0" eaLnBrk="1" fontAlgn="auto" latinLnBrk="0" hangingPunct="1">
              <a:lnSpc>
                <a:spcPct val="100000"/>
              </a:lnSpc>
              <a:spcBef>
                <a:spcPts val="0"/>
              </a:spcBef>
              <a:spcAft>
                <a:spcPts val="0"/>
              </a:spcAft>
              <a:buClrTx/>
              <a:buSzTx/>
              <a:buFontTx/>
              <a:buNone/>
              <a:tabLst/>
              <a:defRPr/>
            </a:pPr>
            <a:fld id="{A2885E78-1F86-4A3D-9EE1-B0103B1CEF15}" type="slidenum">
              <a:rPr kumimoji="0" lang="en-US" sz="1200" b="1" i="0" u="none" strike="noStrike" kern="1200" cap="none" spc="0" normalizeH="0" baseline="0" noProof="0">
                <a:ln>
                  <a:noFill/>
                </a:ln>
                <a:solidFill>
                  <a:srgbClr val="000000"/>
                </a:solidFill>
                <a:effectLst/>
                <a:uLnTx/>
                <a:uFillTx/>
                <a:latin typeface="Calibri"/>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9</a:t>
            </a:fld>
            <a:endParaRPr kumimoji="0" lang="en-US" sz="1200" b="1" i="0" u="none" strike="noStrike" kern="1200" cap="none" spc="0" normalizeH="0" baseline="0" noProof="0" dirty="0">
              <a:ln>
                <a:noFill/>
              </a:ln>
              <a:solidFill>
                <a:srgbClr val="000000"/>
              </a:solidFill>
              <a:effectLst/>
              <a:uLnTx/>
              <a:uFillTx/>
              <a:latin typeface="Calibri"/>
              <a:ea typeface="+mn-ea"/>
              <a:cs typeface="+mn-cs"/>
            </a:endParaRPr>
          </a:p>
        </p:txBody>
      </p:sp>
      <p:sp>
        <p:nvSpPr>
          <p:cNvPr id="2" name="Content Placeholder 1"/>
          <p:cNvSpPr>
            <a:spLocks noGrp="1"/>
          </p:cNvSpPr>
          <p:nvPr>
            <p:ph idx="1"/>
          </p:nvPr>
        </p:nvSpPr>
        <p:spPr>
          <a:xfrm>
            <a:off x="114605" y="1464113"/>
            <a:ext cx="7800669" cy="5242855"/>
          </a:xfrm>
        </p:spPr>
        <p:txBody>
          <a:bodyPr>
            <a:normAutofit fontScale="85000" lnSpcReduction="10000"/>
          </a:bodyPr>
          <a:lstStyle/>
          <a:p>
            <a:pPr marL="457200" indent="-457200" fontAlgn="base">
              <a:buFont typeface="+mj-lt"/>
              <a:buAutoNum type="arabicPeriod"/>
            </a:pPr>
            <a:r>
              <a:rPr lang="en-US" dirty="0"/>
              <a:t>It is the patient who takes the risk for the promise of the potential benefit. </a:t>
            </a:r>
            <a:r>
              <a:rPr lang="en-US" b="1" i="1" dirty="0"/>
              <a:t>How well does the patient understand the risk from the product?</a:t>
            </a:r>
          </a:p>
          <a:p>
            <a:pPr marL="457200" indent="-457200" fontAlgn="base">
              <a:buFont typeface="+mj-lt"/>
              <a:buAutoNum type="arabicPeriod"/>
            </a:pPr>
            <a:r>
              <a:rPr lang="en-US" dirty="0"/>
              <a:t>Patient tolerance (or intolerance) to the product over time</a:t>
            </a:r>
          </a:p>
          <a:p>
            <a:pPr marL="457200" indent="-457200" fontAlgn="base">
              <a:buFont typeface="+mj-lt"/>
              <a:buAutoNum type="arabicPeriod"/>
            </a:pPr>
            <a:r>
              <a:rPr lang="en-US" dirty="0"/>
              <a:t>Risks to healthcare professionals and caregivers</a:t>
            </a:r>
          </a:p>
          <a:p>
            <a:pPr marL="457200" indent="-457200" fontAlgn="base">
              <a:buFont typeface="+mj-lt"/>
              <a:buAutoNum type="arabicPeriod"/>
            </a:pPr>
            <a:r>
              <a:rPr lang="en-US" dirty="0"/>
              <a:t>Severity of risks</a:t>
            </a:r>
          </a:p>
          <a:p>
            <a:pPr marL="457200" indent="-457200" fontAlgn="base">
              <a:buFont typeface="+mj-lt"/>
              <a:buAutoNum type="arabicPeriod"/>
            </a:pPr>
            <a:r>
              <a:rPr lang="en-US" dirty="0"/>
              <a:t>Type of risks, such as product, clinical, software, and cybersecurity</a:t>
            </a:r>
          </a:p>
          <a:p>
            <a:pPr marL="457200" indent="-457200" fontAlgn="base">
              <a:buFont typeface="+mj-lt"/>
              <a:buAutoNum type="arabicPeriod"/>
            </a:pPr>
            <a:r>
              <a:rPr lang="en-US" dirty="0"/>
              <a:t>Likelihood of experiencing one or more risks</a:t>
            </a:r>
          </a:p>
          <a:p>
            <a:pPr marL="457200" indent="-457200" fontAlgn="base">
              <a:buFont typeface="+mj-lt"/>
              <a:buAutoNum type="arabicPeriod"/>
            </a:pPr>
            <a:r>
              <a:rPr lang="en-US" dirty="0"/>
              <a:t>Duration of exposure</a:t>
            </a:r>
          </a:p>
          <a:p>
            <a:pPr marL="457200" indent="-457200" fontAlgn="base">
              <a:buFont typeface="+mj-lt"/>
              <a:buAutoNum type="arabicPeriod"/>
            </a:pPr>
            <a:r>
              <a:rPr lang="en-US" dirty="0"/>
              <a:t>Mitigation potential such as quantitative and qualitative risk control methods</a:t>
            </a:r>
          </a:p>
          <a:p>
            <a:pPr marL="457200" indent="-457200" fontAlgn="base">
              <a:buFont typeface="+mj-lt"/>
              <a:buAutoNum type="arabicPeriod"/>
            </a:pPr>
            <a:r>
              <a:rPr lang="en-US" dirty="0"/>
              <a:t>Procedure-related versus device-related risks</a:t>
            </a:r>
          </a:p>
          <a:p>
            <a:pPr marL="457200" indent="-457200" fontAlgn="base">
              <a:buFont typeface="+mj-lt"/>
              <a:buAutoNum type="arabicPeriod"/>
            </a:pPr>
            <a:r>
              <a:rPr lang="en-US" dirty="0"/>
              <a:t>Disease characteristics that could affect risks</a:t>
            </a:r>
          </a:p>
          <a:p>
            <a:pPr marL="457200" indent="-457200" fontAlgn="base">
              <a:buFont typeface="+mj-lt"/>
              <a:buAutoNum type="arabicPeriod"/>
            </a:pPr>
            <a:r>
              <a:rPr lang="en-US" dirty="0"/>
              <a:t>Quantitative or qualitative residual risk estimates</a:t>
            </a:r>
          </a:p>
          <a:p>
            <a:pPr marL="457200" indent="-457200" fontAlgn="base">
              <a:buFont typeface="+mj-lt"/>
              <a:buAutoNum type="arabicPeriod"/>
            </a:pPr>
            <a:r>
              <a:rPr lang="en-US" dirty="0"/>
              <a:t>Risks from false-positive or false-negative results </a:t>
            </a:r>
            <a:br>
              <a:rPr lang="en-US" dirty="0"/>
            </a:br>
            <a:r>
              <a:rPr lang="en-US" dirty="0"/>
              <a:t/>
            </a:r>
            <a:br>
              <a:rPr lang="en-US" dirty="0"/>
            </a:br>
            <a:r>
              <a:rPr lang="en-US" dirty="0"/>
              <a:t/>
            </a:r>
            <a:br>
              <a:rPr lang="en-US" dirty="0"/>
            </a:br>
            <a:r>
              <a:rPr lang="en-US" dirty="0"/>
              <a:t>The discussion should also include how risks might be mitigated or what measures can be in place to lower risks. The key here is to have the team </a:t>
            </a:r>
            <a:r>
              <a:rPr lang="en-US" b="1" dirty="0"/>
              <a:t>agree on identifying residual risks</a:t>
            </a:r>
            <a:r>
              <a:rPr lang="en-US" dirty="0"/>
              <a:t>.</a:t>
            </a:r>
          </a:p>
        </p:txBody>
      </p:sp>
      <p:pic>
        <p:nvPicPr>
          <p:cNvPr id="5" name="Picture 4" descr="A picture containing shellfish, table, sitting, black&#10;&#10;Description automatically generated">
            <a:extLst>
              <a:ext uri="{FF2B5EF4-FFF2-40B4-BE49-F238E27FC236}">
                <a16:creationId xmlns="" xmlns:a16="http://schemas.microsoft.com/office/drawing/2014/main" id="{7B4C4F24-1ABE-4142-B984-F7DE485BCA2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0229" y="165347"/>
            <a:ext cx="1802018" cy="647700"/>
          </a:xfrm>
          <a:prstGeom prst="rect">
            <a:avLst/>
          </a:prstGeom>
        </p:spPr>
      </p:pic>
      <p:sp>
        <p:nvSpPr>
          <p:cNvPr id="8" name="Title 5">
            <a:extLst>
              <a:ext uri="{FF2B5EF4-FFF2-40B4-BE49-F238E27FC236}">
                <a16:creationId xmlns="" xmlns:a16="http://schemas.microsoft.com/office/drawing/2014/main" id="{8F53A6B8-9F00-485D-8F58-1ABE03E071DA}"/>
              </a:ext>
            </a:extLst>
          </p:cNvPr>
          <p:cNvSpPr>
            <a:spLocks noGrp="1"/>
          </p:cNvSpPr>
          <p:nvPr>
            <p:ph type="title"/>
          </p:nvPr>
        </p:nvSpPr>
        <p:spPr>
          <a:xfrm>
            <a:off x="2155417" y="414204"/>
            <a:ext cx="7411060" cy="994172"/>
          </a:xfrm>
        </p:spPr>
        <p:txBody>
          <a:bodyPr>
            <a:noAutofit/>
          </a:bodyPr>
          <a:lstStyle/>
          <a:p>
            <a:pPr algn="ctr"/>
            <a:r>
              <a:rPr lang="en-US" sz="2800" b="1" dirty="0">
                <a:solidFill>
                  <a:srgbClr val="7030A0"/>
                </a:solidFill>
                <a:effectLst>
                  <a:outerShdw blurRad="38100" dist="38100" dir="2700000" algn="tl">
                    <a:srgbClr val="000000">
                      <a:alpha val="43137"/>
                    </a:srgbClr>
                  </a:outerShdw>
                </a:effectLst>
              </a:rPr>
              <a:t>Discuss Potential Risks: Address these 12 issues</a:t>
            </a:r>
            <a:br>
              <a:rPr lang="en-US" sz="2800" b="1" dirty="0">
                <a:solidFill>
                  <a:srgbClr val="7030A0"/>
                </a:solidFill>
                <a:effectLst>
                  <a:outerShdw blurRad="38100" dist="38100" dir="2700000" algn="tl">
                    <a:srgbClr val="000000">
                      <a:alpha val="43137"/>
                    </a:srgbClr>
                  </a:outerShdw>
                </a:effectLst>
              </a:rPr>
            </a:br>
            <a:r>
              <a:rPr lang="en-US" sz="2000" b="1" dirty="0">
                <a:effectLst>
                  <a:outerShdw blurRad="38100" dist="38100" dir="2700000" algn="tl">
                    <a:srgbClr val="000000">
                      <a:alpha val="43137"/>
                    </a:srgbClr>
                  </a:outerShdw>
                </a:effectLst>
              </a:rPr>
              <a:t>The concept of risk has two key components: </a:t>
            </a:r>
            <a:br>
              <a:rPr lang="en-US" sz="2000" b="1" dirty="0">
                <a:effectLst>
                  <a:outerShdw blurRad="38100" dist="38100" dir="2700000" algn="tl">
                    <a:srgbClr val="000000">
                      <a:alpha val="43137"/>
                    </a:srgbClr>
                  </a:outerShdw>
                </a:effectLst>
              </a:rPr>
            </a:br>
            <a:r>
              <a:rPr lang="en-US" sz="2000" b="1" dirty="0">
                <a:effectLst>
                  <a:outerShdw blurRad="38100" dist="38100" dir="2700000" algn="tl">
                    <a:srgbClr val="000000">
                      <a:alpha val="43137"/>
                    </a:srgbClr>
                  </a:outerShdw>
                </a:effectLst>
              </a:rPr>
              <a:t> -the </a:t>
            </a:r>
            <a:r>
              <a:rPr lang="en-US" sz="2400" b="1" i="1" dirty="0">
                <a:solidFill>
                  <a:srgbClr val="D59C2C"/>
                </a:solidFill>
                <a:effectLst>
                  <a:outerShdw blurRad="38100" dist="38100" dir="2700000" algn="tl">
                    <a:srgbClr val="000000">
                      <a:alpha val="43137"/>
                    </a:srgbClr>
                  </a:outerShdw>
                </a:effectLst>
              </a:rPr>
              <a:t>probability</a:t>
            </a:r>
            <a:r>
              <a:rPr lang="en-US" sz="2000" b="1" dirty="0">
                <a:effectLst>
                  <a:outerShdw blurRad="38100" dist="38100" dir="2700000" algn="tl">
                    <a:srgbClr val="000000">
                      <a:alpha val="43137"/>
                    </a:srgbClr>
                  </a:outerShdw>
                </a:effectLst>
              </a:rPr>
              <a:t> of occurrence of harm and </a:t>
            </a:r>
            <a:br>
              <a:rPr lang="en-US" sz="2000" b="1" dirty="0">
                <a:effectLst>
                  <a:outerShdw blurRad="38100" dist="38100" dir="2700000" algn="tl">
                    <a:srgbClr val="000000">
                      <a:alpha val="43137"/>
                    </a:srgbClr>
                  </a:outerShdw>
                </a:effectLst>
              </a:rPr>
            </a:br>
            <a:r>
              <a:rPr lang="en-US" sz="2000" b="1" dirty="0">
                <a:effectLst>
                  <a:outerShdw blurRad="38100" dist="38100" dir="2700000" algn="tl">
                    <a:srgbClr val="000000">
                      <a:alpha val="43137"/>
                    </a:srgbClr>
                  </a:outerShdw>
                </a:effectLst>
              </a:rPr>
              <a:t> -the </a:t>
            </a:r>
            <a:r>
              <a:rPr lang="en-US" sz="2400" b="1" i="1" dirty="0">
                <a:solidFill>
                  <a:srgbClr val="D59C2C"/>
                </a:solidFill>
                <a:effectLst>
                  <a:outerShdw blurRad="38100" dist="38100" dir="2700000" algn="tl">
                    <a:srgbClr val="000000">
                      <a:alpha val="43137"/>
                    </a:srgbClr>
                  </a:outerShdw>
                </a:effectLst>
              </a:rPr>
              <a:t>consequences </a:t>
            </a:r>
            <a:r>
              <a:rPr lang="en-US" sz="2000" b="1" dirty="0">
                <a:effectLst>
                  <a:outerShdw blurRad="38100" dist="38100" dir="2700000" algn="tl">
                    <a:srgbClr val="000000">
                      <a:alpha val="43137"/>
                    </a:srgbClr>
                  </a:outerShdw>
                </a:effectLst>
              </a:rPr>
              <a:t>of that harm, such as how </a:t>
            </a:r>
            <a:r>
              <a:rPr lang="en-US" sz="2400" b="1" i="1" dirty="0">
                <a:solidFill>
                  <a:srgbClr val="D59C2C"/>
                </a:solidFill>
                <a:effectLst>
                  <a:outerShdw blurRad="38100" dist="38100" dir="2700000" algn="tl">
                    <a:srgbClr val="000000">
                      <a:alpha val="43137"/>
                    </a:srgbClr>
                  </a:outerShdw>
                </a:effectLst>
              </a:rPr>
              <a:t>severe</a:t>
            </a:r>
            <a:r>
              <a:rPr lang="en-US" sz="2000" b="1" dirty="0">
                <a:effectLst>
                  <a:outerShdw blurRad="38100" dist="38100" dir="2700000" algn="tl">
                    <a:srgbClr val="000000">
                      <a:alpha val="43137"/>
                    </a:srgbClr>
                  </a:outerShdw>
                </a:effectLst>
              </a:rPr>
              <a:t> it might be</a:t>
            </a:r>
            <a:br>
              <a:rPr lang="en-US" sz="2000" b="1" dirty="0">
                <a:effectLst>
                  <a:outerShdw blurRad="38100" dist="38100" dir="2700000" algn="tl">
                    <a:srgbClr val="000000">
                      <a:alpha val="43137"/>
                    </a:srgbClr>
                  </a:outerShdw>
                </a:effectLst>
              </a:rPr>
            </a:br>
            <a:endParaRPr lang="en-US" sz="2800" b="1" dirty="0">
              <a:effectLst>
                <a:outerShdw blurRad="38100" dist="38100" dir="2700000" algn="tl">
                  <a:srgbClr val="000000">
                    <a:alpha val="43137"/>
                  </a:srgbClr>
                </a:outerShdw>
              </a:effectLst>
            </a:endParaRPr>
          </a:p>
        </p:txBody>
      </p:sp>
      <p:pic>
        <p:nvPicPr>
          <p:cNvPr id="6" name="Picture 5" descr="No alt text provided for this image">
            <a:extLst>
              <a:ext uri="{FF2B5EF4-FFF2-40B4-BE49-F238E27FC236}">
                <a16:creationId xmlns="" xmlns:a16="http://schemas.microsoft.com/office/drawing/2014/main" id="{2DFB76BE-D616-4B25-9E33-8E65D2DEB6C6}"/>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78430" y="1522072"/>
            <a:ext cx="4127003" cy="4038030"/>
          </a:xfrm>
          <a:prstGeom prst="rect">
            <a:avLst/>
          </a:prstGeom>
          <a:noFill/>
          <a:ln>
            <a:noFill/>
          </a:ln>
        </p:spPr>
      </p:pic>
    </p:spTree>
    <p:extLst>
      <p:ext uri="{BB962C8B-B14F-4D97-AF65-F5344CB8AC3E}">
        <p14:creationId xmlns:p14="http://schemas.microsoft.com/office/powerpoint/2010/main" val="417219668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__PART_0" val="eyIkaWQiOiIxIiwiQ3VsdHVyZUluZm9OYW1lIjoiZW4tVVMiLCJTdHlsZU5hbWUiOiJTdGFuZGFyZCIsIklzVGVtcGxhdGUiOmZhbHNlLCJWZXJzaW9uIjp7IiRpZCI6IjIiLCJWZXJzaW9uIjoiMy4xLjAiLCJPcmlnaW5hbEFzc2VtYmx5VmVyc2lvbiI6IjMuMTYuMDAuMDAiLCJFZGl0aW9uIjoiUGx1cyIsIklzUGx1c0VkaXRpb24iOnRydWV9LCJFZmZlY3QiOjEsIlN0eWxlIjp7IiRpZCI6IjMiLCJUaW1lYmFuZFN0eWxlIjp7IiRpZCI6IjQiLCJTY2FsZU1hcmtpbmciOjAsIlNoYXBlIjowLCJTaGFwZVN0eWxlIjp7IiRpZCI6IjUiLCJNYXJnaW4iOnsiJGlkIjoiNiIsIlRvcCI6MCwiTGVmdCI6MTIsIlJpZ2h0IjoxMiwiQm90dG9tIjowfSwiUGFkZGluZyI6eyIkaWQiOiI3IiwiVG9wIjo3LCJMZWZ0IjowLCJSaWdodCI6MCwiQm90dG9tIjo3fSwiQmFja2dyb3VuZCI6eyIkaWQiOiI4IiwiQ29sb3IiOnsiJGlkIjoiOSIsIkEiOjI1NSwiUiI6NjgsIkciOjg0LCJCIjoxMDZ9fSwiSXNWaXNpYmxlIjp0cnVlLCJXaWR0aCI6ODU4LjAsIkhlaWdodCI6MzAuMCwiQm9yZGVyU3R5bGUiOnsiJGlkIjoiMTAiLCJMaW5lQ29sb3IiOnsiJGlkIjoiMTEiLCIkdHlwZSI6Ik5MUkUuQ29tbW9uLkRvbS5Tb2xpZENvbG9yQnJ1c2gsIE5MUkUuQ29tbW9uIiwiQ29sb3IiOnsiJGlkIjoiMTIiLCJBIjoyNTUsIlIiOjI1NSwiRyI6MCwiQiI6MH19LCJMaW5lV2VpZ2h0IjowLjAsIkxpbmVUeXBlIjowLCJQYXJlbnRTdHlsZSI6bnVsbH0sIlBhcmVudFN0eWxlIjpudWxsfSwiUmlnaHRFbmRDYXBzU3R5bGUiOnsiJGlkIjoiMTMiLCJGb250U2V0dGluZ3MiOnsiJGlkIjoiMTQiLCJGb250U2l6ZSI6MTgsIkZvbnROYW1lIjoiQ2FsaWJyaSIsIklzQm9sZCI6dHJ1ZSwiSXNJdGFsaWMiOmZhbHNlLCJJc1VuZGVybGluZWQiOmZhbHNlLCJQYXJlbnRTdHlsZSI6bnVsbH0sIkF1dG9TaXplIjowLCJGb3JlZ3JvdW5kIjp7IiRpZCI6IjE1IiwiQ29sb3IiOnsiJGlkIjoiMTYiLCJBIjoyNTUsIlIiOjE5MiwiRyI6ODAsIkIiOjc3fX0sIk1heFdpZHRoIjoiSW5maW5pdHkiLCJNYXhIZWlnaHQiOiJJbmZpbml0eSIsIlNtYXJ0Rm9yZWdyb3VuZElzQWN0aXZlIjpmYWxzZSwiSG9yaXpvbnRhbEFsaWdubWVudCI6MCwiVmVydGljYWxBbGlnbm1lbnQiOjAsIlNtYXJ0Rm9yZWdyb3VuZCI6bnVsbCwiTWFyZ2luIjp7IiRpZCI6IjE3IiwiVG9wIjowLCJMZWZ0IjowLCJSaWdodCI6MjUsIkJvdHRvbSI6MH0sIlBhZGRpbmciOnsiJGlkIjoiMTgiLCJUb3AiOjAsIkxlZnQiOjAsIlJpZ2h0IjowLCJCb3R0b20iOjB9LCJCYWNrZ3JvdW5kIjp7IiRpZCI6IjE5IiwiQ29sb3IiOnsiJGlkIjoiMjAiLCJBIjo4OSwiUiI6MCwiRyI6MCwiQiI6MH19LCJJc1Zpc2libGUiOnRydWUsIldpZHRoIjowLjAsIkhlaWdodCI6MC4wLCJCb3JkZXJTdHlsZSI6bnVsbCwiUGFyZW50U3R5bGUiOm51bGx9LCJMZWZ0RW5kQ2Fwc1N0eWxlIjp7IiRpZCI6IjIxIiwiRm9udFNldHRpbmdzIjp7IiRpZCI6IjIyIiwiRm9udFNpemUiOjE4LCJGb250TmFtZSI6IkNhbGlicmkiLCJJc0JvbGQiOnRydWUsIklzSXRhbGljIjpmYWxzZSwiSXNVbmRlcmxpbmVkIjpmYWxzZSwiUGFyZW50U3R5bGUiOm51bGx9LCJBdXRvU2l6ZSI6MCwiRm9yZWdyb3VuZCI6eyIkaWQiOiIyMyIsIkNvbG9yIjp7IiRpZCI6IjI0IiwiQSI6MjU1LCJSIjoxOTIsIkciOjgwLCJCIjo3N319LCJNYXhXaWR0aCI6IkluZmluaXR5IiwiTWF4SGVpZ2h0IjoiSW5maW5pdHkiLCJTbWFydEZvcmVncm91bmRJc0FjdGl2ZSI6ZmFsc2UsIkhvcml6b250YWxBbGlnbm1lbnQiOjAsIlZlcnRpY2FsQWxpZ25tZW50IjowLCJTbWFydEZvcmVncm91bmQiOm51bGwsIk1hcmdpbiI6eyIkaWQiOiIyNSIsIlRvcCI6MCwiTGVmdCI6MjUsIlJpZ2h0IjowLCJCb3R0b20iOjB9LCJQYWRkaW5nIjp7IiRpZCI6IjI2IiwiVG9wIjowLCJMZWZ0IjowLCJSaWdodCI6MCwiQm90dG9tIjowfSwiQmFja2dyb3VuZCI6eyIkaWQiOiIyNyIsIkNvbG9yIjp7IiRyZWYiOiIyMCJ9fSwiSXNWaXNpYmxlIjp0cnVlLCJXaWR0aCI6MC4wLCJIZWlnaHQiOjAuMCwiQm9yZGVyU3R5bGUiOm51bGwsIlBhcmVudFN0eWxlIjpudWxsfSwiVG9kYXlUZXh0U3R5bGUiOnsiJGlkIjoiMjgiLCJGb250U2V0dGluZ3MiOnsiJGlkIjoiMjkiLCJGb250U2l6ZSI6MTIsIkZvbnROYW1lIjoiQ2FsaWJyaSIsIklzQm9sZCI6ZmFsc2UsIklzSXRhbGljIjpmYWxzZSwiSXNVbmRlcmxpbmVkIjpmYWxzZSwiUGFyZW50U3R5bGUiOm51bGx9LCJBdXRvU2l6ZSI6MCwiRm9yZWdyb3VuZCI6eyIkaWQiOiIzMCIsIkNvbG9yIjp7IiRpZCI6IjMxIiwiQSI6MjU1LCJSIjowLCJHIjowLCJCIjowfX0sIk1heFdpZHRoIjoyMDAuMCwiTWF4SGVpZ2h0IjoiSW5maW5pdHkiLCJTbWFydEZvcmVncm91bmRJc0FjdGl2ZSI6ZmFsc2UsIkhvcml6b250YWxBbGlnbm1lbnQiOjAsIlZlcnRpY2FsQWxpZ25tZW50IjowLCJTbWFydEZvcmVncm91bmQiOm51bGwsIk1hcmdpbiI6eyIkaWQiOiIzMiIsIlRvcCI6MCwiTGVmdCI6MCwiUmlnaHQiOjAsIkJvdHRvbSI6MH0sIlBhZGRpbmciOnsiJGlkIjoiMzMiLCJUb3AiOjAsIkxlZnQiOjAsIlJpZ2h0IjowLCJCb3R0b20iOjB9LCJCYWNrZ3JvdW5kIjp7IiRpZCI6IjM0IiwiQ29sb3IiOnsiJHJlZiI6IjIwIn19LCJJc1Zpc2libGUiOnRydWUsIldpZHRoIjowLjAsIkhlaWdodCI6MC4wLCJCb3JkZXJTdHlsZSI6bnVsbCwiUGFyZW50U3R5bGUiOm51bGx9LCJUb2RheU1hcmtlclN0eWxlIjp7IiRpZCI6IjM1IiwiTWFyZ2luIjp7IiRpZCI6IjM2IiwiVG9wIjowLCJMZWZ0IjowLCJSaWdodCI6MCwiQm90dG9tIjowfSwiUGFkZGluZyI6eyIkaWQiOiIzNyIsIlRvcCI6MCwiTGVmdCI6MCwiUmlnaHQiOjAsIkJvdHRvbSI6MH0sIkJhY2tncm91bmQiOnsiJGlkIjoiMzgiLCJDb2xvciI6eyIkaWQiOiIzOSIsIkEiOjI1NSwiUiI6MjU1LCJHIjowLCJCIjowfX0sIklzVmlzaWJsZSI6dHJ1ZSwiV2lkdGgiOjAuMCwiSGVpZ2h0IjowLjAsIkJvcmRlclN0eWxlIjpudWxsLCJQYXJlbnRTdHlsZSI6bnVsbH0sIlNjYWxlU3R5bGUiOnsiJGlkIjoiNDAiLCJTaG93U2VnbWVudFNlcGFyYXRvcnMiOnRydWUsIlNlZ21lbnRTZXBhcmF0b3JPcGFjaXR5IjozMCwiRm9udFNldHRpbmdzIjp7IiRpZCI6IjQxIiwiRm9udFNpemUiOjEyLCJGb250TmFtZSI6IkNhbGlicmkiLCJJc0JvbGQiOmZhbHNlLCJJc0l0YWxpYyI6ZmFsc2UsIklzVW5kZXJsaW5lZCI6ZmFsc2UsIlBhcmVudFN0eWxlIjpudWxsfSwiQXV0b1NpemUiOjAsIkZvcmVncm91bmQiOnsiJGlkIjoiNDIiLCJDb2xvciI6eyIkaWQiOiI0MyIsIkEiOjI1NSwiUiI6MjU1LCJHIjoyNTUsIkIiOjI1NX19LCJNYXhXaWR0aCI6MjAwLjAsIk1heEhlaWdodCI6IkluZmluaXR5IiwiU21hcnRGb3JlZ3JvdW5kSXNBY3RpdmUiOmZhbHNlLCJIb3Jpem9udGFsQWxpZ25tZW50IjowLCJWZXJ0aWNhbEFsaWdubWVudCI6MSwiU21hcnRGb3JlZ3JvdW5kIjpudWxsLCJNYXJnaW4iOnsiJGlkIjoiNDQiLCJUb3AiOjAsIkxlZnQiOjUsIlJpZ2h0IjowLCJCb3R0b20iOjB9LCJQYWRkaW5nIjp7IiRpZCI6IjQ1IiwiVG9wIjowLCJMZWZ0IjowLCJSaWdodCI6MCwiQm90dG9tIjowfSwiQmFja2dyb3VuZCI6eyIkaWQiOiI0NiIsIkNvbG9yIjp7IiRyZWYiOiIyMCJ9fSwiSXNWaXNpYmxlIjp0cnVlLCJXaWR0aCI6MC4wLCJIZWlnaHQiOjAuMCwiQm9yZGVyU3R5bGUiOm51bGwsIlBhcmVudFN0eWxlIjpudWxsfSwiRWxhcHNlZFRpbWVCYWNrZ3JvdW5kIjp7IiRpZCI6IjQ3IiwiQ29sb3IiOnsiJGlkIjoiNDgiLCJBIjoxOTEsIlIiOjI1NSwiRyI6MCwiQiI6MH19LCJBcHBlbmRZZWFyT25ZZWFyQ2hhbmdlIjp0cnVlLCJFbGFwc2VkVGltZUZvcm1hdCI6MiwiVG9kYXlNYXJrZXJQb3NpdGlvbiI6MywiUXVpY2tQb3NpdGlvbiI6MywiQWJzb2x1dGVQb3NpdGlvbiI6MjMyLjAsIk1hcmdpbiI6eyIkaWQiOiI0OSIsIlRvcCI6MCwiTGVmdCI6MTAsIlJpZ2h0IjoxMCwiQm90dG9tIjowfSwiUGFkZGluZyI6eyIkaWQiOiI1MCIsIlRvcCI6MCwiTGVmdCI6MCwiUmlnaHQiOjAsIkJvdHRvbSI6MH0sIkJhY2tncm91bmQiOnsiJGlkIjoiNTEiLCJDb2xvciI6eyIkaWQiOiI1MiIsIkEiOjI1NSwiUiI6MzEsIkciOjczLCJCIjoxMjV9fSwiSXNWaXNpYmxlIjp0cnVlLCJXaWR0aCI6MC4wLCJIZWlnaHQiOjAuMCwiQm9yZGVyU3R5bGUiOm51bGwsIlBhcmVudFN0eWxlIjpudWxsfSwiRGVmYXVsdE1pbGVzdG9uZVN0eWxlIjp7IiRpZCI6IjUzIiwiU2hhcGUiOjAsIkNvbm5lY3Rvck1hcmdpbiI6eyIkaWQiOiI1NCIsIlRvcCI6MCwiTGVmdCI6MiwiUmlnaHQiOjIsIkJvdHRvbSI6MH0sIkNvbm5lY3RvclN0eWxlIjp7IiRpZCI6IjU1IiwiTGluZUNvbG9yIjp7IiRpZCI6IjU2IiwiJHR5cGUiOiJOTFJFLkNvbW1vbi5Eb20uU29saWRDb2xvckJydXNoLCBOTFJFLkNvbW1vbiIsIkNvbG9yIjp7IiRpZCI6IjU3IiwiQSI6MjU1LCJSIjozMSwiRyI6NzMsIkIiOjEyNn19LCJMaW5lV2VpZ2h0IjoxLjAsIkxpbmVUeXBlIjowLCJQYXJlbnRTdHlsZSI6bnVsbH0sIklzQmVsb3dUaW1lYmFuZCI6ZmFsc2UsIkhpZGVEYXRlIjpmYWxzZSwiU2hhcGVTaXplIjoxLCJTcGFjaW5nIjoxLjAsIlBhZGRpbmciOnsiJGlkIjoiNTgiLCJUb3AiOjcsIkxlZnQiOjMsIlJpZ2h0IjowLCJCb3R0b20iOjJ9LCJTaGFwZVN0eWxlIjp7IiRpZCI6IjU5IiwiTWFyZ2luIjp7IiRpZCI6IjYwIiwiVG9wIjowLCJMZWZ0IjowLCJSaWdodCI6MCwiQm90dG9tIjowfSwiUGFkZGluZyI6eyIkaWQiOiI2MSIsIlRvcCI6MCwiTGVmdCI6MCwiUmlnaHQiOjAsIkJvdHRvbSI6MH0sIkJhY2tncm91bmQiOm51bGwsIklzVmlzaWJsZSI6dHJ1ZSwiV2lkdGgiOjE4LjAsIkhlaWdodCI6MjAuMCwiQm9yZGVyU3R5bGUiOnsiJGlkIjoiNjIiLCJMaW5lQ29sb3IiOnsiJGlkIjoiNjMiLCIkdHlwZSI6Ik5MUkUuQ29tbW9uLkRvbS5Tb2xpZENvbG9yQnJ1c2gsIE5MUkUuQ29tbW9uIiwiQ29sb3IiOnsiJGlkIjoiNjQiLCJBIjoyNTUsIlIiOjI1NSwiRyI6MCwiQiI6MH19LCJMaW5lV2VpZ2h0IjowLjAsIkxpbmVUeXBlIjowLCJQYXJlbnRTdHlsZSI6bnVsbH0sIlBhcmVudFN0eWxlIjpudWxsfSwiVGl0bGVTdHlsZSI6eyIkaWQiOiI2NSIsIkZvbnRTZXR0aW5ncyI6eyIkaWQiOiI2NiIsIkZvbnRTaXplIjoxMSwiRm9udE5hbWUiOiJDYWxpYnJpIiwiSXNCb2xkIjp0cnVlLCJJc0l0YWxpYyI6ZmFsc2UsIklzVW5kZXJsaW5lZCI6ZmFsc2UsIlBhcmVudFN0eWxlIjpudWxsfSwiQXV0b1NpemUiOjAsIkZvcmVncm91bmQiOnsiJGlkIjoiNjciLCJDb2xvciI6eyIkaWQiOiI2OCIsIkEiOjI1NSwiUiI6MCwiRyI6MCwiQiI6MH19LCJNYXhXaWR0aCI6MjAwLjAsIk1heEhlaWdodCI6IkluZmluaXR5IiwiU21hcnRGb3JlZ3JvdW5kSXNBY3RpdmUiOmZhbHNlLCJIb3Jpem9udGFsQWxpZ25tZW50IjoxLCJWZXJ0aWNhbEFsaWdubWVudCI6MCwiU21hcnRGb3JlZ3JvdW5kIjpudWxsLCJNYXJnaW4iOnsiJGlkIjoiNjkiLCJUb3AiOjAsIkxlZnQiOjAsIlJpZ2h0IjowLCJCb3R0b20iOjB9LCJQYWRkaW5nIjp7IiRpZCI6IjcwIiwiVG9wIjowLCJMZWZ0IjowLCJSaWdodCI6MCwiQm90dG9tIjowfSwiQmFja2dyb3VuZCI6eyIkaWQiOiI3MSIsIkNvbG9yIjp7IiRyZWYiOiIyMCJ9fSwiSXNWaXNpYmxlIjp0cnVlLCJXaWR0aCI6MC4wLCJIZWlnaHQiOjAuMCwiQm9yZGVyU3R5bGUiOm51bGwsIlBhcmVudFN0eWxlIjpudWxsfSwiRGF0ZVN0eWxlIjp7IiRpZCI6IjcyIiwiRm9udFNldHRpbmdzIjp7IiRpZCI6IjczIiwiRm9udFNpemUiOjEwLCJGb250TmFtZSI6IkNhbGlicmkiLCJJc0JvbGQiOmZhbHNlLCJJc0l0YWxpYyI6ZmFsc2UsIklzVW5kZXJsaW5lZCI6ZmFsc2UsIlBhcmVudFN0eWxlIjpudWxsfSwiQXV0b1NpemUiOjAsIkZvcmVncm91bmQiOnsiJGlkIjoiNzQiLCJDb2xvciI6eyIkaWQiOiI3NSIsIkEiOjI1NSwiUiI6MzEsIkciOjczLCJCIjoxMjZ9fSwiTWF4V2lkdGgiOjIwMC4wLCJNYXhIZWlnaHQiOiJJbmZpbml0eSIsIlNtYXJ0Rm9yZWdyb3VuZElzQWN0aXZlIjpmYWxzZSwiSG9yaXpvbnRhbEFsaWdubWVudCI6MCwiVmVydGljYWxBbGlnbm1lbnQiOjAsIlNtYXJ0Rm9yZWdyb3VuZCI6bnVsbCwiTWFyZ2luIjp7IiRpZCI6Ijc2IiwiVG9wIjowLCJMZWZ0IjowLCJSaWdodCI6MCwiQm90dG9tIjowfSwiUGFkZGluZyI6eyIkaWQiOiI3NyIsIlRvcCI6MCwiTGVmdCI6MCwiUmlnaHQiOjAsIkJvdHRvbSI6MH0sIkJhY2tncm91bmQiOnsiJGlkIjoiNzgiLCJDb2xvciI6eyIkcmVmIjoiMjAifX0sIklzVmlzaWJsZSI6dHJ1ZSwiV2lkdGgiOjAuMCwiSGVpZ2h0IjowLjAsIkJvcmRlclN0eWxlIjpudWxsLCJQYXJlbnRTdHlsZSI6bnVsbH0sIkRhdGVGb3JtYXQiOnsiJGlkIjoiNzkiLCJGb3JtYXRTdHJpbmciOiJNTU0geXl5eSIsIlNlcGFyYXRvciI6Ii8iLCJVc2VJbnRlcm5hdGlvbmFsRGF0ZUZvcm1hdCI6ZmFsc2UsIkRhdGVJc1Zpc2libGUiOnRydWUsIlRpbWVJc1Zpc2libGUiOmZhbHNlLCJIb3VyRGlnaXRzIjoxLCJBbVBtRGVzaWduYXRvciI6MiwiVHJpbTAwTWludXRlcyI6ZmFsc2UsIkxhc3RLbm93blZpc2liaWxpdHlTdGF0ZSI6bnVsbH0sIklzVmlzaWJsZSI6dHJ1ZSwiUGFyZW50U3R5bGUiOm51bGx9LCJEZWZhdWx0VGFza1N0eWxlIjp7IiRpZCI6IjgwIiwiU2hhcGUiOjAsIlNoYXBlVGhpY2tuZXNzIjoxLCJEdXJhdGlvbkZvcm1hdCI6MCwiSW5jbHVkZU5vbldvcmtpbmdEYXlzSW5EdXJhdGlvbiI6ZmFsc2UsIlBlcmNlbnRhZ2VDb21wbGV0ZVN0eWxlIjp7IiRpZCI6IjgxIiwiRm9udFNldHRpbmdzIjp7IiRpZCI6IjgyIiwiRm9udFNpemUiOjEwLCJGb250TmFtZSI6IkNhbGlicmkiLCJJc0JvbGQiOmZhbHNlLCJJc0l0YWxpYyI6ZmFsc2UsIklzVW5kZXJsaW5lZCI6ZmFsc2UsIlBhcmVudFN0eWxlIjpudWxsfSwiQXV0b1NpemUiOjAsIkZvcmVncm91bmQiOnsiJGlkIjoiODMiLCJDb2xvciI6eyIkaWQiOiI4NCIsIkEiOjI1NSwiUiI6MTkyLCJHIjo4MCwiQiI6Nzd9fSwiTWF4V2lkdGgiOjIwMC4wLCJNYXhIZWlnaHQiOiJJbmZpbml0eSIsIlNtYXJ0Rm9yZWdyb3VuZElzQWN0aXZlIjpmYWxzZSwiSG9yaXpvbnRhbEFsaWdubWVudCI6MCwiVmVydGljYWxBbGlnbm1lbnQiOjAsIlNtYXJ0Rm9yZWdyb3VuZCI6bnVsbCwiTWFyZ2luIjp7IiRpZCI6Ijg1IiwiVG9wIjowLCJMZWZ0IjowLCJSaWdodCI6MCwiQm90dG9tIjowfSwiUGFkZGluZyI6eyIkaWQiOiI4NiIsIlRvcCI6MCwiTGVmdCI6MCwiUmlnaHQiOjAsIkJvdHRvbSI6MH0sIkJhY2tncm91bmQiOnsiJGlkIjoiODciLCJDb2xvciI6eyIkcmVmIjoiMjAifX0sIklzVmlzaWJsZSI6dHJ1ZSwiV2lkdGgiOjAuMCwiSGVpZ2h0IjowLjAsIkJvcmRlclN0eWxlIjpudWxsLCJQYXJlbnRTdHlsZSI6bnVsbH0sIkR1cmF0aW9uU3R5bGUiOnsiJGlkIjoiODgiLCJGb250U2V0dGluZ3MiOnsiJGlkIjoiODkiLCJGb250U2l6ZSI6MTAsIkZvbnROYW1lIjoiQ2FsaWJyaSIsIklzQm9sZCI6ZmFsc2UsIklzSXRhbGljIjpmYWxzZSwiSXNVbmRlcmxpbmVkIjpmYWxzZSwiUGFyZW50U3R5bGUiOm51bGx9LCJBdXRvU2l6ZSI6MCwiRm9yZWdyb3VuZCI6eyIkaWQiOiI5MCIsIkNvbG9yIjp7IiRpZCI6IjkxIiwiQSI6MjU1LCJSIjoxOTIsIkciOjgwLCJCIjo3N319LCJNYXhXaWR0aCI6MjAwLjAsIk1heEhlaWdodCI6IkluZmluaXR5IiwiU21hcnRGb3JlZ3JvdW5kSXNBY3RpdmUiOmZhbHNlLCJIb3Jpem9udGFsQWxpZ25tZW50IjowLCJWZXJ0aWNhbEFsaWdubWVudCI6MCwiU21hcnRGb3JlZ3JvdW5kIjpudWxsLCJNYXJnaW4iOnsiJGlkIjoiOTIiLCJUb3AiOjAsIkxlZnQiOjAsIlJpZ2h0IjowLCJCb3R0b20iOjB9LCJQYWRkaW5nIjp7IiRpZCI6IjkzIiwiVG9wIjowLCJMZWZ0IjowLCJSaWdodCI6MCwiQm90dG9tIjowfSwiQmFja2dyb3VuZCI6eyIkaWQiOiI5NCIsIkNvbG9yIjp7IiRyZWYiOiIyMCJ9fSwiSXNWaXNpYmxlIjp0cnVlLCJXaWR0aCI6MC4wLCJIZWlnaHQiOjAuMCwiQm9yZGVyU3R5bGUiOm51bGwsIlBhcmVudFN0eWxlIjpudWxsfSwiSG9yaXpvbnRhbENvbm5lY3RvclN0eWxlIjp7IiRpZCI6Ijk1IiwiTGluZUNvbG9yIjp7IiRpZCI6Ijk2IiwiJHR5cGUiOiJOTFJFLkNvbW1vbi5Eb20uU29saWRDb2xvckJydXNoLCBOTFJFLkNvbW1vbiIsIkNvbG9yIjp7IiRpZCI6Ijk3IiwiQSI6MjU1LCJSIjoyMDQsIkciOjIwNCwiQiI6MjA0fX0sIkxpbmVXZWlnaHQiOjEuMCwiTGluZVR5cGUiOjAsIlBhcmVudFN0eWxlIjpudWxsfSwiVmVydGljYWxDb25uZWN0b3JTdHlsZSI6eyIkaWQiOiI5OCIsIkxpbmVDb2xvciI6eyIkaWQiOiI5OSIsIiR0eXBlIjoiTkxSRS5Db21tb24uRG9tLlNvbGlkQ29sb3JCcnVzaCwgTkxSRS5Db21tb24iLCJDb2xvciI6eyIkaWQiOiIxMDAiLCJBIjoyNTUsIlIiOjIwNCwiRyI6MjA0LCJCIjoyMDR9fSwiTGluZVdlaWdodCI6MC4wLCJMaW5lVHlwZSI6MCwiUGFyZW50U3R5bGUiOm51bGx9LCJNYXJnaW4iOm51bGwsIlN0YXJ0RGF0ZVBvc2l0aW9uIjoyLCJFbmREYXRlUG9zaXRpb24iOjIsIkRhdGVJc1Zpc2libGUiOnRydWUsIlRpdGxlUG9zaXRpb24iOjQsIkR1cmF0aW9uUG9zaXRpb24iOjYsIlBlcmNlbnRhZ2VDb21wbGV0ZWRQb3NpdGlvbiI6NiwiU3BhY2luZyI6NSwiSXNCZWxvd1RpbWViYW5kIjp0cnVlLCJQZXJjZW50YWdlQ29tcGxldGVTaGFwZU9wYWNpdHkiOjM1LCJTaGFwZVN0eWxlIjp7IiRpZCI6IjEwMSIsIk1hcmdpbiI6eyIkaWQiOiIxMDIiLCJUb3AiOjAsIkxlZnQiOjQsIlJpZ2h0Ijo0LCJCb3R0b20iOjB9LCJQYWRkaW5nIjp7IiRpZCI6IjEwMyIsIlRvcCI6MCwiTGVmdCI6MCwiUmlnaHQiOjAsIkJvdHRvbSI6MH0sIkJhY2tncm91bmQiOm51bGwsIklzVmlzaWJsZSI6dHJ1ZSwiV2lkdGgiOjAuMCwiSGVpZ2h0IjoxNi4wLCJCb3JkZXJTdHlsZSI6eyIkaWQiOiIxMDQiLCJMaW5lQ29sb3IiOnsiJGlkIjoiMTA1IiwiJHR5cGUiOiJOTFJFLkNvbW1vbi5Eb20uU29saWRDb2xvckJydXNoLCBOTFJFLkNvbW1vbiIsIkNvbG9yIjp7IiRpZCI6IjEwNiIsIkEiOjI1NSwiUiI6MjU1LCJHIjowLCJCIjowfX0sIkxpbmVXZWlnaHQiOjAuMCwiTGluZVR5cGUiOjAsIlBhcmVudFN0eWxlIjpudWxsfSwiUGFyZW50U3R5bGUiOm51bGx9LCJUaXRsZVN0eWxlIjp7IiRpZCI6IjEwNyIsIkZvbnRTZXR0aW5ncyI6eyIkaWQiOiIxMDgiLCJGb250U2l6ZSI6MTEsIkZvbnROYW1lIjoiQ2FsaWJyaSIsIklzQm9sZCI6dHJ1ZSwiSXNJdGFsaWMiOmZhbHNlLCJJc1VuZGVybGluZWQiOmZhbHNlLCJQYXJlbnRTdHlsZSI6bnVsbH0sIkF1dG9TaXplIjowLCJGb3JlZ3JvdW5kIjp7IiRpZCI6IjEwOSIsIkNvbG9yIjp7IiRpZCI6IjExMCIsIkEiOjI1NSwiUiI6MCwiRyI6MCwiQiI6MH19LCJNYXhXaWR0aCI6NzIwLjAsIk1heEhlaWdodCI6IkluZmluaXR5IiwiU21hcnRGb3JlZ3JvdW5kSXNBY3RpdmUiOmZhbHNlLCJIb3Jpem9udGFsQWxpZ25tZW50IjowLCJWZXJ0aWNhbEFsaWdubWVudCI6MCwiU21hcnRGb3JlZ3JvdW5kIjpudWxsLCJNYXJnaW4iOnsiJGlkIjoiMTExIiwiVG9wIjowLCJMZWZ0IjowLCJSaWdodCI6MCwiQm90dG9tIjowfSwiUGFkZGluZyI6eyIkaWQiOiIxMTIiLCJUb3AiOjAsIkxlZnQiOjAsIlJpZ2h0IjowLCJCb3R0b20iOjB9LCJCYWNrZ3JvdW5kIjp7IiRpZCI6IjExMyIsIkNvbG9yIjp7IiRyZWYiOiIyMCJ9fSwiSXNWaXNpYmxlIjp0cnVlLCJXaWR0aCI6MC4wLCJIZWlnaHQiOjAuMCwiQm9yZGVyU3R5bGUiOm51bGwsIlBhcmVudFN0eWxlIjpudWxsfSwiRGF0ZVN0eWxlIjp7IiRpZCI6IjExNCIsIkZvbnRTZXR0aW5ncyI6eyIkaWQiOiIxMTUiLCJGb250U2l6ZSI6MTAsIkZvbnROYW1lIjoiQ2FsaWJyaSIsIklzQm9sZCI6ZmFsc2UsIklzSXRhbGljIjpmYWxzZSwiSXNVbmRlcmxpbmVkIjpmYWxzZSwiUGFyZW50U3R5bGUiOm51bGx9LCJBdXRvU2l6ZSI6MCwiRm9yZWdyb3VuZCI6eyIkaWQiOiIxMTYiLCJDb2xvciI6eyIkaWQiOiIxMTciLCJBIjoyNTUsIlIiOjMxLCJHIjo3MywiQiI6MTI2fX0sIk1heFdpZHRoIjoyMDAuMCwiTWF4SGVpZ2h0IjoiSW5maW5pdHkiLCJTbWFydEZvcmVncm91bmRJc0FjdGl2ZSI6ZmFsc2UsIkhvcml6b250YWxBbGlnbm1lbnQiOjAsIlZlcnRpY2FsQWxpZ25tZW50IjowLCJTbWFydEZvcmVncm91bmQiOm51bGwsIk1hcmdpbiI6eyIkaWQiOiIxMTgiLCJUb3AiOjAsIkxlZnQiOjAsIlJpZ2h0IjowLCJCb3R0b20iOjB9LCJQYWRkaW5nIjp7IiRpZCI6IjExOSIsIlRvcCI6MCwiTGVmdCI6MCwiUmlnaHQiOjAsIkJvdHRvbSI6MH0sIkJhY2tncm91bmQiOnsiJGlkIjoiMTIwIiwiQ29sb3IiOnsiJHJlZiI6IjIwIn19LCJJc1Zpc2libGUiOnRydWUsIldpZHRoIjowLjAsIkhlaWdodCI6MC4wLCJCb3JkZXJTdHlsZSI6bnVsbCwiUGFyZW50U3R5bGUiOm51bGx9LCJEYXRlRm9ybWF0Ijp7IiRpZCI6IjEyMSIsIkZvcm1hdFN0cmluZyI6Ik1NTSB5eXl5IiwiU2VwYXJhdG9yIjoiLyIsIlVzZUludGVybmF0aW9uYWxEYXRlRm9ybWF0IjpmYWxzZSwiRGF0ZUlzVmlzaWJsZSI6dHJ1ZSwiVGltZUlzVmlzaWJsZSI6ZmFsc2UsIkhvdXJEaWdpdHMiOjEsIkFtUG1EZXNpZ25hdG9yIjoyLCJUcmltMDBNaW51dGVzIjpmYWxzZSwiTGFzdEtub3duVmlzaWJpbGl0eVN0YXRlIjpudWxsfSwiSXNWaXNpYmxlIjp0cnVlLCJQYXJlbnRTdHlsZSI6bnVsbCwiX2V4cGxpY2l0bHlTZXQiOnsiJGlkIjoiMTIyIiwiU2hhcGVTdHlsZSI6ZmFsc2UsIlRpdGxlU3R5bGUiOmZhbHNlLCJEYXRlU3R5bGUiOmZhbHNlLCJIb3Jpem9udGFsQ29ubmVjdG9yU3R5bGUiOmZhbHNlLCJWZXJ0aWNhbENvbm5lY3RvclN0eWxlIjpmYWxzZSwiUGVyY2VudGFnZUNvbXBsZXRlU2hhcGVPcGFjaXR5IjpmYWxzZSwiU2hhcGUiOmZhbHNlLCJTaGFwZVRoaWNrbmVzcyI6ZmFsc2UsIk1hcmdpbiI6ZmFsc2UsIlN0YXJ0RGF0ZVBvc2l0aW9uIjpmYWxzZSwiRW5kRGF0ZVBvc2l0aW9uIjpmYWxzZSwiVGl0bGVQb3NpdGlvbiI6ZmFsc2UsIkR1cmF0aW9uUG9zaXRpb24iOmZhbHNlLCJQZXJjZW50YWdlQ29tcGxldGVkUG9zaXRpb24iOmZhbHNlLCJTcGFjaW5nIjpmYWxzZSwiSXNCZWxvd1RpbWViYW5kIjpmYWxzZSwiRGF0ZUZvcm1hdCI6ZmFsc2UsIklzVmlzaWJsZSI6ZmFsc2V9fSwiU2hvd0VsYXBzZWRUaW1lR3JhZGllbnRTdHlsZSI6ZmFsc2V9LCJTY2FsZSI6eyIkaWQiOiIxMjMiLCJTdGFydERhdGUiOiIwMDAxLTAxLTAxVDAwOjAwOjAwIiwiRW5kRGF0ZSI6IjAwMDEtMDEtMDFUMDA6MDA6MDAiLCJGb3JtYXQiOiJNTU0iLCJUeXBlIjoyLCJBdXRvRGF0ZVJhbmdlIjp0cnVlLCJXb3JraW5nRGF5cyI6MzEsIlRvZGF5TWFya2VyVGV4dCI6IlRvZGF5IiwiQXV0b1NjYWxlVHlwZSI6dHJ1ZX0sIk1pbGVzdG9uZXMiOlt7IiRpZCI6IjEyNCIsIkRhdGUiOiIyMDE3LTEwLTAxVDIzOjU5OjAwWiIsIlN0eWxlIjp7IiRpZCI6IjEyNSIsIlNoYXBlIjowLCJDb25uZWN0b3JNYXJnaW4iOnsiJHJlZiI6IjU0In0sIkNvbm5lY3RvclN0eWxlIjp7IiRpZCI6IjEyNiIsIkxpbmVDb2xvciI6eyIkaWQiOiIxMjciLCIkdHlwZSI6Ik5MUkUuQ29tbW9uLkRvbS5Tb2xpZENvbG9yQnJ1c2gsIE5MUkUuQ29tbW9uIiwiQ29sb3IiOnsiJGlkIjoiMTI4IiwiQSI6MTI3LCJSIjowLCJHIjoxMTQsIkIiOjE4OH19LCJMaW5lV2VpZ2h0IjoxLjAsIkxpbmVUeXBlIjowLCJQYXJlbnRTdHlsZSI6eyIkcmVmIjoiNTUifX0sIklzQmVsb3dUaW1lYmFuZCI6ZmFsc2UsIkhpZGVEYXRlIjpmYWxzZSwiU2hhcGVTaXplIjoxLCJTcGFjaW5nIjoxLjAsIlBhZGRpbmciOnsiJHJlZiI6IjU4In0sIlNoYXBlU3R5bGUiOnsiJGlkIjoiMTI5IiwiTWFyZ2luIjp7IiRyZWYiOiI2MCJ9LCJQYWRkaW5nIjp7IiRyZWYiOiI2MSJ9LCJCYWNrZ3JvdW5kIjp7IiRpZCI6IjEzMCIsIkNvbG9yIjp7IiRpZCI6IjEzMSIsIkEiOjI1NSwiUiI6MCwiRyI6MTE0LCJCIjoxODh9fSwiSXNWaXNpYmxlIjp0cnVlLCJXaWR0aCI6MTguMCwiSGVpZ2h0IjoyMC4wLCJCb3JkZXJTdHlsZSI6eyIkaWQiOiIxMzIiLCJMaW5lQ29sb3IiOnsiJHJlZiI6IjYzIn0sIkxpbmVXZWlnaHQiOjAuMCwiTGluZVR5cGUiOjAsIlBhcmVudFN0eWxlIjp7IiRyZWYiOiI2MiJ9fSwiUGFyZW50U3R5bGUiOnsiJHJlZiI6IjU5In19LCJUaXRsZVN0eWxlIjp7IiRpZCI6IjEzMyIsIkZvbnRTZXR0aW5ncyI6eyIkaWQiOiIxMzQiLCJGb250U2l6ZSI6MTEsIkZvbnROYW1lIjoiQ2FsaWJyaSIsIklzQm9sZCI6dHJ1ZSwiSXNJdGFsaWMiOmZhbHNlLCJJc1VuZGVybGluZWQiOmZhbHNlLCJQYXJlbnRTdHlsZSI6eyIkcmVmIjoiNjYifX0sIkF1dG9TaXplIjowLCJGb3JlZ3JvdW5kIjp7IiRyZWYiOiI2NyJ9LCJNYXhXaWR0aCI6MjAwLjAsIk1heEhlaWdodCI6IkluZmluaXR5IiwiU21hcnRGb3JlZ3JvdW5kSXNBY3RpdmUiOmZhbHNlLCJIb3Jpem9udGFsQWxpZ25tZW50IjoxLCJWZXJ0aWNhbEFsaWdubWVudCI6MCwiU21hcnRGb3JlZ3JvdW5kIjpudWxsLCJNYXJnaW4iOnsiJHJlZiI6IjY5In0sIlBhZGRpbmciOnsiJHJlZiI6IjcwIn0sIkJhY2tncm91bmQiOnsiJHJlZiI6IjcxIn0sIklzVmlzaWJsZSI6dHJ1ZSwiV2lkdGgiOjAuMCwiSGVpZ2h0IjowLjAsIkJvcmRlclN0eWxlIjp7IiRpZCI6IjEzNSIsIkxpbmVDb2xvciI6bnVsbCwiTGluZVdlaWdodCI6MC4wLCJMaW5lVHlwZSI6MCwiUGFyZW50U3R5bGUiOm51bGx9LCJQYXJlbnRTdHlsZSI6eyIkcmVmIjoiNjUifX0sIkRhdGVTdHlsZSI6eyIkaWQiOiIxMzYiLCJGb250U2V0dGluZ3MiOnsiJGlkIjoiMTM3IiwiRm9udFNpemUiOjEwLCJGb250TmFtZSI6IkNhbGlicmkiLCJJc0JvbGQiOmZhbHNlLCJJc0l0YWxpYyI6ZmFsc2UsIklzVW5kZXJsaW5lZCI6ZmFsc2UsIlBhcmVudFN0eWxlIjp7IiRyZWYiOiI3MyJ9fSwiQXV0b1NpemUiOjAsIkZvcmVncm91bmQiOnsiJHJlZiI6Ijc0In0sIk1heFdpZHRoIjoyMDAuMC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0cnVlLCJXaWR0aCI6MC4wLCJIZWlnaHQiOjAuMCwiQm9yZGVyU3R5bGUiOnsiJGlkIjoiMTM4IiwiTGluZUNvbG9yIjpudWxsLCJMaW5lV2VpZ2h0IjowLjAsIkxpbmVUeXBlIjowLCJQYXJlbnRTdHlsZSI6bnVsbH0sIlBhcmVudFN0eWxlIjp7IiRyZWYiOiI3MiJ9fSwiRGF0ZUZvcm1hdCI6eyIkcmVmIjoiNzkifSwiSXNWaXNpYmxlIjp0cnVlLCJQYXJlbnRTdHlsZSI6eyIkcmVmIjoiNTMifX0sIlBvc2l0aW9uIjp7IlJhdGlvIjowLjAsIklzQ3VzdG9tIjpmYWxzZX0sIkRhdGVGb3JtYXQiOnsiJHJlZiI6Ijc5In0sIklkIjoiODMwZmFkMmYtZmE2ZC00ZWJhLTlmMmYtOTEwNzk4ZjE2ODgzIiwiSW1wb3J0SWQiOm51bGwsIlRpdGxlIjoiSW5mb3JtYXRpb24gR2F0aGVyaW5nIiwiTm90ZSI6bnVsbCwiSHlwZXJsaW5rIjpudWxsLCJJc0NoYW5nZWQiOmZhbHNlLCJJc05ldyI6ZmFsc2V9LHsiJGlkIjoiMTM5IiwiRGF0ZSI6IjIwMTctMTEtMDFUMjM6NTk6MDBaIiwiU3R5bGUiOnsiJGlkIjoiMTQwIiwiU2hhcGUiOjAsIkNvbm5lY3Rvck1hcmdpbiI6eyIkcmVmIjoiNTQifSwiQ29ubmVjdG9yU3R5bGUiOnsiJGlkIjoiMTQxIiwiTGluZUNvbG9yIjp7IiRpZCI6IjE0MiIsIiR0eXBlIjoiTkxSRS5Db21tb24uRG9tLlNvbGlkQ29sb3JCcnVzaCwgTkxSRS5Db21tb24iLCJDb2xvciI6eyIkaWQiOiIxNDMiLCJBIjoxMjcsIlIiOjE1NSwiRyI6MTg3LCJCIjo4OX19LCJMaW5lV2VpZ2h0IjoxLjAsIkxpbmVUeXBlIjowLCJQYXJlbnRTdHlsZSI6eyIkcmVmIjoiNTUifX0sIklzQmVsb3dUaW1lYmFuZCI6ZmFsc2UsIkhpZGVEYXRlIjpmYWxzZSwiU2hhcGVTaXplIjoxLCJTcGFjaW5nIjoxLjAsIlBhZGRpbmciOnsiJHJlZiI6IjU4In0sIlNoYXBlU3R5bGUiOnsiJGlkIjoiMTQ0IiwiTWFyZ2luIjp7IiRyZWYiOiI2MCJ9LCJQYWRkaW5nIjp7IiRyZWYiOiI2MSJ9LCJCYWNrZ3JvdW5kIjp7IiRpZCI6IjE0NSIsIkNvbG9yIjp7IiRpZCI6IjE0NiIsIkEiOjI1NSwiUiI6MTU1LCJHIjoxODcsIkIiOjg5fX0sIklzVmlzaWJsZSI6dHJ1ZSwiV2lkdGgiOjE4LjAsIkhlaWdodCI6MjAuMCwiQm9yZGVyU3R5bGUiOnsiJGlkIjoiMTQ3IiwiTGluZUNvbG9yIjp7IiRyZWYiOiI2MyJ9LCJMaW5lV2VpZ2h0IjowLjAsIkxpbmVUeXBlIjowLCJQYXJlbnRTdHlsZSI6eyIkcmVmIjoiNjIifX0sIlBhcmVudFN0eWxlIjp7IiRyZWYiOiI1OSJ9fSwiVGl0bGVTdHlsZSI6eyIkaWQiOiIxNDgiLCJGb250U2V0dGluZ3MiOnsiJGlkIjoiMTQ5IiwiRm9udFNpemUiOjExLCJGb250TmFtZSI6IkNhbGlicmkiLCJJc0JvbGQiOnRydWUsIklzSXRhbGljIjpmYWxzZSwiSXNVbmRlcmxpbmVkIjpmYWxzZSwiUGFyZW50U3R5bGUiOnsiJHJlZiI6IjY2In19LCJBdXRvU2l6ZSI6MCwiRm9yZWdyb3VuZCI6eyIkcmVmIjoiNjcifSwiTWF4V2lkdGgiOjIwMC4wLCJNYXhIZWlnaHQiOiJJbmZpbml0eSIsIlNtYXJ0Rm9yZWdyb3VuZElzQWN0aXZlIjpmYWxzZSwiSG9yaXpvbnRhbEFsaWdubWVudCI6MSwiVmVydGljYWxBbGlnbm1lbnQiOjAsIlNtYXJ0Rm9yZWdyb3VuZCI6bnVsbCwiTWFyZ2luIjp7IiRyZWYiOiI2OSJ9LCJQYWRkaW5nIjp7IiRyZWYiOiI3MCJ9LCJCYWNrZ3JvdW5kIjp7IiRyZWYiOiI3MSJ9LCJJc1Zpc2libGUiOnRydWUsIldpZHRoIjowLjAsIkhlaWdodCI6MC4wLCJCb3JkZXJTdHlsZSI6eyIkaWQiOiIxNTAiLCJMaW5lQ29sb3IiOm51bGwsIkxpbmVXZWlnaHQiOjAuMCwiTGluZVR5cGUiOjAsIlBhcmVudFN0eWxlIjpudWxsfSwiUGFyZW50U3R5bGUiOnsiJHJlZiI6IjY1In19LCJEYXRlU3R5bGUiOnsiJGlkIjoiMTUxIiwiRm9udFNldHRpbmdzIjp7IiRpZCI6IjE1MiIsIkZvbnRTaXplIjoxMCwiRm9udE5hbWUiOiJDYWxpYnJpIiwiSXNCb2xkIjpmYWxzZSwiSXNJdGFsaWMiOmZhbHNlLCJJc1VuZGVybGluZWQiOmZhbHNlLCJQYXJlbnRTdHlsZSI6eyIkcmVmIjoiNzMifX0sIkF1dG9TaXplIjowLCJGb3JlZ3JvdW5kIjp7IiRyZWYiOiI3NCJ9LCJNYXhXaWR0aCI6MjAwLjAsIk1heEhlaWdodCI6IkluZmluaXR5IiwiU21hcnRGb3JlZ3JvdW5kSXNBY3RpdmUiOmZhbHNlLCJIb3Jpem9udGFsQWxpZ25tZW50IjowLCJWZXJ0aWNhbEFsaWdubWVudCI6MCwiU21hcnRGb3JlZ3JvdW5kIjpudWxsLCJNYXJnaW4iOnsiJHJlZiI6Ijc2In0sIlBhZGRpbmciOnsiJHJlZiI6Ijc3In0sIkJhY2tncm91bmQiOnsiJHJlZiI6Ijc4In0sIklzVmlzaWJsZSI6dHJ1ZSwiV2lkdGgiOjAuMCwiSGVpZ2h0IjowLjAsIkJvcmRlclN0eWxlIjp7IiRpZCI6IjE1MyIsIkxpbmVDb2xvciI6bnVsbCwiTGluZVdlaWdodCI6MC4wLCJMaW5lVHlwZSI6MCwiUGFyZW50U3R5bGUiOm51bGx9LCJQYXJlbnRTdHlsZSI6eyIkcmVmIjoiNzIifX0sIkRhdGVGb3JtYXQiOnsiJHJlZiI6Ijc5In0sIklzVmlzaWJsZSI6dHJ1ZSwiUGFyZW50U3R5bGUiOnsiJHJlZiI6IjUzIn19LCJQb3NpdGlvbiI6eyJSYXRpbyI6MC4wLCJJc0N1c3RvbSI6ZmFsc2V9LCJEYXRlRm9ybWF0Ijp7IiRyZWYiOiI3OSJ9LCJJZCI6IjI4ZjM5NTdlLWY4OTctNGIyYS1iNzlmLWQ3YWMwOTk0OGIyOSIsIkltcG9ydElkIjpudWxsLCJUaXRsZSI6Ik9wZXJhdGlvbmFsIFBsYW4iLCJOb3RlIjpudWxsLCJIeXBlcmxpbmsiOm51bGwsIklzQ2hhbmdlZCI6ZmFsc2UsIklzTmV3IjpmYWxzZX0seyIkaWQiOiIxNTQiLCJEYXRlIjoiMjAxNy0xMi0xNlQyMzo1OTowMFoiLCJTdHlsZSI6eyIkaWQiOiIxNTUiLCJTaGFwZSI6MiwiQ29ubmVjdG9yTWFyZ2luIjp7IiRyZWYiOiI1NCJ9LCJDb25uZWN0b3JTdHlsZSI6eyIkaWQiOiIxNTYiLCJMaW5lQ29sb3IiOnsiJGlkIjoiMTU3IiwiJHR5cGUiOiJOTFJFLkNvbW1vbi5Eb20uU29saWRDb2xvckJydXNoLCBOTFJFLkNvbW1vbiIsIkNvbG9yIjp7IiRpZCI6IjE1OCIsIkEiOjEyNywiUiI6MTI4LCJHIjoxMDAsIkIiOjE2Mn19LCJMaW5lV2VpZ2h0IjoxLjAsIkxpbmVUeXBlIjowLCJQYXJlbnRTdHlsZSI6eyIkcmVmIjoiNTUifX0sIklzQmVsb3dUaW1lYmFuZCI6ZmFsc2UsIkhpZGVEYXRlIjpmYWxzZSwiU2hhcGVTaXplIjoxLCJTcGFjaW5nIjoxLjAsIlBhZGRpbmciOnsiJHJlZiI6IjU4In0sIlNoYXBlU3R5bGUiOnsiJGlkIjoiMTU5IiwiTWFyZ2luIjp7IiRyZWYiOiI2MCJ9LCJQYWRkaW5nIjp7IiRyZWYiOiI2MSJ9LCJCYWNrZ3JvdW5kIjp7IiRpZCI6IjE2MCIsIkNvbG9yIjp7IiRpZCI6IjE2MSIsIkEiOjI1NSwiUiI6MTI4LCJHIjoxMDAsIkIiOjE2Mn19LCJJc1Zpc2libGUiOnRydWUsIldpZHRoIjoxOC4wLCJIZWlnaHQiOjIwLjAsIkJvcmRlclN0eWxlIjp7IiRpZCI6IjE2MiIsIkxpbmVDb2xvciI6eyIkcmVmIjoiNjMifSwiTGluZVdlaWdodCI6MC4wLCJMaW5lVHlwZSI6MCwiUGFyZW50U3R5bGUiOnsiJHJlZiI6IjYyIn19LCJQYXJlbnRTdHlsZSI6eyIkcmVmIjoiNTkifX0sIlRpdGxlU3R5bGUiOnsiJGlkIjoiMTYzIiwiRm9udFNldHRpbmdzIjp7IiRpZCI6IjE2NCIsIkZvbnRTaXplIjoxMSwiRm9udE5hbWUiOiJDYWxpYnJpIiwiSXNCb2xkIjp0cnVlLCJJc0l0YWxpYyI6ZmFsc2UsIklzVW5kZXJsaW5lZCI6ZmFsc2UsIlBhcmVudFN0eWxlIjp7IiRyZWYiOiI2NiJ9fSwiQXV0b1NpemUiOjAsIkZvcmVncm91bmQiOnsiJHJlZiI6IjY3In0sIk1heFdpZHRoIjoyMDAuMCwiTWF4SGVpZ2h0IjoiSW5maW5pdHkiLCJTbWFydEZvcmVncm91bmRJc0FjdGl2ZSI6ZmFsc2UsIkhvcml6b250YWxBbGlnbm1lbnQiOjAsIlZlcnRpY2FsQWxpZ25tZW50IjowLCJTbWFydEZvcmVncm91bmQiOm51bGwsIk1hcmdpbiI6eyIkcmVmIjoiNjkifSwiUGFkZGluZyI6eyIkcmVmIjoiNzAifSwiQmFja2dyb3VuZCI6eyIkcmVmIjoiNzEifSwiSXNWaXNpYmxlIjp0cnVlLCJXaWR0aCI6MC4wLCJIZWlnaHQiOjAuMCwiQm9yZGVyU3R5bGUiOnsiJGlkIjoiMTY1IiwiTGluZUNvbG9yIjpudWxsLCJMaW5lV2VpZ2h0IjowLjAsIkxpbmVUeXBlIjowLCJQYXJlbnRTdHlsZSI6bnVsbH0sIlBhcmVudFN0eWxlIjp7IiRyZWYiOiI2NSJ9fSwiRGF0ZVN0eWxlIjp7IiRpZCI6IjE2NiIsIkZvbnRTZXR0aW5ncyI6eyIkaWQiOiIxNjciLCJGb250U2l6ZSI6MTAsIkZvbnROYW1lIjoiQ2FsaWJyaSIsIklzQm9sZCI6ZmFsc2UsIklzSXRhbGljIjpmYWxzZSwiSXNVbmRlcmxpbmVkIjpmYWxzZSwiUGFyZW50U3R5bGUiOnsiJHJlZiI6IjczIn19LCJBdXRvU2l6ZSI6MCwiRm9yZWdyb3VuZCI6eyIkcmVmIjoiNzQifSwiTWF4V2lkdGgiOjIwMC4wLCJNYXhIZWlnaHQiOiJJbmZpbml0eSIsIlNtYXJ0Rm9yZWdyb3VuZElzQWN0aXZlIjpmYWxzZSwiSG9yaXpvbnRhbEFsaWdubWVudCI6MCwiVmVydGljYWxBbGlnbm1lbnQiOjAsIlNtYXJ0Rm9yZWdyb3VuZCI6bnVsbCwiTWFyZ2luIjp7IiRyZWYiOiI3NiJ9LCJQYWRkaW5nIjp7IiRyZWYiOiI3NyJ9LCJCYWNrZ3JvdW5kIjp7IiRyZWYiOiI3OCJ9LCJJc1Zpc2libGUiOnRydWUsIldpZHRoIjowLjAsIkhlaWdodCI6MC4wLCJCb3JkZXJTdHlsZSI6eyIkaWQiOiIxNjgiLCJMaW5lQ29sb3IiOm51bGwsIkxpbmVXZWlnaHQiOjAuMCwiTGluZVR5cGUiOjAsIlBhcmVudFN0eWxlIjpudWxsfSwiUGFyZW50U3R5bGUiOnsiJHJlZiI6IjcyIn19LCJEYXRlRm9ybWF0Ijp7IiRyZWYiOiI3OSJ9LCJJc1Zpc2libGUiOnRydWUsIlBhcmVudFN0eWxlIjp7IiRyZWYiOiI1MyJ9fSwiUG9zaXRpb24iOnsiUmF0aW8iOjAuMCwiSXNDdXN0b20iOmZhbHNlfSwiRGF0ZUZvcm1hdCI6eyIkcmVmIjoiNzkifSwiSWQiOiIzMjAyYmQwNC02ZDQxLTQ3MTktYTFkMy0wM2M2MmI5NTc5NGMiLCJJbXBvcnRJZCI6bnVsbCwiVGl0bGUiOiJQcm90b2NvbCBBcHByb3ZlZCIsIk5vdGUiOm51bGwsIkh5cGVybGluayI6bnVsbCwiSXNDaGFuZ2VkIjpmYWxzZSwiSXNOZXciOmZhbHNlfSx7IiRpZCI6IjE2OSIsIkRhdGUiOiIyMDE3LTEyLTE3VDIzOjU5OjAwWiIsIlN0eWxlIjp7IiRpZCI6IjE3MCIsIlNoYXBlIjowLCJDb25uZWN0b3JNYXJnaW4iOnsiJHJlZiI6IjU0In0sIkNvbm5lY3RvclN0eWxlIjp7IiRpZCI6IjE3MSIsIkxpbmVDb2xvciI6eyIkaWQiOiIxNzIiLCIkdHlwZSI6Ik5MUkUuQ29tbW9uLkRvbS5Tb2xpZENvbG9yQnJ1c2gsIE5MUkUuQ29tbW9uIiwiQ29sb3IiOnsiJGlkIjoiMTczIiwiQSI6MTI3LCJSIjo3NSwiRyI6MTcyLCJCIjoxOTh9fSwiTGluZVdlaWdodCI6MS4wLCJMaW5lVHlwZSI6MCwiUGFyZW50U3R5bGUiOnsiJHJlZiI6IjU1In19LCJJc0JlbG93VGltZWJhbmQiOmZhbHNlLCJIaWRlRGF0ZSI6ZmFsc2UsIlNoYXBlU2l6ZSI6MSwiU3BhY2luZyI6MS4wLCJQYWRkaW5nIjp7IiRyZWYiOiI1OCJ9LCJTaGFwZVN0eWxlIjp7IiRpZCI6IjE3NCIsIk1hcmdpbiI6eyIkcmVmIjoiNjAifSwiUGFkZGluZyI6eyIkcmVmIjoiNjEifSwiQmFja2dyb3VuZCI6eyIkaWQiOiIxNzUiLCJDb2xvciI6eyIkaWQiOiIxNzYiLCJBIjoyNTUsIlIiOjc1LCJHIjoxNzIsIkIiOjE5OH19LCJJc1Zpc2libGUiOnRydWUsIldpZHRoIjoxOC4wLCJIZWlnaHQiOjIwLjAsIkJvcmRlclN0eWxlIjp7IiRpZCI6IjE3NyIsIkxpbmVDb2xvciI6eyIkcmVmIjoiNjMifSwiTGluZVdlaWdodCI6MC4wLCJMaW5lVHlwZSI6MCwiUGFyZW50U3R5bGUiOnsiJHJlZiI6IjYyIn19LCJQYXJlbnRTdHlsZSI6eyIkcmVmIjoiNTkifX0sIlRpdGxlU3R5bGUiOnsiJGlkIjoiMTc4IiwiRm9udFNldHRpbmdzIjp7IiRpZCI6IjE3OSIsIkZvbnRTaXplIjoxMSwiRm9udE5hbWUiOiJDYWxpYnJpIiwiSXNCb2xkIjp0cnVlLCJJc0l0YWxpYyI6ZmFsc2UsIklzVW5kZXJsaW5lZCI6ZmFsc2UsIlBhcmVudFN0eWxlIjp7IiRyZWYiOiI2NiJ9fSwiQXV0b1NpemUiOjAsIkZvcmVncm91bmQiOnsiJHJlZiI6IjY3In0sIk1heFdpZHRoIjoyMDAuMCwiTWF4SGVpZ2h0IjoiSW5maW5pdHkiLCJTbWFydEZvcmVncm91bmRJc0FjdGl2ZSI6ZmFsc2UsIkhvcml6b250YWxBbGlnbm1lbnQiOjEsIlZlcnRpY2FsQWxpZ25tZW50IjowLCJTbWFydEZvcmVncm91bmQiOm51bGwsIk1hcmdpbiI6eyIkcmVmIjoiNjkifSwiUGFkZGluZyI6eyIkcmVmIjoiNzAifSwiQmFja2dyb3VuZCI6eyIkcmVmIjoiNzEifSwiSXNWaXNpYmxlIjp0cnVlLCJXaWR0aCI6MC4wLCJIZWlnaHQiOjAuMCwiQm9yZGVyU3R5bGUiOnsiJGlkIjoiMTgwIiwiTGluZUNvbG9yIjpudWxsLCJMaW5lV2VpZ2h0IjowLjAsIkxpbmVUeXBlIjowLCJQYXJlbnRTdHlsZSI6bnVsbH0sIlBhcmVudFN0eWxlIjp7IiRyZWYiOiI2NSJ9fSwiRGF0ZVN0eWxlIjp7IiRpZCI6IjE4MSIsIkZvbnRTZXR0aW5ncyI6eyIkaWQiOiIxODIiLCJGb250U2l6ZSI6MTAsIkZvbnROYW1lIjoiQ2FsaWJyaSIsIklzQm9sZCI6ZmFsc2UsIklzSXRhbGljIjpmYWxzZSwiSXNVbmRlcmxpbmVkIjpmYWxzZSwiUGFyZW50U3R5bGUiOnsiJHJlZiI6IjczIn19LCJBdXRvU2l6ZSI6MCwiRm9yZWdyb3VuZCI6eyIkcmVmIjoiNzQifSwiTWF4V2lkdGgiOjIwMC4wLCJNYXhIZWlnaHQiOiJJbmZpbml0eSIsIlNtYXJ0Rm9yZWdyb3VuZElzQWN0aXZlIjpmYWxzZSwiSG9yaXpvbnRhbEFsaWdubWVudCI6MCwiVmVydGljYWxBbGlnbm1lbnQiOjAsIlNtYXJ0Rm9yZWdyb3VuZCI6bnVsbCwiTWFyZ2luIjp7IiRyZWYiOiI3NiJ9LCJQYWRkaW5nIjp7IiRyZWYiOiI3NyJ9LCJCYWNrZ3JvdW5kIjp7IiRyZWYiOiI3OCJ9LCJJc1Zpc2libGUiOnRydWUsIldpZHRoIjowLjAsIkhlaWdodCI6MC4wLCJCb3JkZXJTdHlsZSI6eyIkaWQiOiIxODMiLCJMaW5lQ29sb3IiOm51bGwsIkxpbmVXZWlnaHQiOjAuMCwiTGluZVR5cGUiOjAsIlBhcmVudFN0eWxlIjpudWxsfSwiUGFyZW50U3R5bGUiOnsiJHJlZiI6IjcyIn19LCJEYXRlRm9ybWF0Ijp7IiRyZWYiOiI3OSJ9LCJJc1Zpc2libGUiOnRydWUsIlBhcmVudFN0eWxlIjp7IiRyZWYiOiI1MyJ9fSwiUG9zaXRpb24iOnsiUmF0aW8iOjAuMCwiSXNDdXN0b20iOmZhbHNlfSwiRGF0ZUZvcm1hdCI6eyIkcmVmIjoiNzkifSwiSWQiOiIyMzY2M2UyMi1kMjI3LTQ5MzEtODcyZC1hY2MxM2NlNGRiNzAiLCJJbXBvcnRJZCI6bnVsbCwiVGl0bGUiOiJGaXJzdCBTaXRlIEFjdGl2YXRlZCIsIk5vdGUiOm51bGwsIkh5cGVybGluayI6bnVsbCwiSXNDaGFuZ2VkIjpmYWxzZSwiSXNOZXciOmZhbHNlfSx7IiRpZCI6IjE4NCIsIkRhdGUiOiIyMDE4LTAxLTE2VDIzOjU5OjAwWiIsIlN0eWxlIjp7IiRpZCI6IjE4NSIsIlNoYXBlIjoyLCJDb25uZWN0b3JNYXJnaW4iOnsiJHJlZiI6IjU0In0sIkNvbm5lY3RvclN0eWxlIjp7IiRpZCI6IjE4NiIsIkxpbmVDb2xvciI6eyIkaWQiOiIxODciLCIkdHlwZSI6Ik5MUkUuQ29tbW9uLkRvbS5Tb2xpZENvbG9yQnJ1c2gsIE5MUkUuQ29tbW9uIiwiQ29sb3IiOnsiJGlkIjoiMTg4IiwiQSI6MTI3LCJSIjoyNDcsIkciOjE1MCwiQiI6NzB9fSwiTGluZVdlaWdodCI6MS4wLCJMaW5lVHlwZSI6MCwiUGFyZW50U3R5bGUiOnsiJHJlZiI6IjU1In19LCJJc0JlbG93VGltZWJhbmQiOmZhbHNlLCJIaWRlRGF0ZSI6ZmFsc2UsIlNoYXBlU2l6ZSI6MSwiU3BhY2luZyI6MS4wLCJQYWRkaW5nIjp7IiRyZWYiOiI1OCJ9LCJTaGFwZVN0eWxlIjp7IiRpZCI6IjE4OSIsIk1hcmdpbiI6eyIkcmVmIjoiNjAifSwiUGFkZGluZyI6eyIkcmVmIjoiNjEifSwiQmFja2dyb3VuZCI6eyIkaWQiOiIxOTAiLCJDb2xvciI6eyIkaWQiOiIxOTEiLCJBIjoyNTUsIlIiOjI0NywiRyI6MTUwLCJCIjo3MH19LCJJc1Zpc2libGUiOnRydWUsIldpZHRoIjoxOC4wLCJIZWlnaHQiOjIwLjAsIkJvcmRlclN0eWxlIjp7IiRpZCI6IjE5MiIsIkxpbmVDb2xvciI6eyIkcmVmIjoiNjMifSwiTGluZVdlaWdodCI6MC4wLCJMaW5lVHlwZSI6MCwiUGFyZW50U3R5bGUiOnsiJHJlZiI6IjYyIn19LCJQYXJlbnRTdHlsZSI6eyIkcmVmIjoiNTkifX0sIlRpdGxlU3R5bGUiOnsiJGlkIjoiMTkzIiwiRm9udFNldHRpbmdzIjp7IiRpZCI6IjE5NCIsIkZvbnRTaXplIjoxMSwiRm9udE5hbWUiOiJDYWxpYnJpIiwiSXNCb2xkIjp0cnVlLCJJc0l0YWxpYyI6ZmFsc2UsIklzVW5kZXJsaW5lZCI6ZmFsc2UsIlBhcmVudFN0eWxlIjp7IiRyZWYiOiI2NiJ9fSwiQXV0b1NpemUiOjAsIkZvcmVncm91bmQiOnsiJHJlZiI6IjY3In0sIk1heFdpZHRoIjoyMDAuMCwiTWF4SGVpZ2h0IjoiSW5maW5pdHkiLCJTbWFydEZvcmVncm91bmRJc0FjdGl2ZSI6ZmFsc2UsIkhvcml6b250YWxBbGlnbm1lbnQiOjAsIlZlcnRpY2FsQWxpZ25tZW50IjowLCJTbWFydEZvcmVncm91bmQiOm51bGwsIk1hcmdpbiI6eyIkcmVmIjoiNjkifSwiUGFkZGluZyI6eyIkcmVmIjoiNzAifSwiQmFja2dyb3VuZCI6eyIkcmVmIjoiNzEifSwiSXNWaXNpYmxlIjp0cnVlLCJXaWR0aCI6MC4wLCJIZWlnaHQiOjAuMCwiQm9yZGVyU3R5bGUiOnsiJGlkIjoiMTk1IiwiTGluZUNvbG9yIjpudWxsLCJMaW5lV2VpZ2h0IjowLjAsIkxpbmVUeXBlIjowLCJQYXJlbnRTdHlsZSI6bnVsbH0sIlBhcmVudFN0eWxlIjp7IiRyZWYiOiI2NSJ9fSwiRGF0ZVN0eWxlIjp7IiRpZCI6IjE5NiIsIkZvbnRTZXR0aW5ncyI6eyIkaWQiOiIxOTciLCJGb250U2l6ZSI6MTAsIkZvbnROYW1lIjoiQ2FsaWJyaSIsIklzQm9sZCI6ZmFsc2UsIklzSXRhbGljIjpmYWxzZSwiSXNVbmRlcmxpbmVkIjpmYWxzZSwiUGFyZW50U3R5bGUiOnsiJHJlZiI6IjczIn19LCJBdXRvU2l6ZSI6MCwiRm9yZWdyb3VuZCI6eyIkcmVmIjoiNzQifSwiTWF4V2lkdGgiOjIwMC4wLCJNYXhIZWlnaHQiOiJJbmZpbml0eSIsIlNtYXJ0Rm9yZWdyb3VuZElzQWN0aXZlIjpmYWxzZSwiSG9yaXpvbnRhbEFsaWdubWVudCI6MCwiVmVydGljYWxBbGlnbm1lbnQiOjAsIlNtYXJ0Rm9yZWdyb3VuZCI6bnVsbCwiTWFyZ2luIjp7IiRyZWYiOiI3NiJ9LCJQYWRkaW5nIjp7IiRyZWYiOiI3NyJ9LCJCYWNrZ3JvdW5kIjp7IiRyZWYiOiI3OCJ9LCJJc1Zpc2libGUiOnRydWUsIldpZHRoIjowLjAsIkhlaWdodCI6MC4wLCJCb3JkZXJTdHlsZSI6eyIkaWQiOiIxOTgiLCJMaW5lQ29sb3IiOm51bGwsIkxpbmVXZWlnaHQiOjAuMCwiTGluZVR5cGUiOjAsIlBhcmVudFN0eWxlIjpudWxsfSwiUGFyZW50U3R5bGUiOnsiJHJlZiI6IjcyIn19LCJEYXRlRm9ybWF0Ijp7IiRyZWYiOiI3OSJ9LCJJc1Zpc2libGUiOnRydWUsIlBhcmVudFN0eWxlIjp7IiRyZWYiOiI1MyJ9fSwiUG9zaXRpb24iOnsiUmF0aW8iOjAuMCwiSXNDdXN0b20iOmZhbHNlfSwiRGF0ZUZvcm1hdCI6eyIkcmVmIjoiNzkifSwiSWQiOiIwYTQzZTE2Ny0wNTAxLTRiYWUtODM2OC1iMzc2NzE4MTFiNWMiLCJJbXBvcnRJZCI6bnVsbCwiVGl0bGUiOiJGaXJzdCBQYXRpZW50IEluIiwiTm90ZSI6bnVsbCwiSHlwZXJsaW5rIjpudWxsLCJJc0NoYW5nZWQiOmZhbHNlLCJJc05ldyI6ZmFsc2V9LHsiJGlkIjoiMTk5IiwiRGF0ZSI6IjIwMTktMDEtMTZUMjM6NTk6MDBaIiwiU3R5bGUiOnsiJGlkIjoiMjAwIiwiU2hhcGUiOjIsIkNvbm5lY3Rvck1hcmdpbiI6eyIkcmVmIjoiNTQifSwiQ29ubmVjdG9yU3R5bGUiOnsiJGlkIjoiMjAxIiwiTGluZUNvbG9yIjp7IiRpZCI6IjIwMiIsIiR0eXBlIjoiTkxSRS5Db21tb24uRG9tLlNvbGlkQ29sb3JCcnVzaCwgTkxSRS5Db21tb24iLCJDb2xvciI6eyIkaWQiOiIyMDMiLCJBIjoxMjcsIlIiOjMxLCJHIjo3MywiQiI6MTI1fX0sIkxpbmVXZWlnaHQiOjEuMCwiTGluZVR5cGUiOjAsIlBhcmVudFN0eWxlIjp7IiRyZWYiOiI1NSJ9fSwiSXNCZWxvd1RpbWViYW5kIjpmYWxzZSwiSGlkZURhdGUiOmZhbHNlLCJTaGFwZVNpemUiOjEsIlNwYWNpbmciOjEuMCwiUGFkZGluZyI6eyIkcmVmIjoiNTgifSwiU2hhcGVTdHlsZSI6eyIkaWQiOiIyMDQiLCJNYXJnaW4iOnsiJHJlZiI6IjYwIn0sIlBhZGRpbmciOnsiJHJlZiI6IjYxIn0sIkJhY2tncm91bmQiOnsiJGlkIjoiMjA1IiwiQ29sb3IiOnsiJGlkIjoiMjA2IiwiQSI6MjU1LCJSIjozMSwiRyI6NzMsIkIiOjEyNX19LCJJc1Zpc2libGUiOnRydWUsIldpZHRoIjoxOC4wLCJIZWlnaHQiOjIwLjAsIkJvcmRlclN0eWxlIjp7IiRpZCI6IjIwNyIsIkxpbmVDb2xvciI6eyIkcmVmIjoiNjMifSwiTGluZVdlaWdodCI6MC4wLCJMaW5lVHlwZSI6MCwiUGFyZW50U3R5bGUiOnsiJHJlZiI6IjYyIn19LCJQYXJlbnRTdHlsZSI6eyIkcmVmIjoiNTkifX0sIlRpdGxlU3R5bGUiOnsiJGlkIjoiMjA4IiwiRm9udFNldHRpbmdzIjp7IiRpZCI6IjIwOSIsIkZvbnRTaXplIjoxMSwiRm9udE5hbWUiOiJDYWxpYnJpIiwiSXNCb2xkIjp0cnVlLCJJc0l0YWxpYyI6ZmFsc2UsIklzVW5kZXJsaW5lZCI6ZmFsc2UsIlBhcmVudFN0eWxlIjp7IiRyZWYiOiI2NiJ9fSwiQXV0b1NpemUiOjAsIkZvcmVncm91bmQiOnsiJHJlZiI6IjY3In0sIk1heFdpZHRoIjoyMDAuMCwiTWF4SGVpZ2h0IjoiSW5maW5pdHkiLCJTbWFydEZvcmVncm91bmRJc0FjdGl2ZSI6ZmFsc2UsIkhvcml6b250YWxBbGlnbm1lbnQiOjAsIlZlcnRpY2FsQWxpZ25tZW50IjowLCJTbWFydEZvcmVncm91bmQiOm51bGwsIk1hcmdpbiI6eyIkcmVmIjoiNjkifSwiUGFkZGluZyI6eyIkcmVmIjoiNzAifSwiQmFja2dyb3VuZCI6eyIkcmVmIjoiNzEifSwiSXNWaXNpYmxlIjp0cnVlLCJXaWR0aCI6MC4wLCJIZWlnaHQiOjAuMCwiQm9yZGVyU3R5bGUiOnsiJGlkIjoiMjEwIiwiTGluZUNvbG9yIjpudWxsLCJMaW5lV2VpZ2h0IjowLjAsIkxpbmVUeXBlIjowLCJQYXJlbnRTdHlsZSI6bnVsbH0sIlBhcmVudFN0eWxlIjp7IiRyZWYiOiI2NSJ9fSwiRGF0ZVN0eWxlIjp7IiRpZCI6IjIxMSIsIkZvbnRTZXR0aW5ncyI6eyIkaWQiOiIyMTIiLCJGb250U2l6ZSI6MTAsIkZvbnROYW1lIjoiQ2FsaWJyaSIsIklzQm9sZCI6ZmFsc2UsIklzSXRhbGljIjpmYWxzZSwiSXNVbmRlcmxpbmVkIjpmYWxzZSwiUGFyZW50U3R5bGUiOnsiJHJlZiI6IjczIn19LCJBdXRvU2l6ZSI6MCwiRm9yZWdyb3VuZCI6eyIkcmVmIjoiNzQifSwiTWF4V2lkdGgiOjIwMC4wLCJNYXhIZWlnaHQiOiJJbmZpbml0eSIsIlNtYXJ0Rm9yZWdyb3VuZElzQWN0aXZlIjpmYWxzZSwiSG9yaXpvbnRhbEFsaWdubWVudCI6MCwiVmVydGljYWxBbGlnbm1lbnQiOjAsIlNtYXJ0Rm9yZWdyb3VuZCI6bnVsbCwiTWFyZ2luIjp7IiRyZWYiOiI3NiJ9LCJQYWRkaW5nIjp7IiRyZWYiOiI3NyJ9LCJCYWNrZ3JvdW5kIjp7IiRyZWYiOiI3OCJ9LCJJc1Zpc2libGUiOnRydWUsIldpZHRoIjowLjAsIkhlaWdodCI6MC4wLCJCb3JkZXJTdHlsZSI6eyIkaWQiOiIyMTMiLCJMaW5lQ29sb3IiOm51bGwsIkxpbmVXZWlnaHQiOjAuMCwiTGluZVR5cGUiOjAsIlBhcmVudFN0eWxlIjpudWxsfSwiUGFyZW50U3R5bGUiOnsiJHJlZiI6IjcyIn19LCJEYXRlRm9ybWF0Ijp7IiRyZWYiOiI3OSJ9LCJJc1Zpc2libGUiOnRydWUsIlBhcmVudFN0eWxlIjp7IiRyZWYiOiI1MyJ9fSwiUG9zaXRpb24iOnsiUmF0aW8iOjAuMCwiSXNDdXN0b20iOmZhbHNlfSwiRGF0ZUZvcm1hdCI6eyIkcmVmIjoiNzkifSwiSWQiOiI4YjliNmU0YS02NmZjLTRmM2QtODJjNC01ODA3NTFmYzQ5NjMiLCJJbXBvcnRJZCI6bnVsbCwiVGl0bGUiOiJFbnJvbGxtZW50ICIsIk5vdGUiOm51bGwsIkh5cGVybGluayI6bnVsbCwiSXNDaGFuZ2VkIjpmYWxzZSwiSXNOZXciOmZhbHNlfSx7IiRpZCI6IjIxNCIsIkRhdGUiOiIyMDIwLTAxLTE2VDIzOjU5OjAwWiIsIlN0eWxlIjp7IiRpZCI6IjIxNSIsIlNoYXBlIjowLCJDb25uZWN0b3JNYXJnaW4iOnsiJHJlZiI6IjU0In0sIkNvbm5lY3RvclN0eWxlIjp7IiRpZCI6IjIxNiIsIkxpbmVDb2xvciI6eyIkaWQiOiIyMTciLCIkdHlwZSI6Ik5MUkUuQ29tbW9uLkRvbS5Tb2xpZENvbG9yQnJ1c2gsIE5MUkUuQ29tbW9uIiwiQ29sb3IiOnsiJGlkIjoiMjE4IiwiQSI6MTI3LCJSIjo3OSwiRyI6MTI5LCJCIjoxODl9fSwiTGluZVdlaWdodCI6MS4wLCJMaW5lVHlwZSI6MCwiUGFyZW50U3R5bGUiOnsiJHJlZiI6IjU1In19LCJJc0JlbG93VGltZWJhbmQiOmZhbHNlLCJIaWRlRGF0ZSI6ZmFsc2UsIlNoYXBlU2l6ZSI6MSwiU3BhY2luZyI6MS4wLCJQYWRkaW5nIjp7IiRyZWYiOiI1OCJ9LCJTaGFwZVN0eWxlIjp7IiRpZCI6IjIxOSIsIk1hcmdpbiI6eyIkcmVmIjoiNjAifSwiUGFkZGluZyI6eyIkcmVmIjoiNjEifSwiQmFja2dyb3VuZCI6eyIkaWQiOiIyMjAiLCJDb2xvciI6eyIkaWQiOiIyMjEiLCJBIjoyNTUsIlIiOjc5LCJHIjoxMjksIkIiOjE4OX19LCJJc1Zpc2libGUiOnRydWUsIldpZHRoIjoxOC4wLCJIZWlnaHQiOjIwLjAsIkJvcmRlclN0eWxlIjp7IiRpZCI6IjIyMiIsIkxpbmVDb2xvciI6eyIkcmVmIjoiNjMifSwiTGluZVdlaWdodCI6MC4wLCJMaW5lVHlwZSI6MCwiUGFyZW50U3R5bGUiOnsiJHJlZiI6IjYyIn19LCJQYXJlbnRTdHlsZSI6eyIkcmVmIjoiNTkifX0sIlRpdGxlU3R5bGUiOnsiJGlkIjoiMjIzIiwiRm9udFNldHRpbmdzIjp7IiRpZCI6IjIyNCIsIkZvbnRTaXplIjoxMSwiRm9udE5hbWUiOiJDYWxpYnJpIiwiSXNCb2xkIjp0cnVlLCJJc0l0YWxpYyI6ZmFsc2UsIklzVW5kZXJsaW5lZCI6ZmFsc2UsIlBhcmVudFN0eWxlIjp7IiRyZWYiOiI2NiJ9fSwiQXV0b1NpemUiOjAsIkZvcmVncm91bmQiOnsiJHJlZiI6IjY3In0sIk1heFdpZHRoIjoyMDAuMCwiTWF4SGVpZ2h0IjoiSW5maW5pdHkiLCJTbWFydEZvcmVncm91bmRJc0FjdGl2ZSI6ZmFsc2UsIkhvcml6b250YWxBbGlnbm1lbnQiOjEsIlZlcnRpY2FsQWxpZ25tZW50IjowLCJTbWFydEZvcmVncm91bmQiOm51bGwsIk1hcmdpbiI6eyIkcmVmIjoiNjkifSwiUGFkZGluZyI6eyIkcmVmIjoiNzAifSwiQmFja2dyb3VuZCI6eyIkcmVmIjoiNzEifSwiSXNWaXNpYmxlIjp0cnVlLCJXaWR0aCI6MC4wLCJIZWlnaHQiOjAuMCwiQm9yZGVyU3R5bGUiOnsiJGlkIjoiMjI1IiwiTGluZUNvbG9yIjpudWxsLCJMaW5lV2VpZ2h0IjowLjAsIkxpbmVUeXBlIjowLCJQYXJlbnRTdHlsZSI6bnVsbH0sIlBhcmVudFN0eWxlIjp7IiRyZWYiOiI2NSJ9fSwiRGF0ZVN0eWxlIjp7IiRpZCI6IjIyNiIsIkZvbnRTZXR0aW5ncyI6eyIkaWQiOiIyMjciLCJGb250U2l6ZSI6MTAsIkZvbnROYW1lIjoiQ2FsaWJyaSIsIklzQm9sZCI6ZmFsc2UsIklzSXRhbGljIjpmYWxzZSwiSXNVbmRlcmxpbmVkIjpmYWxzZSwiUGFyZW50U3R5bGUiOnsiJHJlZiI6IjczIn19LCJBdXRvU2l6ZSI6MCwiRm9yZWdyb3VuZCI6eyIkcmVmIjoiNzQifSwiTWF4V2lkdGgiOjIwMC4wLCJNYXhIZWlnaHQiOiJJbmZpbml0eSIsIlNtYXJ0Rm9yZWdyb3VuZElzQWN0aXZlIjpmYWxzZSwiSG9yaXpvbnRhbEFsaWdubWVudCI6MCwiVmVydGljYWxBbGlnbm1lbnQiOjAsIlNtYXJ0Rm9yZWdyb3VuZCI6bnVsbCwiTWFyZ2luIjp7IiRyZWYiOiI3NiJ9LCJQYWRkaW5nIjp7IiRyZWYiOiI3NyJ9LCJCYWNrZ3JvdW5kIjp7IiRyZWYiOiI3OCJ9LCJJc1Zpc2libGUiOnRydWUsIldpZHRoIjowLjAsIkhlaWdodCI6MC4wLCJCb3JkZXJTdHlsZSI6eyIkaWQiOiIyMjgiLCJMaW5lQ29sb3IiOm51bGwsIkxpbmVXZWlnaHQiOjAuMCwiTGluZVR5cGUiOjAsIlBhcmVudFN0eWxlIjpudWxsfSwiUGFyZW50U3R5bGUiOnsiJHJlZiI6IjcyIn19LCJEYXRlRm9ybWF0Ijp7IiRyZWYiOiI3OSJ9LCJJc1Zpc2libGUiOnRydWUsIlBhcmVudFN0eWxlIjp7IiRyZWYiOiI1MyJ9fSwiUG9zaXRpb24iOnsiUmF0aW8iOjAuMCwiSXNDdXN0b20iOmZhbHNlfSwiRGF0ZUZvcm1hdCI6eyIkcmVmIjoiNzkifSwiSWQiOiI5NjllNWYzNC1iZGIzLTQ1NzItYjU1NS04YTAwZjBkNmNmNDQiLCJJbXBvcnRJZCI6bnVsbCwiVGl0bGUiOiJMYXN0IFBhdGllbnQgRW5kIFBvaW50IEZvbGxvdy11cCIsIk5vdGUiOm51bGwsIkh5cGVybGluayI6bnVsbCwiSXNDaGFuZ2VkIjpmYWxzZSwiSXNOZXciOmZhbHNlfSx7IiRpZCI6IjIyOSIsIkRhdGUiOiIyMDIwLTA0LTE1VDIzOjU5OjAwWiIsIlN0eWxlIjp7IiRpZCI6IjIzMCIsIlNoYXBlIjoyLCJDb25uZWN0b3JNYXJnaW4iOnsiJHJlZiI6IjU0In0sIkNvbm5lY3RvclN0eWxlIjp7IiRpZCI6IjIzMSIsIkxpbmVDb2xvciI6eyIkaWQiOiIyMzIiLCIkdHlwZSI6Ik5MUkUuQ29tbW9uLkRvbS5Tb2xpZENvbG9yQnJ1c2gsIE5MUkUuQ29tbW9uIiwiQ29sb3IiOnsiJGlkIjoiMjMzIiwiQSI6MTI3LCJSIjoxOTIsIkciOjgwLCJCIjo3N319LCJMaW5lV2VpZ2h0IjoxLjAsIkxpbmVUeXBlIjowLCJQYXJlbnRTdHlsZSI6eyIkcmVmIjoiNTUifX0sIklzQmVsb3dUaW1lYmFuZCI6ZmFsc2UsIkhpZGVEYXRlIjpmYWxzZSwiU2hhcGVTaXplIjoxLCJTcGFjaW5nIjoxLjAsIlBhZGRpbmciOnsiJHJlZiI6IjU4In0sIlNoYXBlU3R5bGUiOnsiJGlkIjoiMjM0IiwiTWFyZ2luIjp7IiRyZWYiOiI2MCJ9LCJQYWRkaW5nIjp7IiRyZWYiOiI2MSJ9LCJCYWNrZ3JvdW5kIjp7IiRpZCI6IjIzNSIsIkNvbG9yIjp7IiRpZCI6IjIzNiIsIkEiOjI1NSwiUiI6MTkyLCJHIjo4MCwiQiI6Nzd9fSwiSXNWaXNpYmxlIjp0cnVlLCJXaWR0aCI6MTguMCwiSGVpZ2h0IjoyMC4wLCJCb3JkZXJTdHlsZSI6eyIkaWQiOiIyMzciLCJMaW5lQ29sb3IiOnsiJHJlZiI6IjYzIn0sIkxpbmVXZWlnaHQiOjAuMCwiTGluZVR5cGUiOjAsIlBhcmVudFN0eWxlIjp7IiRyZWYiOiI2MiJ9fSwiUGFyZW50U3R5bGUiOnsiJHJlZiI6IjU5In19LCJUaXRsZVN0eWxlIjp7IiRpZCI6IjIzOCIsIkZvbnRTZXR0aW5ncyI6eyIkaWQiOiIyMzkiLCJGb250U2l6ZSI6MTEsIkZvbnROYW1lIjoiQ2FsaWJyaSIsIklzQm9sZCI6dHJ1ZSwiSXNJdGFsaWMiOmZhbHNlLCJJc1VuZGVybGluZWQiOmZhbHNlLCJQYXJlbnRTdHlsZSI6eyIkcmVmIjoiNjYifX0sIkF1dG9TaXplIjowLCJGb3JlZ3JvdW5kIjp7IiRyZWYiOiI2NyJ9LCJNYXhXaWR0aCI6MjAwLjAsIk1heEhlaWdodCI6IkluZmluaXR5IiwiU21hcnRGb3JlZ3JvdW5kSXNBY3RpdmUiOmZhbHNlLCJIb3Jpem9udGFsQWxpZ25tZW50IjowLCJWZXJ0aWNhbEFsaWdubWVudCI6MCwiU21hcnRGb3JlZ3JvdW5kIjpudWxsLCJNYXJnaW4iOnsiJHJlZiI6IjY5In0sIlBhZGRpbmciOnsiJHJlZiI6IjcwIn0sIkJhY2tncm91bmQiOnsiJHJlZiI6IjcxIn0sIklzVmlzaWJsZSI6dHJ1ZSwiV2lkdGgiOjAuMCwiSGVpZ2h0IjowLjAsIkJvcmRlclN0eWxlIjp7IiRpZCI6IjI0MCIsIkxpbmVDb2xvciI6bnVsbCwiTGluZVdlaWdodCI6MC4wLCJMaW5lVHlwZSI6MCwiUGFyZW50U3R5bGUiOm51bGx9LCJQYXJlbnRTdHlsZSI6eyIkcmVmIjoiNjUifX0sIkRhdGVTdHlsZSI6eyIkaWQiOiIyNDEiLCJGb250U2V0dGluZ3MiOnsiJGlkIjoiMjQyIiwiRm9udFNpemUiOjEwLCJGb250TmFtZSI6IkNhbGlicmkiLCJJc0JvbGQiOmZhbHNlLCJJc0l0YWxpYyI6ZmFsc2UsIklzVW5kZXJsaW5lZCI6ZmFsc2UsIlBhcmVudFN0eWxlIjp7IiRyZWYiOiI3MyJ9fSwiQXV0b1NpemUiOjAsIkZvcmVncm91bmQiOnsiJHJlZiI6Ijc0In0sIk1heFdpZHRoIjoyMDAuMC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0cnVlLCJXaWR0aCI6MC4wLCJIZWlnaHQiOjAuMCwiQm9yZGVyU3R5bGUiOnsiJGlkIjoiMjQzIiwiTGluZUNvbG9yIjpudWxsLCJMaW5lV2VpZ2h0IjowLjAsIkxpbmVUeXBlIjowLCJQYXJlbnRTdHlsZSI6bnVsbH0sIlBhcmVudFN0eWxlIjp7IiRyZWYiOiI3MiJ9fSwiRGF0ZUZvcm1hdCI6eyIkcmVmIjoiNzkifSwiSXNWaXNpYmxlIjp0cnVlLCJQYXJlbnRTdHlsZSI6eyIkcmVmIjoiNTMifX0sIlBvc2l0aW9uIjp7IlJhdGlvIjowLjAsIklzQ3VzdG9tIjpmYWxzZX0sIkRhdGVGb3JtYXQiOnsiJHJlZiI6Ijc5In0sIklkIjoiMjliYzg2NmItNWQyZi00N2RkLTljZDEtZjdlMWE3NmZmYjdmIiwiSW1wb3J0SWQiOm51bGwsIlRpdGxlIjoiRGF0ZSBDbGVhbmluZyBhbmQgRmluYWwgUmVwb3J0IiwiTm90ZSI6bnVsbCwiSHlwZXJsaW5rIjpudWxsLCJJc0NoYW5nZWQiOmZhbHNlLCJJc05ldyI6ZmFsc2V9LHsiJGlkIjoiMjQ0IiwiRGF0ZSI6IjIwMjAtMDUtMTVUMjM6NTk6MDBaIiwiU3R5bGUiOnsiJGlkIjoiMjQ1IiwiU2hhcGUiOjIsIkNvbm5lY3Rvck1hcmdpbiI6eyIkcmVmIjoiNTQifSwiQ29ubmVjdG9yU3R5bGUiOnsiJGlkIjoiMjQ2IiwiTGluZUNvbG9yIjp7IiRpZCI6IjI0NyIsIiR0eXBlIjoiTkxSRS5Db21tb24uRG9tLlNvbGlkQ29sb3JCcnVzaCwgTkxSRS5Db21tb24iLCJDb2xvciI6eyIkaWQiOiIyNDgiLCJBIjoxMjcsIlIiOjE1NSwiRyI6MTg3LCJCIjo4OX19LCJMaW5lV2VpZ2h0IjoxLjAsIkxpbmVUeXBlIjowLCJQYXJlbnRTdHlsZSI6eyIkcmVmIjoiNTUifX0sIklzQmVsb3dUaW1lYmFuZCI6ZmFsc2UsIkhpZGVEYXRlIjpmYWxzZSwiU2hhcGVTaXplIjoxLCJTcGFjaW5nIjoxLjAsIlBhZGRpbmciOnsiJHJlZiI6IjU4In0sIlNoYXBlU3R5bGUiOnsiJGlkIjoiMjQ5IiwiTWFyZ2luIjp7IiRyZWYiOiI2MCJ9LCJQYWRkaW5nIjp7IiRyZWYiOiI2MSJ9LCJCYWNrZ3JvdW5kIjp7IiRpZCI6IjI1MCIsIkNvbG9yIjp7IiRpZCI6IjI1MSIsIkEiOjI1NSwiUiI6MTU1LCJHIjoxODcsIkIiOjg5fX0sIklzVmlzaWJsZSI6dHJ1ZSwiV2lkdGgiOjE4LjAsIkhlaWdodCI6MjAuMCwiQm9yZGVyU3R5bGUiOnsiJGlkIjoiMjUyIiwiTGluZUNvbG9yIjp7IiRyZWYiOiI2MyJ9LCJMaW5lV2VpZ2h0IjowLjAsIkxpbmVUeXBlIjowLCJQYXJlbnRTdHlsZSI6eyIkcmVmIjoiNjIifX0sIlBhcmVudFN0eWxlIjp7IiRyZWYiOiI1OSJ9fSwiVGl0bGVTdHlsZSI6eyIkaWQiOiIyNTMiLCJGb250U2V0dGluZ3MiOnsiJGlkIjoiMjU0IiwiRm9udFNpemUiOjExLCJGb250TmFtZSI6IkNhbGlicmkiLCJJc0JvbGQiOnRydWUsIklzSXRhbGljIjpmYWxzZSwiSXNVbmRlcmxpbmVkIjpmYWxzZSwiUGFyZW50U3R5bGUiOnsiJHJlZiI6IjY2In19LCJBdXRvU2l6ZSI6MCwiRm9yZWdyb3VuZCI6eyIkcmVmIjoiNjcifSwiTWF4V2lkdGgiOjIwMC4wLCJNYXhIZWlnaHQiOiJJbmZpbml0eSIsIlNtYXJ0Rm9yZWdyb3VuZElzQWN0aXZlIjpmYWxzZSwiSG9yaXpvbnRhbEFsaWdubWVudCI6MCwiVmVydGljYWxBbGlnbm1lbnQiOjAsIlNtYXJ0Rm9yZWdyb3VuZCI6bnVsbCwiTWFyZ2luIjp7IiRyZWYiOiI2OSJ9LCJQYWRkaW5nIjp7IiRyZWYiOiI3MCJ9LCJCYWNrZ3JvdW5kIjp7IiRyZWYiOiI3MSJ9LCJJc1Zpc2libGUiOnRydWUsIldpZHRoIjowLjAsIkhlaWdodCI6MC4wLCJCb3JkZXJTdHlsZSI6eyIkaWQiOiIyNTUiLCJMaW5lQ29sb3IiOm51bGwsIkxpbmVXZWlnaHQiOjAuMCwiTGluZVR5cGUiOjAsIlBhcmVudFN0eWxlIjpudWxsfSwiUGFyZW50U3R5bGUiOnsiJHJlZiI6IjY1In19LCJEYXRlU3R5bGUiOnsiJGlkIjoiMjU2IiwiRm9udFNldHRpbmdzIjp7IiRpZCI6IjI1NyIsIkZvbnRTaXplIjoxMCwiRm9udE5hbWUiOiJDYWxpYnJpIiwiSXNCb2xkIjpmYWxzZSwiSXNJdGFsaWMiOmZhbHNlLCJJc1VuZGVybGluZWQiOmZhbHNlLCJQYXJlbnRTdHlsZSI6eyIkcmVmIjoiNzMifX0sIkF1dG9TaXplIjowLCJGb3JlZ3JvdW5kIjp7IiRyZWYiOiI3NCJ9LCJNYXhXaWR0aCI6MjAwLjAsIk1heEhlaWdodCI6IkluZmluaXR5IiwiU21hcnRGb3JlZ3JvdW5kSXNBY3RpdmUiOmZhbHNlLCJIb3Jpem9udGFsQWxpZ25tZW50IjowLCJWZXJ0aWNhbEFsaWdubWVudCI6MCwiU21hcnRGb3JlZ3JvdW5kIjpudWxsLCJNYXJnaW4iOnsiJHJlZiI6Ijc2In0sIlBhZGRpbmciOnsiJHJlZiI6Ijc3In0sIkJhY2tncm91bmQiOnsiJHJlZiI6Ijc4In0sIklzVmlzaWJsZSI6dHJ1ZSwiV2lkdGgiOjAuMCwiSGVpZ2h0IjowLjAsIkJvcmRlclN0eWxlIjp7IiRpZCI6IjI1OCIsIkxpbmVDb2xvciI6bnVsbCwiTGluZVdlaWdodCI6MC4wLCJMaW5lVHlwZSI6MCwiUGFyZW50U3R5bGUiOm51bGx9LCJQYXJlbnRTdHlsZSI6eyIkcmVmIjoiNzIifX0sIkRhdGVGb3JtYXQiOnsiJHJlZiI6Ijc5In0sIklzVmlzaWJsZSI6dHJ1ZSwiUGFyZW50U3R5bGUiOnsiJHJlZiI6IjUzIn19LCJQb3NpdGlvbiI6eyJSYXRpbyI6MC4wLCJJc0N1c3RvbSI6ZmFsc2V9LCJEYXRlRm9ybWF0Ijp7IiRyZWYiOiI3OSJ9LCJJZCI6IjUwNWI3YzJlLTc0NDItNDI2ZS1iMzE1LThjNTU5ZGFlMWNkNiIsIkltcG9ydElkIjpudWxsLCJUaXRsZSI6Ik5vdGlmaWVkIEJvZHkvIENBIHN1Ym1pc3Npb24iLCJOb3RlIjpudWxsLCJIeXBlcmxpbmsiOm51bGwsIklzQ2hhbmdlZCI6ZmFsc2UsIklzTmV3IjpmYWxzZX0seyIkaWQiOiIyNTkiLCJEYXRlIjoiMjAyMC0wOC0xM1QyMzo1OTowMFoiLCJTdHlsZSI6eyIkaWQiOiIyNjAiLCJTaGFwZSI6MiwiQ29ubmVjdG9yTWFyZ2luIjp7IiRyZWYiOiI1NCJ9LCJDb25uZWN0b3JTdHlsZSI6eyIkaWQiOiIyNjEiLCJMaW5lQ29sb3IiOnsiJGlkIjoiMjYyIiwiJHR5cGUiOiJOTFJFLkNvbW1vbi5Eb20uU29saWRDb2xvckJydXNoLCBOTFJFLkNvbW1vbiIsIkNvbG9yIjp7IiRpZCI6IjI2MyIsIkEiOjEyNywiUiI6MTI4LCJHIjoxMDAsIkIiOjE2Mn19LCJMaW5lV2VpZ2h0IjoxLjAsIkxpbmVUeXBlIjowLCJQYXJlbnRTdHlsZSI6eyIkcmVmIjoiNTUifX0sIklzQmVsb3dUaW1lYmFuZCI6ZmFsc2UsIkhpZGVEYXRlIjpmYWxzZSwiU2hhcGVTaXplIjoxLCJTcGFjaW5nIjoxLjAsIlBhZGRpbmciOnsiJHJlZiI6IjU4In0sIlNoYXBlU3R5bGUiOnsiJGlkIjoiMjY0IiwiTWFyZ2luIjp7IiRyZWYiOiI2MCJ9LCJQYWRkaW5nIjp7IiRyZWYiOiI2MSJ9LCJCYWNrZ3JvdW5kIjp7IiRpZCI6IjI2NSIsIkNvbG9yIjp7IiRpZCI6IjI2NiIsIkEiOjI1NSwiUiI6MTI4LCJHIjoxMDAsIkIiOjE2Mn19LCJJc1Zpc2libGUiOnRydWUsIldpZHRoIjoxOC4wLCJIZWlnaHQiOjIwLjAsIkJvcmRlclN0eWxlIjp7IiRpZCI6IjI2NyIsIkxpbmVDb2xvciI6eyIkcmVmIjoiNjMifSwiTGluZVdlaWdodCI6MC4wLCJMaW5lVHlwZSI6MCwiUGFyZW50U3R5bGUiOnsiJHJlZiI6IjYyIn19LCJQYXJlbnRTdHlsZSI6eyIkcmVmIjoiNTkifX0sIlRpdGxlU3R5bGUiOnsiJGlkIjoiMjY4IiwiRm9udFNldHRpbmdzIjp7IiRpZCI6IjI2OSIsIkZvbnRTaXplIjoxMSwiRm9udE5hbWUiOiJDYWxpYnJpIiwiSXNCb2xkIjp0cnVlLCJJc0l0YWxpYyI6ZmFsc2UsIklzVW5kZXJsaW5lZCI6ZmFsc2UsIlBhcmVudFN0eWxlIjp7IiRyZWYiOiI2NiJ9fSwiQXV0b1NpemUiOjAsIkZvcmVncm91bmQiOnsiJHJlZiI6IjY3In0sIk1heFdpZHRoIjoyMDAuMCwiTWF4SGVpZ2h0IjoiSW5maW5pdHkiLCJTbWFydEZvcmVncm91bmRJc0FjdGl2ZSI6ZmFsc2UsIkhvcml6b250YWxBbGlnbm1lbnQiOjAsIlZlcnRpY2FsQWxpZ25tZW50IjowLCJTbWFydEZvcmVncm91bmQiOm51bGwsIk1hcmdpbiI6eyIkcmVmIjoiNjkifSwiUGFkZGluZyI6eyIkcmVmIjoiNzAifSwiQmFja2dyb3VuZCI6eyIkcmVmIjoiNzEifSwiSXNWaXNpYmxlIjp0cnVlLCJXaWR0aCI6MC4wLCJIZWlnaHQiOjAuMCwiQm9yZGVyU3R5bGUiOnsiJGlkIjoiMjcwIiwiTGluZUNvbG9yIjpudWxsLCJMaW5lV2VpZ2h0IjowLjAsIkxpbmVUeXBlIjowLCJQYXJlbnRTdHlsZSI6bnVsbH0sIlBhcmVudFN0eWxlIjp7IiRyZWYiOiI2NSJ9fSwiRGF0ZVN0eWxlIjp7IiRpZCI6IjI3MSIsIkZvbnRTZXR0aW5ncyI6eyIkaWQiOiIyNzIiLCJGb250U2l6ZSI6MTAsIkZvbnROYW1lIjoiQ2FsaWJyaSIsIklzQm9sZCI6ZmFsc2UsIklzSXRhbGljIjpmYWxzZSwiSXNVbmRlcmxpbmVkIjpmYWxzZSwiUGFyZW50U3R5bGUiOnsiJHJlZiI6IjczIn19LCJBdXRvU2l6ZSI6MCwiRm9yZWdyb3VuZCI6eyIkcmVmIjoiNzQifSwiTWF4V2lkdGgiOjIwMC4wLCJNYXhIZWlnaHQiOiJJbmZpbml0eSIsIlNtYXJ0Rm9yZWdyb3VuZElzQWN0aXZlIjpmYWxzZSwiSG9yaXpvbnRhbEFsaWdubWVudCI6MCwiVmVydGljYWxBbGlnbm1lbnQiOjAsIlNtYXJ0Rm9yZWdyb3VuZCI6bnVsbCwiTWFyZ2luIjp7IiRyZWYiOiI3NiJ9LCJQYWRkaW5nIjp7IiRyZWYiOiI3NyJ9LCJCYWNrZ3JvdW5kIjp7IiRyZWYiOiI3OCJ9LCJJc1Zpc2libGUiOnRydWUsIldpZHRoIjowLjAsIkhlaWdodCI6MC4wLCJCb3JkZXJTdHlsZSI6eyIkaWQiOiIyNzMiLCJMaW5lQ29sb3IiOm51bGwsIkxpbmVXZWlnaHQiOjAuMCwiTGluZVR5cGUiOjAsIlBhcmVudFN0eWxlIjpudWxsfSwiUGFyZW50U3R5bGUiOnsiJHJlZiI6IjcyIn19LCJEYXRlRm9ybWF0Ijp7IiRyZWYiOiI3OSJ9LCJJc1Zpc2libGUiOnRydWUsIlBhcmVudFN0eWxlIjp7IiRyZWYiOiI1MyJ9fSwiUG9zaXRpb24iOnsiUmF0aW8iOjAuMCwiSXNDdXN0b20iOmZhbHNlfSwiRGF0ZUZvcm1hdCI6eyIkcmVmIjoiNzkifSwiSWQiOiI3YTM0ODlhNy1kYzAxLTRlYzUtYTg2OS0wOTM1MGRiNzgyYzMiLCJJbXBvcnRJZCI6bnVsbCwiVGl0bGUiOiJQcm9kdWN0LyBJbmRpY2F0aW9uIEFwcHJvdmFsIiwiTm90ZSI6bnVsbCwiSHlwZXJsaW5rIjpudWxsLCJJc0NoYW5nZWQiOmZhbHNlLCJJc05ldyI6ZmFsc2V9XSwiVGFza3MiOlt7IiRpZCI6IjI3NCIsIkdyb3VwTmFtZSI6bnVsbCwiU3RhcnREYXRlIjoiMjAxNy0wOS0wMVQwMDowMDowMFoiLCJFbmREYXRlIjoiMjAxNy0xMC0wMVQyMzo1OTowMFoiLCJQZXJjZW50YWdlQ29tcGxldGUiOm51bGwsIlN0eWxlIjp7IiRpZCI6IjI3NSIsIlNoYXBlIjowLCJTaGFwZVRoaWNrbmVzcyI6MSwiRHVyYXRpb25Gb3JtYXQiOjAsIkluY2x1ZGVOb25Xb3JraW5nRGF5c0luRHVyYXRpb24iOmZhbHNlLCJQZXJjZW50YWdlQ29tcGxldGVTdHlsZSI6eyIkaWQiOiIyNzYiLCJGb250U2V0dGluZ3MiOnsiJGlkIjoiMjc3IiwiRm9udFNpemUiOjEwLCJGb250TmFtZSI6IkNhbGlicmkiLCJJc0JvbGQiOmZhbHNlLCJJc0l0YWxpYyI6ZmFsc2UsIklzVW5kZXJsaW5lZCI6ZmFsc2UsIlBhcmVudFN0eWxlIjp7IiRyZWYiOiI4MiJ9fSwiQXV0b1NpemUiOjAsIkZvcmVncm91bmQiOnsiJHJlZiI6IjgzIn0sIk1heFdpZHRoIjoyMDAuMCwiTWF4SGVpZ2h0IjoiSW5maW5pdHkiLCJTbWFydEZvcmVncm91bmRJc0FjdGl2ZSI6ZmFsc2UsIkhvcml6b250YWxBbGlnbm1lbnQiOjAsIlZlcnRpY2FsQWxpZ25tZW50IjowLCJTbWFydEZvcmVncm91bmQiOm51bGwsIk1hcmdpbiI6eyIkcmVmIjoiODUifSwiUGFkZGluZyI6eyIkcmVmIjoiODYifSwiQmFja2dyb3VuZCI6eyIkcmVmIjoiODcifSwiSXNWaXNpYmxlIjp0cnVlLCJXaWR0aCI6MC4wLCJIZWlnaHQiOjAuMCwiQm9yZGVyU3R5bGUiOnsiJGlkIjoiMjc4IiwiTGluZUNvbG9yIjpudWxsLCJMaW5lV2VpZ2h0IjowLjAsIkxpbmVUeXBlIjowLCJQYXJlbnRTdHlsZSI6bnVsbH0sIlBhcmVudFN0eWxlIjp7IiRyZWYiOiI4MSJ9fSwiRHVyYXRpb25TdHlsZSI6eyIkaWQiOiIyNzkiLCJGb250U2V0dGluZ3MiOnsiJGlkIjoiMjgwIiwiRm9udFNpemUiOjEwLCJGb250TmFtZSI6IkNhbGlicmkiLCJJc0JvbGQiOmZhbHNlLCJJc0l0YWxpYyI6ZmFsc2UsIklzVW5kZXJsaW5lZCI6ZmFsc2UsIlBhcmVudFN0eWxlIjp7IiRyZWYiOiI4OSJ9fSwiQXV0b1NpemUiOjAsIkZvcmVncm91bmQiOnsiJHJlZiI6IjkwIn0sIk1heFdpZHRoIjoyMDAuMCwiTWF4SGVpZ2h0IjoiSW5maW5pdHkiLCJTbWFydEZvcmVncm91bmRJc0FjdGl2ZSI6ZmFsc2UsIkhvcml6b250YWxBbGlnbm1lbnQiOjAsIlZlcnRpY2FsQWxpZ25tZW50IjowLCJTbWFydEZvcmVncm91bmQiOm51bGwsIk1hcmdpbiI6eyIkcmVmIjoiOTIifSwiUGFkZGluZyI6eyIkcmVmIjoiOTMifSwiQmFja2dyb3VuZCI6eyIkcmVmIjoiOTQifSwiSXNWaXNpYmxlIjp0cnVlLCJXaWR0aCI6MC4wLCJIZWlnaHQiOjAuMCwiQm9yZGVyU3R5bGUiOnsiJGlkIjoiMjgxIiwiTGluZUNvbG9yIjpudWxsLCJMaW5lV2VpZ2h0IjowLjAsIkxpbmVUeXBlIjowLCJQYXJlbnRTdHlsZSI6bnVsbH0sIlBhcmVudFN0eWxlIjp7IiRyZWYiOiI4OCJ9fSwiSG9yaXpvbnRhbENvbm5lY3RvclN0eWxlIjp7IiRpZCI6IjI4MiIsIkxpbmVDb2xvciI6eyIkcmVmIjoiOTYifSwiTGluZVdlaWdodCI6MS4wLCJMaW5lVHlwZSI6MCwiUGFyZW50U3R5bGUiOnsiJHJlZiI6Ijk1In19LCJWZXJ0aWNhbENvbm5lY3RvclN0eWxlIjp7IiRpZCI6IjI4MyIsIkxpbmVDb2xvciI6eyIkcmVmIjoiOTkifSwiTGluZVdlaWdodCI6MC4wLCJMaW5lVHlwZSI6MCwiUGFyZW50U3R5bGUiOnsiJHJlZiI6Ijk4In19LCJNYXJnaW4iOm51bGwsIlN0YXJ0RGF0ZVBvc2l0aW9uIjoyLCJFbmREYXRlUG9zaXRpb24iOjIsIkRhdGVJc1Zpc2libGUiOnRydWUsIlRpdGxlUG9zaXRpb24iOjQsIkR1cmF0aW9uUG9zaXRpb24iOjYsIlBlcmNlbnRhZ2VDb21wbGV0ZWRQb3NpdGlvbiI6NiwiU3BhY2luZyI6NSwiSXNCZWxvd1RpbWViYW5kIjp0cnVlLCJQZXJjZW50YWdlQ29tcGxldGVTaGFwZU9wYWNpdHkiOjM1LCJTaGFwZVN0eWxlIjp7IiRpZCI6IjI4NCIsIk1hcmdpbiI6eyIkcmVmIjoiMTAyIn0sIlBhZGRpbmciOnsiJHJlZiI6IjEwMyJ9LCJCYWNrZ3JvdW5kIjp7IiRpZCI6IjI4NSIsIkNvbG9yIjp7IiRpZCI6IjI4NiIsIkEiOjI1NSwiUiI6MTg3LCJHIjoyMjQsIkIiOjIyN319LCJJc1Zpc2libGUiOnRydWUsIldpZHRoIjowLjAsIkhlaWdodCI6MTYuMCwiQm9yZGVyU3R5bGUiOnsiJGlkIjoiMjg3IiwiTGluZUNvbG9yIjp7IiRyZWYiOiIxMDUifSwiTGluZVdlaWdodCI6MC4wLCJMaW5lVHlwZSI6MCwiUGFyZW50U3R5bGUiOnsiJHJlZiI6IjEwNCJ9fSwiUGFyZW50U3R5bGUiOnsiJHJlZiI6IjEwMSJ9fSwiVGl0bGVTdHlsZSI6eyIkaWQiOiIyODgiLCJGb250U2V0dGluZ3MiOnsiJGlkIjoiMjg5IiwiRm9udFNpemUiOjExLCJGb250TmFtZSI6IkNhbGlicmkiLCJJc0JvbGQiOnRydWUsIklzSXRhbGljIjpmYWxzZSwiSXNVbmRlcmxpbmVkIjpmYWxzZSwiUGFyZW50U3R5bGUiOnsiJHJlZiI6IjEwOCJ9fSwiQXV0b1NpemUiOjAsIkZvcmVncm91bmQiOnsiJHJlZiI6IjEwOSJ9LCJNYXhXaWR0aCI6NzIwLjAsIk1heEhlaWdodCI6IkluZmluaXR5IiwiU21hcnRGb3JlZ3JvdW5kSXNBY3RpdmUiOmZhbHNlLCJIb3Jpem9udGFsQWxpZ25tZW50IjowLCJWZXJ0aWNhbEFsaWdubWVudCI6MCwiU21hcnRGb3JlZ3JvdW5kIjpudWxsLCJNYXJnaW4iOnsiJHJlZiI6IjExMSJ9LCJQYWRkaW5nIjp7IiRyZWYiOiIxMTIifSwiQmFja2dyb3VuZCI6eyIkcmVmIjoiMTEzIn0sIklzVmlzaWJsZSI6dHJ1ZSwiV2lkdGgiOjAuMCwiSGVpZ2h0IjowLjAsIkJvcmRlclN0eWxlIjp7IiRpZCI6IjI5MCIsIkxpbmVDb2xvciI6bnVsbCwiTGluZVdlaWdodCI6MC4wLCJMaW5lVHlwZSI6MCwiUGFyZW50U3R5bGUiOm51bGx9LCJQYXJlbnRTdHlsZSI6eyIkcmVmIjoiMTA3In19LCJEYXRlU3R5bGUiOnsiJGlkIjoiMjkxIiwiRm9udFNldHRpbmdzIjp7IiRpZCI6IjI5MiIsIkZvbnRTaXplIjoxMCwiRm9udE5hbWUiOiJDYWxpYnJpIiwiSXNCb2xkIjpmYWxzZSwiSXNJdGFsaWMiOmZhbHNlLCJJc1VuZGVybGluZWQiOmZhbHNlLCJQYXJlbnRTdHlsZSI6eyIkcmVmIjoiMTE1In19LCJBdXRvU2l6ZSI6MCwiRm9yZWdyb3VuZCI6eyIkaWQiOiIyOTMiLCJDb2xvciI6eyIkaWQiOiIyOTQiLCJBIjoyNTUsIlIiOjMxLCJHIjo3MywiQiI6MTI2fX0sIk1heFdpZHRoIjoyMDAuMCwiTWF4SGVpZ2h0IjoiSW5maW5pdHkiLCJTbWFydEZvcmVncm91bmRJc0FjdGl2ZSI6ZmFsc2UsIkhvcml6b250YWxBbGlnbm1lbnQiOjAsIlZlcnRpY2FsQWxpZ25tZW50IjowLCJTbWFydEZvcmVncm91bmQiOm51bGwsIk1hcmdpbiI6eyIkcmVmIjoiMTE4In0sIlBhZGRpbmciOnsiJHJlZiI6IjExOSJ9LCJCYWNrZ3JvdW5kIjp7IiRyZWYiOiIxMjAifSwiSXNWaXNpYmxlIjp0cnVlLCJXaWR0aCI6MC4wLCJIZWlnaHQiOjAuMCwiQm9yZGVyU3R5bGUiOnsiJGlkIjoiMjk1IiwiTGluZUNvbG9yIjpudWxsLCJMaW5lV2VpZ2h0IjowLjAsIkxpbmVUeXBlIjowLCJQYXJlbnRTdHlsZSI6bnVsbH0sIlBhcmVudFN0eWxlIjp7IiRyZWYiOiIxMTQifX0sIkRhdGVGb3JtYXQiOnsiJHJlZiI6IjEyMSJ9LCJJc1Zpc2libGUiOnRydWUsIlBhcmVudFN0eWxlIjp7IiRyZWYiOiI4MCJ9fSwiSW5kZXgiOjEsIlNtYXJ0RHVyYXRpb25BY3RpdmF0ZWQiOmZhbHNlLCJEYXRlRm9ybWF0Ijp7IiRyZWYiOiIxMjEifSwiSWQiOiI2NGFkMDM0OS0yMjViLTQ4NzgtYTliMS1hOTc0ZWU4MTMwOTYiLCJJbXBvcnRJZCI6bnVsbCwiVGl0bGUiOiJJbmZvcm1hdGlvbiBHYXRoZXJpbmciLCJOb3RlIjpudWxsLCJIeXBlcmxpbmsiOm51bGwsIklzQ2hhbmdlZCI6ZmFsc2UsIklzTmV3IjpmYWxzZX0seyIkaWQiOiIyOTYiLCJHcm91cE5hbWUiOm51bGwsIlN0YXJ0RGF0ZSI6IjIwMTctMTAtMDFUMDA6MDA6MDBaIiwiRW5kRGF0ZSI6IjIwMTctMTEtMDFUMjM6NTk6MDBaIiwiUGVyY2VudGFnZUNvbXBsZXRlIjpudWxsLCJTdHlsZSI6eyIkaWQiOiIyOTciLCJTaGFwZSI6MCwiU2hhcGVUaGlja25lc3MiOjEsIkR1cmF0aW9uRm9ybWF0IjowLCJJbmNsdWRlTm9uV29ya2luZ0RheXNJbkR1cmF0aW9uIjpmYWxzZSwiUGVyY2VudGFnZUNvbXBsZXRlU3R5bGUiOnsiJGlkIjoiMjk4IiwiRm9udFNldHRpbmdzIjp7IiRpZCI6IjI5OSIsIkZvbnRTaXplIjoxMCwiRm9udE5hbWUiOiJDYWxpYnJpIiwiSXNCb2xkIjpmYWxzZSwiSXNJdGFsaWMiOmZhbHNlLCJJc1VuZGVybGluZWQiOmZhbHNlLCJQYXJlbnRTdHlsZSI6eyIkcmVmIjoiODIifX0sIkF1dG9TaXplIjowLCJGb3JlZ3JvdW5kIjp7IiRyZWYiOiI4MyJ9LCJNYXhXaWR0aCI6MjAwLjAsIk1heEhlaWdodCI6IkluZmluaXR5IiwiU21hcnRGb3JlZ3JvdW5kSXNBY3RpdmUiOmZhbHNlLCJIb3Jpem9udGFsQWxpZ25tZW50IjowLCJWZXJ0aWNhbEFsaWdubWVudCI6MCwiU21hcnRGb3JlZ3JvdW5kIjpudWxsLCJNYXJnaW4iOnsiJHJlZiI6Ijg1In0sIlBhZGRpbmciOnsiJHJlZiI6Ijg2In0sIkJhY2tncm91bmQiOnsiJHJlZiI6Ijg3In0sIklzVmlzaWJsZSI6dHJ1ZSwiV2lkdGgiOjAuMCwiSGVpZ2h0IjowLjAsIkJvcmRlclN0eWxlIjp7IiRpZCI6IjMwMCIsIkxpbmVDb2xvciI6bnVsbCwiTGluZVdlaWdodCI6MC4wLCJMaW5lVHlwZSI6MCwiUGFyZW50U3R5bGUiOm51bGx9LCJQYXJlbnRTdHlsZSI6eyIkcmVmIjoiODEifX0sIkR1cmF0aW9uU3R5bGUiOnsiJGlkIjoiMzAxIiwiRm9udFNldHRpbmdzIjp7IiRpZCI6IjMwMiIsIkZvbnRTaXplIjoxMCwiRm9udE5hbWUiOiJDYWxpYnJpIiwiSXNCb2xkIjpmYWxzZSwiSXNJdGFsaWMiOmZhbHNlLCJJc1VuZGVybGluZWQiOmZhbHNlLCJQYXJlbnRTdHlsZSI6eyIkcmVmIjoiODkifX0sIkF1dG9TaXplIjowLCJGb3JlZ3JvdW5kIjp7IiRyZWYiOiI5MCJ9LCJNYXhXaWR0aCI6MjAwLjAsIk1heEhlaWdodCI6IkluZmluaXR5IiwiU21hcnRGb3JlZ3JvdW5kSXNBY3RpdmUiOmZhbHNlLCJIb3Jpem9udGFsQWxpZ25tZW50IjowLCJWZXJ0aWNhbEFsaWdubWVudCI6MCwiU21hcnRGb3JlZ3JvdW5kIjpudWxsLCJNYXJnaW4iOnsiJHJlZiI6IjkyIn0sIlBhZGRpbmciOnsiJHJlZiI6IjkzIn0sIkJhY2tncm91bmQiOnsiJHJlZiI6Ijk0In0sIklzVmlzaWJsZSI6dHJ1ZSwiV2lkdGgiOjAuMCwiSGVpZ2h0IjowLjAsIkJvcmRlclN0eWxlIjp7IiRpZCI6IjMwMyIsIkxpbmVDb2xvciI6bnVsbCwiTGluZVdlaWdodCI6MC4wLCJMaW5lVHlwZSI6MCwiUGFyZW50U3R5bGUiOm51bGx9LCJQYXJlbnRTdHlsZSI6eyIkcmVmIjoiODgifX0sIkhvcml6b250YWxDb25uZWN0b3JTdHlsZSI6eyIkaWQiOiIzMDQiLCJMaW5lQ29sb3IiOnsiJHJlZiI6Ijk2In0sIkxpbmVXZWlnaHQiOjEuMCwiTGluZVR5cGUiOjAsIlBhcmVudFN0eWxlIjp7IiRyZWYiOiI5NSJ9fSwiVmVydGljYWxDb25uZWN0b3JTdHlsZSI6eyIkaWQiOiIzMDUiLCJMaW5lQ29sb3IiOnsiJHJlZiI6Ijk5In0sIkxpbmVXZWlnaHQiOjAuMCwiTGluZVR5cGUiOjAsIlBhcmVudFN0eWxlIjp7IiRyZWYiOiI5OCJ9fSwiTWFyZ2luIjpudWxsLCJTdGFydERhdGVQb3NpdGlvbiI6MiwiRW5kRGF0ZVBvc2l0aW9uIjoyLCJEYXRlSXNWaXNpYmxlIjp0cnVlLCJUaXRsZVBvc2l0aW9uIjo0LCJEdXJhdGlvblBvc2l0aW9uIjo2LCJQZXJjZW50YWdlQ29tcGxldGVkUG9zaXRpb24iOjYsIlNwYWNpbmciOjUsIklzQmVsb3dUaW1lYmFuZCI6dHJ1ZSwiUGVyY2VudGFnZUNvbXBsZXRlU2hhcGVPcGFjaXR5IjozNSwiU2hhcGVTdHlsZSI6eyIkaWQiOiIzMDYiLCJNYXJnaW4iOnsiJHJlZiI6IjEwMiJ9LCJQYWRkaW5nIjp7IiRyZWYiOiIxMDMifSwiQmFja2dyb3VuZCI6eyIkaWQiOiIzMDciLCJDb2xvciI6eyIkaWQiOiIzMDgiLCJBIjoyNTUsIlIiOjUxLCJHIjo1MSwiQiI6MTUzfX0sIklzVmlzaWJsZSI6dHJ1ZSwiV2lkdGgiOjAuMCwiSGVpZ2h0IjoxNi4wLCJCb3JkZXJTdHlsZSI6eyIkaWQiOiIzMDkiLCJMaW5lQ29sb3IiOnsiJHJlZiI6IjEwNSJ9LCJMaW5lV2VpZ2h0IjowLjAsIkxpbmVUeXBlIjowLCJQYXJlbnRTdHlsZSI6eyIkcmVmIjoiMTA0In19LCJQYXJlbnRTdHlsZSI6eyIkcmVmIjoiMTAxIn19LCJUaXRsZVN0eWxlIjp7IiRpZCI6IjMxMCIsIkZvbnRTZXR0aW5ncyI6eyIkaWQiOiIzMTEiLCJGb250U2l6ZSI6MTEsIkZvbnROYW1lIjoiQ2FsaWJyaSIsIklzQm9sZCI6dHJ1ZSwiSXNJdGFsaWMiOmZhbHNlLCJJc1VuZGVybGluZWQiOmZhbHNlLCJQYXJlbnRTdHlsZSI6eyIkcmVmIjoiMTA4In19LCJBdXRvU2l6ZSI6MCwiRm9yZWdyb3VuZCI6eyIkcmVmIjoiMTA5In0sIk1heFdpZHRoIjo3MjAuMCwiTWF4SGVpZ2h0IjoiSW5maW5pdHkiLCJTbWFydEZvcmVncm91bmRJc0FjdGl2ZSI6ZmFsc2UsIkhvcml6b250YWxBbGlnbm1lbnQiOjAsIlZlcnRpY2FsQWxpZ25tZW50IjowLCJTbWFydEZvcmVncm91bmQiOm51bGwsIk1hcmdpbiI6eyIkcmVmIjoiMTExIn0sIlBhZGRpbmciOnsiJHJlZiI6IjExMiJ9LCJCYWNrZ3JvdW5kIjp7IiRyZWYiOiIxMTMifSwiSXNWaXNpYmxlIjp0cnVlLCJXaWR0aCI6MC4wLCJIZWlnaHQiOjAuMCwiQm9yZGVyU3R5bGUiOnsiJGlkIjoiMzEyIiwiTGluZUNvbG9yIjpudWxsLCJMaW5lV2VpZ2h0IjowLjAsIkxpbmVUeXBlIjowLCJQYXJlbnRTdHlsZSI6bnVsbH0sIlBhcmVudFN0eWxlIjp7IiRyZWYiOiIxMDcifX0sIkRhdGVTdHlsZSI6eyIkaWQiOiIzMTMiLCJGb250U2V0dGluZ3MiOnsiJGlkIjoiMzE0IiwiRm9udFNpemUiOjEwLCJGb250TmFtZSI6IkNhbGlicmkiLCJJc0JvbGQiOmZhbHNlLCJJc0l0YWxpYyI6ZmFsc2UsIklzVW5kZXJsaW5lZCI6ZmFsc2UsIlBhcmVudFN0eWxlIjp7IiRyZWYiOiIxMTUifX0sIkF1dG9TaXplIjowLCJGb3JlZ3JvdW5kIjp7IiRyZWYiOiIyOTMifSwiTWF4V2lkdGgiOjIwMC4wLCJNYXhIZWlnaHQiOiJJbmZpbml0eSIsIlNtYXJ0Rm9yZWdyb3VuZElzQWN0aXZlIjpmYWxzZSwiSG9yaXpvbnRhbEFsaWdubWVudCI6MCwiVmVydGljYWxBbGlnbm1lbnQiOjAsIlNtYXJ0Rm9yZWdyb3VuZCI6bnVsbCwiTWFyZ2luIjp7IiRyZWYiOiIxMTgifSwiUGFkZGluZyI6eyIkcmVmIjoiMTE5In0sIkJhY2tncm91bmQiOnsiJHJlZiI6IjEyMCJ9LCJJc1Zpc2libGUiOnRydWUsIldpZHRoIjowLjAsIkhlaWdodCI6MC4wLCJCb3JkZXJTdHlsZSI6eyIkaWQiOiIzMTUiLCJMaW5lQ29sb3IiOm51bGwsIkxpbmVXZWlnaHQiOjAuMCwiTGluZVR5cGUiOjAsIlBhcmVudFN0eWxlIjpudWxsfSwiUGFyZW50U3R5bGUiOnsiJHJlZiI6IjExNCJ9fSwiRGF0ZUZvcm1hdCI6eyIkcmVmIjoiMTIxIn0sIklzVmlzaWJsZSI6dHJ1ZSwiUGFyZW50U3R5bGUiOnsiJHJlZiI6IjgwIn19LCJJbmRleCI6MiwiU21hcnREdXJhdGlvbkFjdGl2YXRlZCI6ZmFsc2UsIkRhdGVGb3JtYXQiOnsiJHJlZiI6IjEyMSJ9LCJJZCI6ImZmNTVmMDcwLTliMWEtNGVjYy1hOGNiLTRhYmIyYTRkZjZmZCIsIkltcG9ydElkIjpudWxsLCJUaXRsZSI6Ik9wZXJhdGlvbmFsIFBsYW4iLCJOb3RlIjpudWxsLCJIeXBlcmxpbmsiOm51bGwsIklzQ2hhbmdlZCI6ZmFsc2UsIklzTmV3IjpmYWxzZX0seyIkaWQiOiIzMTYiLCJHcm91cE5hbWUiOm51bGwsIlN0YXJ0RGF0ZSI6IjIwMTctMTEtMDFUMDA6MDA6MDBaIiwiRW5kRGF0ZSI6IjIwMTctMTItMTZUMjM6NTk6MDBaIiwiUGVyY2VudGFnZUNvbXBsZXRlIjpudWxsLCJTdHlsZSI6eyIkaWQiOiIzMTciLCJTaGFwZSI6MCwiU2hhcGVUaGlja25lc3MiOjEsIkR1cmF0aW9uRm9ybWF0IjowLCJJbmNsdWRlTm9uV29ya2luZ0RheXNJbkR1cmF0aW9uIjpmYWxzZSwiUGVyY2VudGFnZUNvbXBsZXRlU3R5bGUiOnsiJGlkIjoiMzE4IiwiRm9udFNldHRpbmdzIjp7IiRpZCI6IjMxOSIsIkZvbnRTaXplIjoxMCwiRm9udE5hbWUiOiJDYWxpYnJpIiwiSXNCb2xkIjpmYWxzZSwiSXNJdGFsaWMiOmZhbHNlLCJJc1VuZGVybGluZWQiOmZhbHNlLCJQYXJlbnRTdHlsZSI6eyIkcmVmIjoiODIifX0sIkF1dG9TaXplIjowLCJGb3JlZ3JvdW5kIjp7IiRyZWYiOiI4MyJ9LCJNYXhXaWR0aCI6MjAwLjAsIk1heEhlaWdodCI6IkluZmluaXR5IiwiU21hcnRGb3JlZ3JvdW5kSXNBY3RpdmUiOmZhbHNlLCJIb3Jpem9udGFsQWxpZ25tZW50IjowLCJWZXJ0aWNhbEFsaWdubWVudCI6MCwiU21hcnRGb3JlZ3JvdW5kIjpudWxsLCJNYXJnaW4iOnsiJHJlZiI6Ijg1In0sIlBhZGRpbmciOnsiJHJlZiI6Ijg2In0sIkJhY2tncm91bmQiOnsiJHJlZiI6Ijg3In0sIklzVmlzaWJsZSI6dHJ1ZSwiV2lkdGgiOjAuMCwiSGVpZ2h0IjowLjAsIkJvcmRlclN0eWxlIjp7IiRpZCI6IjMyMCIsIkxpbmVDb2xvciI6bnVsbCwiTGluZVdlaWdodCI6MC4wLCJMaW5lVHlwZSI6MCwiUGFyZW50U3R5bGUiOm51bGx9LCJQYXJlbnRTdHlsZSI6eyIkcmVmIjoiODEifX0sIkR1cmF0aW9uU3R5bGUiOnsiJGlkIjoiMzIxIiwiRm9udFNldHRpbmdzIjp7IiRpZCI6IjMyMiIsIkZvbnRTaXplIjoxMCwiRm9udE5hbWUiOiJDYWxpYnJpIiwiSXNCb2xkIjpmYWxzZSwiSXNJdGFsaWMiOmZhbHNlLCJJc1VuZGVybGluZWQiOmZhbHNlLCJQYXJlbnRTdHlsZSI6eyIkcmVmIjoiODkifX0sIkF1dG9TaXplIjowLCJGb3JlZ3JvdW5kIjp7IiRyZWYiOiI5MCJ9LCJNYXhXaWR0aCI6MjAwLjAsIk1heEhlaWdodCI6IkluZmluaXR5IiwiU21hcnRGb3JlZ3JvdW5kSXNBY3RpdmUiOmZhbHNlLCJIb3Jpem9udGFsQWxpZ25tZW50IjowLCJWZXJ0aWNhbEFsaWdubWVudCI6MCwiU21hcnRGb3JlZ3JvdW5kIjpudWxsLCJNYXJnaW4iOnsiJHJlZiI6IjkyIn0sIlBhZGRpbmciOnsiJHJlZiI6IjkzIn0sIkJhY2tncm91bmQiOnsiJHJlZiI6Ijk0In0sIklzVmlzaWJsZSI6dHJ1ZSwiV2lkdGgiOjAuMCwiSGVpZ2h0IjowLjAsIkJvcmRlclN0eWxlIjp7IiRpZCI6IjMyMyIsIkxpbmVDb2xvciI6bnVsbCwiTGluZVdlaWdodCI6MC4wLCJMaW5lVHlwZSI6MCwiUGFyZW50U3R5bGUiOm51bGx9LCJQYXJlbnRTdHlsZSI6eyIkcmVmIjoiODgifX0sIkhvcml6b250YWxDb25uZWN0b3JTdHlsZSI6eyIkaWQiOiIzMjQiLCJMaW5lQ29sb3IiOnsiJHJlZiI6Ijk2In0sIkxpbmVXZWlnaHQiOjEuMCwiTGluZVR5cGUiOjAsIlBhcmVudFN0eWxlIjp7IiRyZWYiOiI5NSJ9fSwiVmVydGljYWxDb25uZWN0b3JTdHlsZSI6eyIkaWQiOiIzMjUiLCJMaW5lQ29sb3IiOnsiJHJlZiI6Ijk5In0sIkxpbmVXZWlnaHQiOjAuMCwiTGluZVR5cGUiOjAsIlBhcmVudFN0eWxlIjp7IiRyZWYiOiI5OCJ9fSwiTWFyZ2luIjpudWxsLCJTdGFydERhdGVQb3NpdGlvbiI6MiwiRW5kRGF0ZVBvc2l0aW9uIjoyLCJEYXRlSXNWaXNpYmxlIjp0cnVlLCJUaXRsZVBvc2l0aW9uIjo0LCJEdXJhdGlvblBvc2l0aW9uIjo2LCJQZXJjZW50YWdlQ29tcGxldGVkUG9zaXRpb24iOjYsIlNwYWNpbmciOjUsIklzQmVsb3dUaW1lYmFuZCI6dHJ1ZSwiUGVyY2VudGFnZUNvbXBsZXRlU2hhcGVPcGFjaXR5IjozNSwiU2hhcGVTdHlsZSI6eyIkaWQiOiIzMjYiLCJNYXJnaW4iOnsiJHJlZiI6IjEwMiJ9LCJQYWRkaW5nIjp7IiRyZWYiOiIxMDMifSwiQmFja2dyb3VuZCI6eyIkaWQiOiIzMjciLCJDb2xvciI6eyIkaWQiOiIzMjgiLCJBIjoyNTUsIlIiOjI2LCJHIjoxNzAsIkIiOjY2fX0sIklzVmlzaWJsZSI6dHJ1ZSwiV2lkdGgiOjAuMCwiSGVpZ2h0IjoxNi4wLCJCb3JkZXJTdHlsZSI6eyIkaWQiOiIzMjkiLCJMaW5lQ29sb3IiOnsiJHJlZiI6IjEwNSJ9LCJMaW5lV2VpZ2h0IjowLjAsIkxpbmVUeXBlIjowLCJQYXJlbnRTdHlsZSI6eyIkcmVmIjoiMTA0In19LCJQYXJlbnRTdHlsZSI6eyIkcmVmIjoiMTAxIn19LCJUaXRsZVN0eWxlIjp7IiRpZCI6IjMzMCIsIkZvbnRTZXR0aW5ncyI6eyIkaWQiOiIzMzEiLCJGb250U2l6ZSI6MTEsIkZvbnROYW1lIjoiQ2FsaWJyaSIsIklzQm9sZCI6dHJ1ZSwiSXNJdGFsaWMiOmZhbHNlLCJJc1VuZGVybGluZWQiOmZhbHNlLCJQYXJlbnRTdHlsZSI6eyIkcmVmIjoiMTA4In19LCJBdXRvU2l6ZSI6MCwiRm9yZWdyb3VuZCI6eyIkcmVmIjoiMTA5In0sIk1heFdpZHRoIjo3MjAuMCwiTWF4SGVpZ2h0IjoiSW5maW5pdHkiLCJTbWFydEZvcmVncm91bmRJc0FjdGl2ZSI6ZmFsc2UsIkhvcml6b250YWxBbGlnbm1lbnQiOjAsIlZlcnRpY2FsQWxpZ25tZW50IjowLCJTbWFydEZvcmVncm91bmQiOm51bGwsIk1hcmdpbiI6eyIkcmVmIjoiMTExIn0sIlBhZGRpbmciOnsiJHJlZiI6IjExMiJ9LCJCYWNrZ3JvdW5kIjp7IiRyZWYiOiIxMTMifSwiSXNWaXNpYmxlIjp0cnVlLCJXaWR0aCI6MC4wLCJIZWlnaHQiOjAuMCwiQm9yZGVyU3R5bGUiOnsiJGlkIjoiMzMyIiwiTGluZUNvbG9yIjpudWxsLCJMaW5lV2VpZ2h0IjowLjAsIkxpbmVUeXBlIjowLCJQYXJlbnRTdHlsZSI6bnVsbH0sIlBhcmVudFN0eWxlIjp7IiRyZWYiOiIxMDcifX0sIkRhdGVTdHlsZSI6eyIkaWQiOiIzMzMiLCJGb250U2V0dGluZ3MiOnsiJGlkIjoiMzM0IiwiRm9udFNpemUiOjEwLCJGb250TmFtZSI6IkNhbGlicmkiLCJJc0JvbGQiOmZhbHNlLCJJc0l0YWxpYyI6ZmFsc2UsIklzVW5kZXJsaW5lZCI6ZmFsc2UsIlBhcmVudFN0eWxlIjp7IiRyZWYiOiIxMTUifX0sIkF1dG9TaXplIjowLCJGb3JlZ3JvdW5kIjp7IiRyZWYiOiIyOTMifSwiTWF4V2lkdGgiOjIwMC4wLCJNYXhIZWlnaHQiOiJJbmZpbml0eSIsIlNtYXJ0Rm9yZWdyb3VuZElzQWN0aXZlIjpmYWxzZSwiSG9yaXpvbnRhbEFsaWdubWVudCI6MCwiVmVydGljYWxBbGlnbm1lbnQiOjAsIlNtYXJ0Rm9yZWdyb3VuZCI6bnVsbCwiTWFyZ2luIjp7IiRyZWYiOiIxMTgifSwiUGFkZGluZyI6eyIkcmVmIjoiMTE5In0sIkJhY2tncm91bmQiOnsiJHJlZiI6IjEyMCJ9LCJJc1Zpc2libGUiOnRydWUsIldpZHRoIjowLjAsIkhlaWdodCI6MC4wLCJCb3JkZXJTdHlsZSI6eyIkaWQiOiIzMzUiLCJMaW5lQ29sb3IiOm51bGwsIkxpbmVXZWlnaHQiOjAuMCwiTGluZVR5cGUiOjAsIlBhcmVudFN0eWxlIjpudWxsfSwiUGFyZW50U3R5bGUiOnsiJHJlZiI6IjExNCJ9fSwiRGF0ZUZvcm1hdCI6eyIkcmVmIjoiMTIxIn0sIklzVmlzaWJsZSI6dHJ1ZSwiUGFyZW50U3R5bGUiOnsiJHJlZiI6IjgwIn19LCJJbmRleCI6MywiU21hcnREdXJhdGlvbkFjdGl2YXRlZCI6ZmFsc2UsIkRhdGVGb3JtYXQiOnsiJHJlZiI6IjEyMSJ9LCJJZCI6ImE2M2ExYTRiLTYwYzEtNGQ3Ni1hNDI0LWJkOGE4ODhkZGQyMSIsIkltcG9ydElkIjpudWxsLCJUaXRsZSI6IlByb3RvY29sIEFwcHJvdmVkIiwiTm90ZSI6bnVsbCwiSHlwZXJsaW5rIjpudWxsLCJJc0NoYW5nZWQiOmZhbHNlLCJJc05ldyI6ZmFsc2V9LHsiJGlkIjoiMzM2IiwiR3JvdXBOYW1lIjpudWxsLCJTdGFydERhdGUiOiIyMDE3LTEyLTE2VDAwOjAwOjAwWiIsIkVuZERhdGUiOiIyMDE3LTEyLTE3VDIzOjU5OjAwWiIsIlBlcmNlbnRhZ2VDb21wbGV0ZSI6bnVsbCwiU3R5bGUiOnsiJGlkIjoiMzM3IiwiU2hhcGUiOjAsIlNoYXBlVGhpY2tuZXNzIjoxLCJEdXJhdGlvbkZvcm1hdCI6MCwiSW5jbHVkZU5vbldvcmtpbmdEYXlzSW5EdXJhdGlvbiI6ZmFsc2UsIlBlcmNlbnRhZ2VDb21wbGV0ZVN0eWxlIjp7IiRpZCI6IjMzOCIsIkZvbnRTZXR0aW5ncyI6eyIkaWQiOiIzMzkiLCJGb250U2l6ZSI6MTAsIkZvbnROYW1lIjoiQ2FsaWJyaSIsIklzQm9sZCI6ZmFsc2UsIklzSXRhbGljIjpmYWxzZSwiSXNVbmRlcmxpbmVkIjpmYWxzZSwiUGFyZW50U3R5bGUiOnsiJHJlZiI6IjgyIn19LCJBdXRvU2l6ZSI6MCwiRm9yZWdyb3VuZCI6eyIkcmVmIjoiODMifSwiTWF4V2lkdGgiOjIwMC4wLCJNYXhIZWlnaHQiOiJJbmZpbml0eSIsIlNtYXJ0Rm9yZWdyb3VuZElzQWN0aXZlIjpmYWxzZSwiSG9yaXpvbnRhbEFsaWdubWVudCI6MCwiVmVydGljYWxBbGlnbm1lbnQiOjAsIlNtYXJ0Rm9yZWdyb3VuZCI6bnVsbCwiTWFyZ2luIjp7IiRyZWYiOiI4NSJ9LCJQYWRkaW5nIjp7IiRyZWYiOiI4NiJ9LCJCYWNrZ3JvdW5kIjp7IiRyZWYiOiI4NyJ9LCJJc1Zpc2libGUiOnRydWUsIldpZHRoIjowLjAsIkhlaWdodCI6MC4wLCJCb3JkZXJTdHlsZSI6eyIkaWQiOiIzNDAiLCJMaW5lQ29sb3IiOm51bGwsIkxpbmVXZWlnaHQiOjAuMCwiTGluZVR5cGUiOjAsIlBhcmVudFN0eWxlIjpudWxsfSwiUGFyZW50U3R5bGUiOnsiJHJlZiI6IjgxIn19LCJEdXJhdGlvblN0eWxlIjp7IiRpZCI6IjM0MSIsIkZvbnRTZXR0aW5ncyI6eyIkaWQiOiIzNDIiLCJGb250U2l6ZSI6MTAsIkZvbnROYW1lIjoiQ2FsaWJyaSIsIklzQm9sZCI6ZmFsc2UsIklzSXRhbGljIjpmYWxzZSwiSXNVbmRlcmxpbmVkIjpmYWxzZSwiUGFyZW50U3R5bGUiOnsiJHJlZiI6Ijg5In19LCJBdXRvU2l6ZSI6MCwiRm9yZWdyb3VuZCI6eyIkcmVmIjoiOTAifSwiTWF4V2lkdGgiOjIwMC4wLCJNYXhIZWlnaHQiOiJJbmZpbml0eSIsIlNtYXJ0Rm9yZWdyb3VuZElzQWN0aXZlIjpmYWxzZSwiSG9yaXpvbnRhbEFsaWdubWVudCI6MCwiVmVydGljYWxBbGlnbm1lbnQiOjAsIlNtYXJ0Rm9yZWdyb3VuZCI6bnVsbCwiTWFyZ2luIjp7IiRyZWYiOiI5MiJ9LCJQYWRkaW5nIjp7IiRyZWYiOiI5MyJ9LCJCYWNrZ3JvdW5kIjp7IiRyZWYiOiI5NCJ9LCJJc1Zpc2libGUiOnRydWUsIldpZHRoIjowLjAsIkhlaWdodCI6MC4wLCJCb3JkZXJTdHlsZSI6eyIkaWQiOiIzNDMiLCJMaW5lQ29sb3IiOm51bGwsIkxpbmVXZWlnaHQiOjAuMCwiTGluZVR5cGUiOjAsIlBhcmVudFN0eWxlIjpudWxsfSwiUGFyZW50U3R5bGUiOnsiJHJlZiI6Ijg4In19LCJIb3Jpem9udGFsQ29ubmVjdG9yU3R5bGUiOnsiJGlkIjoiMzQ0IiwiTGluZUNvbG9yIjp7IiRyZWYiOiI5NiJ9LCJMaW5lV2VpZ2h0IjoxLjAsIkxpbmVUeXBlIjowLCJQYXJlbnRTdHlsZSI6eyIkcmVmIjoiOTUifX0sIlZlcnRpY2FsQ29ubmVjdG9yU3R5bGUiOnsiJGlkIjoiMzQ1IiwiTGluZUNvbG9yIjp7IiRyZWYiOiI5OSJ9LCJMaW5lV2VpZ2h0IjowLjAsIkxpbmVUeXBlIjowLCJQYXJlbnRTdHlsZSI6eyIkcmVmIjoiOTgifX0sIk1hcmdpbiI6bnVsbCwiU3RhcnREYXRlUG9zaXRpb24iOjIsIkVuZERhdGVQb3NpdGlvbiI6MiwiRGF0ZUlzVmlzaWJsZSI6dHJ1ZSwiVGl0bGVQb3NpdGlvbiI6NCwiRHVyYXRpb25Qb3NpdGlvbiI6NiwiUGVyY2VudGFnZUNvbXBsZXRlZFBvc2l0aW9uIjo2LCJTcGFjaW5nIjo1LCJJc0JlbG93VGltZWJhbmQiOnRydWUsIlBlcmNlbnRhZ2VDb21wbGV0ZVNoYXBlT3BhY2l0eSI6MzUsIlNoYXBlU3R5bGUiOnsiJGlkIjoiMzQ2IiwiTWFyZ2luIjp7IiRyZWYiOiIxMDIifSwiUGFkZGluZyI6eyIkcmVmIjoiMTAzIn0sIkJhY2tncm91bmQiOnsiJGlkIjoiMzQ3IiwiQ29sb3IiOnsiJGlkIjoiMzQ4IiwiQSI6MjU1LCJSIjoxNTAsIkciOjIxNCwiQiI6NjZ9fSwiSXNWaXNpYmxlIjp0cnVlLCJXaWR0aCI6MC4wLCJIZWlnaHQiOjE2LjAsIkJvcmRlclN0eWxlIjp7IiRpZCI6IjM0OSIsIkxpbmVDb2xvciI6eyIkcmVmIjoiMTA1In0sIkxpbmVXZWlnaHQiOjAuMCwiTGluZVR5cGUiOjAsIlBhcmVudFN0eWxlIjp7IiRyZWYiOiIxMDQifX0sIlBhcmVudFN0eWxlIjp7IiRyZWYiOiIxMDEifX0sIlRpdGxlU3R5bGUiOnsiJGlkIjoiMzUwIiwiRm9udFNldHRpbmdzIjp7IiRpZCI6IjM1MSIsIkZvbnRTaXplIjoxMSwiRm9udE5hbWUiOiJDYWxpYnJpIiwiSXNCb2xkIjp0cnVlLCJJc0l0YWxpYyI6ZmFsc2UsIklzVW5kZXJsaW5lZCI6ZmFsc2UsIlBhcmVudFN0eWxlIjp7IiRyZWYiOiIxMDgifX0sIkF1dG9TaXplIjowLCJGb3JlZ3JvdW5kIjp7IiRyZWYiOiIxMDkifSwiTWF4V2lkdGgiOjcyMC4wLCJNYXhIZWlnaHQiOiJJbmZpbml0eSIsIlNtYXJ0Rm9yZWdyb3VuZElzQWN0aXZlIjpmYWxzZSwiSG9yaXpvbnRhbEFsaWdubWVudCI6MCwiVmVydGljYWxBbGlnbm1lbnQiOjAsIlNtYXJ0Rm9yZWdyb3VuZCI6bnVsbCwiTWFyZ2luIjp7IiRyZWYiOiIxMTEifSwiUGFkZGluZyI6eyIkcmVmIjoiMTEyIn0sIkJhY2tncm91bmQiOnsiJHJlZiI6IjExMyJ9LCJJc1Zpc2libGUiOnRydWUsIldpZHRoIjowLjAsIkhlaWdodCI6MC4wLCJCb3JkZXJTdHlsZSI6eyIkaWQiOiIzNTIiLCJMaW5lQ29sb3IiOm51bGwsIkxpbmVXZWlnaHQiOjAuMCwiTGluZVR5cGUiOjAsIlBhcmVudFN0eWxlIjpudWxsfSwiUGFyZW50U3R5bGUiOnsiJHJlZiI6IjEwNyJ9fSwiRGF0ZVN0eWxlIjp7IiRpZCI6IjM1MyIsIkZvbnRTZXR0aW5ncyI6eyIkaWQiOiIzNTQiLCJGb250U2l6ZSI6MTAsIkZvbnROYW1lIjoiQ2FsaWJyaSIsIklzQm9sZCI6ZmFsc2UsIklzSXRhbGljIjpmYWxzZSwiSXNVbmRlcmxpbmVkIjpmYWxzZSwiUGFyZW50U3R5bGUiOnsiJHJlZiI6IjExNSJ9fSwiQXV0b1NpemUiOjAsIkZvcmVncm91bmQiOnsiJHJlZiI6IjI5MyJ9LCJNYXhXaWR0aCI6MjAwLjAsIk1heEhlaWdodCI6IkluZmluaXR5IiwiU21hcnRGb3JlZ3JvdW5kSXNBY3RpdmUiOmZhbHNlLCJIb3Jpem9udGFsQWxpZ25tZW50IjowLCJWZXJ0aWNhbEFsaWdubWVudCI6MCwiU21hcnRGb3JlZ3JvdW5kIjpudWxsLCJNYXJnaW4iOnsiJHJlZiI6IjExOCJ9LCJQYWRkaW5nIjp7IiRyZWYiOiIxMTkifSwiQmFja2dyb3VuZCI6eyIkcmVmIjoiMTIwIn0sIklzVmlzaWJsZSI6dHJ1ZSwiV2lkdGgiOjAuMCwiSGVpZ2h0IjowLjAsIkJvcmRlclN0eWxlIjp7IiRpZCI6IjM1NSIsIkxpbmVDb2xvciI6bnVsbCwiTGluZVdlaWdodCI6MC4wLCJMaW5lVHlwZSI6MCwiUGFyZW50U3R5bGUiOm51bGx9LCJQYXJlbnRTdHlsZSI6eyIkcmVmIjoiMTE0In19LCJEYXRlRm9ybWF0Ijp7IiRyZWYiOiIxMjEifSwiSXNWaXNpYmxlIjp0cnVlLCJQYXJlbnRTdHlsZSI6eyIkcmVmIjoiODAifX0sIkluZGV4Ijo0LCJTbWFydER1cmF0aW9uQWN0aXZhdGVkIjpmYWxzZSwiRGF0ZUZvcm1hdCI6eyIkcmVmIjoiMTIxIn0sIklkIjoiNTY5ZmY1YmMtYjQ2NS00NDgyLWFjMDAtZTE1Zjg3MDM1MzFjIiwiSW1wb3J0SWQiOm51bGwsIlRpdGxlIjoiRmlyc3QgU2l0ZSBBY3RpdmF0ZWQiLCJOb3RlIjpudWxsLCJIeXBlcmxpbmsiOm51bGwsIklzQ2hhbmdlZCI6ZmFsc2UsIklzTmV3IjpmYWxzZX0seyIkaWQiOiIzNTYiLCJHcm91cE5hbWUiOm51bGwsIlN0YXJ0RGF0ZSI6IjIwMTctMTItMTdUMDA6MDA6MDBaIiwiRW5kRGF0ZSI6IjIwMTgtMDEtMTZUMjM6NTk6MDBaIiwiUGVyY2VudGFnZUNvbXBsZXRlIjpudWxsLCJTdHlsZSI6eyIkaWQiOiIzNTciLCJTaGFwZSI6MCwiU2hhcGVUaGlja25lc3MiOjEsIkR1cmF0aW9uRm9ybWF0IjowLCJJbmNsdWRlTm9uV29ya2luZ0RheXNJbkR1cmF0aW9uIjpmYWxzZSwiUGVyY2VudGFnZUNvbXBsZXRlU3R5bGUiOnsiJGlkIjoiMzU4IiwiRm9udFNldHRpbmdzIjp7IiRpZCI6IjM1OSIsIkZvbnRTaXplIjoxMCwiRm9udE5hbWUiOiJDYWxpYnJpIiwiSXNCb2xkIjpmYWxzZSwiSXNJdGFsaWMiOmZhbHNlLCJJc1VuZGVybGluZWQiOmZhbHNlLCJQYXJlbnRTdHlsZSI6eyIkcmVmIjoiODIifX0sIkF1dG9TaXplIjowLCJGb3JlZ3JvdW5kIjp7IiRyZWYiOiI4MyJ9LCJNYXhXaWR0aCI6MjAwLjAsIk1heEhlaWdodCI6IkluZmluaXR5IiwiU21hcnRGb3JlZ3JvdW5kSXNBY3RpdmUiOmZhbHNlLCJIb3Jpem9udGFsQWxpZ25tZW50IjowLCJWZXJ0aWNhbEFsaWdubWVudCI6MCwiU21hcnRGb3JlZ3JvdW5kIjpudWxsLCJNYXJnaW4iOnsiJHJlZiI6Ijg1In0sIlBhZGRpbmciOnsiJHJlZiI6Ijg2In0sIkJhY2tncm91bmQiOnsiJHJlZiI6Ijg3In0sIklzVmlzaWJsZSI6dHJ1ZSwiV2lkdGgiOjAuMCwiSGVpZ2h0IjowLjAsIkJvcmRlclN0eWxlIjp7IiRpZCI6IjM2MCIsIkxpbmVDb2xvciI6bnVsbCwiTGluZVdlaWdodCI6MC4wLCJMaW5lVHlwZSI6MCwiUGFyZW50U3R5bGUiOm51bGx9LCJQYXJlbnRTdHlsZSI6eyIkcmVmIjoiODEifX0sIkR1cmF0aW9uU3R5bGUiOnsiJGlkIjoiMzYxIiwiRm9udFNldHRpbmdzIjp7IiRpZCI6IjM2MiIsIkZvbnRTaXplIjoxMCwiRm9udE5hbWUiOiJDYWxpYnJpIiwiSXNCb2xkIjpmYWxzZSwiSXNJdGFsaWMiOmZhbHNlLCJJc1VuZGVybGluZWQiOmZhbHNlLCJQYXJlbnRTdHlsZSI6eyIkcmVmIjoiODkifX0sIkF1dG9TaXplIjowLCJGb3JlZ3JvdW5kIjp7IiRyZWYiOiI5MCJ9LCJNYXhXaWR0aCI6MjAwLjAsIk1heEhlaWdodCI6IkluZmluaXR5IiwiU21hcnRGb3JlZ3JvdW5kSXNBY3RpdmUiOmZhbHNlLCJIb3Jpem9udGFsQWxpZ25tZW50IjowLCJWZXJ0aWNhbEFsaWdubWVudCI6MCwiU21hcnRGb3JlZ3JvdW5kIjpudWxsLCJNYXJnaW4iOnsiJHJlZiI6IjkyIn0sIlBhZGRpbmciOnsiJHJlZiI6IjkzIn0sIkJhY2tncm91bmQiOnsiJHJlZiI6Ijk0In0sIklzVmlzaWJsZSI6dHJ1ZSwiV2lkdGgiOjAuMCwiSGVpZ2h0IjowLjAsIkJvcmRlclN0eWxlIjp7IiRpZCI6IjM2MyIsIkxpbmVDb2xvciI6bnVsbCwiTGluZVdlaWdodCI6MC4wLCJMaW5lVHlwZSI6MCwiUGFyZW50U3R5bGUiOm51bGx9LCJQYXJlbnRTdHlsZSI6eyIkcmVmIjoiODgifX0sIkhvcml6b250YWxDb25uZWN0b3JTdHlsZSI6eyIkaWQiOiIzNjQiLCJMaW5lQ29sb3IiOnsiJHJlZiI6Ijk2In0sIkxpbmVXZWlnaHQiOjEuMCwiTGluZVR5cGUiOjAsIlBhcmVudFN0eWxlIjp7IiRyZWYiOiI5NSJ9fSwiVmVydGljYWxDb25uZWN0b3JTdHlsZSI6eyIkaWQiOiIzNjUiLCJMaW5lQ29sb3IiOnsiJHJlZiI6Ijk5In0sIkxpbmVXZWlnaHQiOjAuMCwiTGluZVR5cGUiOjAsIlBhcmVudFN0eWxlIjp7IiRyZWYiOiI5OCJ9fSwiTWFyZ2luIjpudWxsLCJTdGFydERhdGVQb3NpdGlvbiI6MiwiRW5kRGF0ZVBvc2l0aW9uIjoyLCJEYXRlSXNWaXNpYmxlIjp0cnVlLCJUaXRsZVBvc2l0aW9uIjo0LCJEdXJhdGlvblBvc2l0aW9uIjo2LCJQZXJjZW50YWdlQ29tcGxldGVkUG9zaXRpb24iOjYsIlNwYWNpbmciOjUsIklzQmVsb3dUaW1lYmFuZCI6dHJ1ZSwiUGVyY2VudGFnZUNvbXBsZXRlU2hhcGVPcGFjaXR5IjozNSwiU2hhcGVTdHlsZSI6eyIkaWQiOiIzNjYiLCJNYXJnaW4iOnsiJHJlZiI6IjEwMiJ9LCJQYWRkaW5nIjp7IiRyZWYiOiIxMDMifSwiQmFja2dyb3VuZCI6eyIkaWQiOiIzNjciLCJDb2xvciI6eyIkaWQiOiIzNjgiLCJBIjoyNTUsIlIiOjIzNCwiRyI6MjIsIkIiOjMwfX0sIklzVmlzaWJsZSI6dHJ1ZSwiV2lkdGgiOjAuMCwiSGVpZ2h0IjoxNi4wLCJCb3JkZXJTdHlsZSI6eyIkaWQiOiIzNjkiLCJMaW5lQ29sb3IiOnsiJHJlZiI6IjEwNSJ9LCJMaW5lV2VpZ2h0IjowLjAsIkxpbmVUeXBlIjowLCJQYXJlbnRTdHlsZSI6eyIkcmVmIjoiMTA0In19LCJQYXJlbnRTdHlsZSI6eyIkcmVmIjoiMTAxIn19LCJUaXRsZVN0eWxlIjp7IiRpZCI6IjM3MCIsIkZvbnRTZXR0aW5ncyI6eyIkaWQiOiIzNzEiLCJGb250U2l6ZSI6MTEsIkZvbnROYW1lIjoiQ2FsaWJyaSIsIklzQm9sZCI6dHJ1ZSwiSXNJdGFsaWMiOmZhbHNlLCJJc1VuZGVybGluZWQiOmZhbHNlLCJQYXJlbnRTdHlsZSI6eyIkcmVmIjoiMTA4In19LCJBdXRvU2l6ZSI6MCwiRm9yZWdyb3VuZCI6eyIkcmVmIjoiMTA5In0sIk1heFdpZHRoIjo3MjAuMCwiTWF4SGVpZ2h0IjoiSW5maW5pdHkiLCJTbWFydEZvcmVncm91bmRJc0FjdGl2ZSI6ZmFsc2UsIkhvcml6b250YWxBbGlnbm1lbnQiOjAsIlZlcnRpY2FsQWxpZ25tZW50IjowLCJTbWFydEZvcmVncm91bmQiOm51bGwsIk1hcmdpbiI6eyIkcmVmIjoiMTExIn0sIlBhZGRpbmciOnsiJHJlZiI6IjExMiJ9LCJCYWNrZ3JvdW5kIjp7IiRyZWYiOiIxMTMifSwiSXNWaXNpYmxlIjp0cnVlLCJXaWR0aCI6MC4wLCJIZWlnaHQiOjAuMCwiQm9yZGVyU3R5bGUiOnsiJGlkIjoiMzcyIiwiTGluZUNvbG9yIjpudWxsLCJMaW5lV2VpZ2h0IjowLjAsIkxpbmVUeXBlIjowLCJQYXJlbnRTdHlsZSI6bnVsbH0sIlBhcmVudFN0eWxlIjp7IiRyZWYiOiIxMDcifX0sIkRhdGVTdHlsZSI6eyIkaWQiOiIzNzMiLCJGb250U2V0dGluZ3MiOnsiJGlkIjoiMzc0IiwiRm9udFNpemUiOjEwLCJGb250TmFtZSI6IkNhbGlicmkiLCJJc0JvbGQiOmZhbHNlLCJJc0l0YWxpYyI6ZmFsc2UsIklzVW5kZXJsaW5lZCI6ZmFsc2UsIlBhcmVudFN0eWxlIjp7IiRyZWYiOiIxMTUifX0sIkF1dG9TaXplIjowLCJGb3JlZ3JvdW5kIjp7IiRyZWYiOiIyOTMifSwiTWF4V2lkdGgiOjIwMC4wLCJNYXhIZWlnaHQiOiJJbmZpbml0eSIsIlNtYXJ0Rm9yZWdyb3VuZElzQWN0aXZlIjpmYWxzZSwiSG9yaXpvbnRhbEFsaWdubWVudCI6MCwiVmVydGljYWxBbGlnbm1lbnQiOjAsIlNtYXJ0Rm9yZWdyb3VuZCI6bnVsbCwiTWFyZ2luIjp7IiRyZWYiOiIxMTgifSwiUGFkZGluZyI6eyIkcmVmIjoiMTE5In0sIkJhY2tncm91bmQiOnsiJHJlZiI6IjEyMCJ9LCJJc1Zpc2libGUiOnRydWUsIldpZHRoIjowLjAsIkhlaWdodCI6MC4wLCJCb3JkZXJTdHlsZSI6eyIkaWQiOiIzNzUiLCJMaW5lQ29sb3IiOm51bGwsIkxpbmVXZWlnaHQiOjAuMCwiTGluZVR5cGUiOjAsIlBhcmVudFN0eWxlIjpudWxsfSwiUGFyZW50U3R5bGUiOnsiJHJlZiI6IjExNCJ9fSwiRGF0ZUZvcm1hdCI6eyIkcmVmIjoiMTIxIn0sIklzVmlzaWJsZSI6dHJ1ZSwiUGFyZW50U3R5bGUiOnsiJHJlZiI6IjgwIn19LCJJbmRleCI6NSwiU21hcnREdXJhdGlvbkFjdGl2YXRlZCI6ZmFsc2UsIkRhdGVGb3JtYXQiOnsiJHJlZiI6IjEyMSJ9LCJJZCI6IjIwOGY0MjVlLWUwOTgtNDc5OC1hOWUyLTRmM2IyN2ZiZTNhOCIsIkltcG9ydElkIjpudWxsLCJUaXRsZSI6IkZpcnN0IFBhdGllbnQgSW4iLCJOb3RlIjpudWxsLCJIeXBlcmxpbmsiOm51bGwsIklzQ2hhbmdlZCI6ZmFsc2UsIklzTmV3IjpmYWxzZX0seyIkaWQiOiIzNzYiLCJHcm91cE5hbWUiOm51bGwsIlN0YXJ0RGF0ZSI6IjIwMTgtMDEtMTZUMDA6MDA6MDBaIiwiRW5kRGF0ZSI6IjIwMTktMDEtMTZUMjM6NTk6MDBaIiwiUGVyY2VudGFnZUNvbXBsZXRlIjpudWxsLCJTdHlsZSI6eyIkaWQiOiIzNzciLCJTaGFwZSI6MCwiU2hhcGVUaGlja25lc3MiOjEsIkR1cmF0aW9uRm9ybWF0IjowLCJJbmNsdWRlTm9uV29ya2luZ0RheXNJbkR1cmF0aW9uIjpmYWxzZSwiUGVyY2VudGFnZUNvbXBsZXRlU3R5bGUiOnsiJGlkIjoiMzc4IiwiRm9udFNldHRpbmdzIjp7IiRpZCI6IjM3OSIsIkZvbnRTaXplIjoxMCwiRm9udE5hbWUiOiJDYWxpYnJpIiwiSXNCb2xkIjpmYWxzZSwiSXNJdGFsaWMiOmZhbHNlLCJJc1VuZGVybGluZWQiOmZhbHNlLCJQYXJlbnRTdHlsZSI6eyIkcmVmIjoiODIifX0sIkF1dG9TaXplIjowLCJGb3JlZ3JvdW5kIjp7IiRyZWYiOiI4MyJ9LCJNYXhXaWR0aCI6MjAwLjAsIk1heEhlaWdodCI6IkluZmluaXR5IiwiU21hcnRGb3JlZ3JvdW5kSXNBY3RpdmUiOmZhbHNlLCJIb3Jpem9udGFsQWxpZ25tZW50IjowLCJWZXJ0aWNhbEFsaWdubWVudCI6MCwiU21hcnRGb3JlZ3JvdW5kIjpudWxsLCJNYXJnaW4iOnsiJHJlZiI6Ijg1In0sIlBhZGRpbmciOnsiJHJlZiI6Ijg2In0sIkJhY2tncm91bmQiOnsiJHJlZiI6Ijg3In0sIklzVmlzaWJsZSI6dHJ1ZSwiV2lkdGgiOjAuMCwiSGVpZ2h0IjowLjAsIkJvcmRlclN0eWxlIjp7IiRpZCI6IjM4MCIsIkxpbmVDb2xvciI6bnVsbCwiTGluZVdlaWdodCI6MC4wLCJMaW5lVHlwZSI6MCwiUGFyZW50U3R5bGUiOm51bGx9LCJQYXJlbnRTdHlsZSI6eyIkcmVmIjoiODEifX0sIkR1cmF0aW9uU3R5bGUiOnsiJGlkIjoiMzgxIiwiRm9udFNldHRpbmdzIjp7IiRpZCI6IjM4MiIsIkZvbnRTaXplIjoxMCwiRm9udE5hbWUiOiJDYWxpYnJpIiwiSXNCb2xkIjpmYWxzZSwiSXNJdGFsaWMiOmZhbHNlLCJJc1VuZGVybGluZWQiOmZhbHNlLCJQYXJlbnRTdHlsZSI6eyIkcmVmIjoiODkifX0sIkF1dG9TaXplIjowLCJGb3JlZ3JvdW5kIjp7IiRyZWYiOiI5MCJ9LCJNYXhXaWR0aCI6MjAwLjAsIk1heEhlaWdodCI6IkluZmluaXR5IiwiU21hcnRGb3JlZ3JvdW5kSXNBY3RpdmUiOmZhbHNlLCJIb3Jpem9udGFsQWxpZ25tZW50IjowLCJWZXJ0aWNhbEFsaWdubWVudCI6MCwiU21hcnRGb3JlZ3JvdW5kIjpudWxsLCJNYXJnaW4iOnsiJHJlZiI6IjkyIn0sIlBhZGRpbmciOnsiJHJlZiI6IjkzIn0sIkJhY2tncm91bmQiOnsiJHJlZiI6Ijk0In0sIklzVmlzaWJsZSI6dHJ1ZSwiV2lkdGgiOjAuMCwiSGVpZ2h0IjowLjAsIkJvcmRlclN0eWxlIjp7IiRpZCI6IjM4MyIsIkxpbmVDb2xvciI6bnVsbCwiTGluZVdlaWdodCI6MC4wLCJMaW5lVHlwZSI6MCwiUGFyZW50U3R5bGUiOm51bGx9LCJQYXJlbnRTdHlsZSI6eyIkcmVmIjoiODgifX0sIkhvcml6b250YWxDb25uZWN0b3JTdHlsZSI6eyIkaWQiOiIzODQiLCJMaW5lQ29sb3IiOnsiJHJlZiI6Ijk2In0sIkxpbmVXZWlnaHQiOjEuMCwiTGluZVR5cGUiOjAsIlBhcmVudFN0eWxlIjp7IiRyZWYiOiI5NSJ9fSwiVmVydGljYWxDb25uZWN0b3JTdHlsZSI6eyIkaWQiOiIzODUiLCJMaW5lQ29sb3IiOnsiJHJlZiI6Ijk5In0sIkxpbmVXZWlnaHQiOjAuMCwiTGluZVR5cGUiOjAsIlBhcmVudFN0eWxlIjp7IiRyZWYiOiI5OCJ9fSwiTWFyZ2luIjpudWxsLCJTdGFydERhdGVQb3NpdGlvbiI6MiwiRW5kRGF0ZVBvc2l0aW9uIjoyLCJEYXRlSXNWaXNpYmxlIjp0cnVlLCJUaXRsZVBvc2l0aW9uIjo0LCJEdXJhdGlvblBvc2l0aW9uIjo2LCJQZXJjZW50YWdlQ29tcGxldGVkUG9zaXRpb24iOjYsIlNwYWNpbmciOjUsIklzQmVsb3dUaW1lYmFuZCI6dHJ1ZSwiUGVyY2VudGFnZUNvbXBsZXRlU2hhcGVPcGFjaXR5IjozNSwiU2hhcGVTdHlsZSI6eyIkaWQiOiIzODYiLCJNYXJnaW4iOnsiJHJlZiI6IjEwMiJ9LCJQYWRkaW5nIjp7IiRyZWYiOiIxMDMifSwiQmFja2dyb3VuZCI6eyIkaWQiOiIzODciLCJDb2xvciI6eyIkaWQiOiIzODgiLCJBIjoyNTUsIlIiOjI1NCwiRyI6MTg2LCJCIjoxMH19LCJJc1Zpc2libGUiOnRydWUsIldpZHRoIjowLjAsIkhlaWdodCI6MTYuMCwiQm9yZGVyU3R5bGUiOnsiJGlkIjoiMzg5IiwiTGluZUNvbG9yIjp7IiRyZWYiOiIxMDUifSwiTGluZVdlaWdodCI6MC4wLCJMaW5lVHlwZSI6MCwiUGFyZW50U3R5bGUiOnsiJHJlZiI6IjEwNCJ9fSwiUGFyZW50U3R5bGUiOnsiJHJlZiI6IjEwMSJ9fSwiVGl0bGVTdHlsZSI6eyIkaWQiOiIzOTAiLCJGb250U2V0dGluZ3MiOnsiJGlkIjoiMzkxIiwiRm9udFNpemUiOjExLCJGb250TmFtZSI6IkNhbGlicmkiLCJJc0JvbGQiOnRydWUsIklzSXRhbGljIjpmYWxzZSwiSXNVbmRlcmxpbmVkIjpmYWxzZSwiUGFyZW50U3R5bGUiOnsiJHJlZiI6IjEwOCJ9fSwiQXV0b1NpemUiOjAsIkZvcmVncm91bmQiOnsiJHJlZiI6IjEwOSJ9LCJNYXhXaWR0aCI6NzIwLjAsIk1heEhlaWdodCI6IkluZmluaXR5IiwiU21hcnRGb3JlZ3JvdW5kSXNBY3RpdmUiOmZhbHNlLCJIb3Jpem9udGFsQWxpZ25tZW50IjowLCJWZXJ0aWNhbEFsaWdubWVudCI6MCwiU21hcnRGb3JlZ3JvdW5kIjpudWxsLCJNYXJnaW4iOnsiJHJlZiI6IjExMSJ9LCJQYWRkaW5nIjp7IiRyZWYiOiIxMTIifSwiQmFja2dyb3VuZCI6eyIkcmVmIjoiMTEzIn0sIklzVmlzaWJsZSI6dHJ1ZSwiV2lkdGgiOjAuMCwiSGVpZ2h0IjowLjAsIkJvcmRlclN0eWxlIjp7IiRpZCI6IjM5MiIsIkxpbmVDb2xvciI6bnVsbCwiTGluZVdlaWdodCI6MC4wLCJMaW5lVHlwZSI6MCwiUGFyZW50U3R5bGUiOm51bGx9LCJQYXJlbnRTdHlsZSI6eyIkcmVmIjoiMTA3In19LCJEYXRlU3R5bGUiOnsiJGlkIjoiMzkzIiwiRm9udFNldHRpbmdzIjp7IiRpZCI6IjM5NCIsIkZvbnRTaXplIjoxMCwiRm9udE5hbWUiOiJDYWxpYnJpIiwiSXNCb2xkIjpmYWxzZSwiSXNJdGFsaWMiOmZhbHNlLCJJc1VuZGVybGluZWQiOmZhbHNlLCJQYXJlbnRTdHlsZSI6eyIkcmVmIjoiMTE1In19LCJBdXRvU2l6ZSI6MCwiRm9yZWdyb3VuZCI6eyIkcmVmIjoiMjkzIn0sIk1heFdpZHRoIjoyMDAuMCwiTWF4SGVpZ2h0IjoiSW5maW5pdHkiLCJTbWFydEZvcmVncm91bmRJc0FjdGl2ZSI6ZmFsc2UsIkhvcml6b250YWxBbGlnbm1lbnQiOjAsIlZlcnRpY2FsQWxpZ25tZW50IjowLCJTbWFydEZvcmVncm91bmQiOm51bGwsIk1hcmdpbiI6eyIkcmVmIjoiMTE4In0sIlBhZGRpbmciOnsiJHJlZiI6IjExOSJ9LCJCYWNrZ3JvdW5kIjp7IiRyZWYiOiIxMjAifSwiSXNWaXNpYmxlIjp0cnVlLCJXaWR0aCI6MC4wLCJIZWlnaHQiOjAuMCwiQm9yZGVyU3R5bGUiOnsiJGlkIjoiMzk1IiwiTGluZUNvbG9yIjpudWxsLCJMaW5lV2VpZ2h0IjowLjAsIkxpbmVUeXBlIjowLCJQYXJlbnRTdHlsZSI6bnVsbH0sIlBhcmVudFN0eWxlIjp7IiRyZWYiOiIxMTQifX0sIkRhdGVGb3JtYXQiOnsiJHJlZiI6IjEyMSJ9LCJJc1Zpc2libGUiOnRydWUsIlBhcmVudFN0eWxlIjp7IiRyZWYiOiI4MCJ9fSwiSW5kZXgiOjYsIlNtYXJ0RHVyYXRpb25BY3RpdmF0ZWQiOmZhbHNlLCJEYXRlRm9ybWF0Ijp7IiRyZWYiOiIxMjEifSwiSWQiOiI3NGYwYjViZS04NTc5LTQ1MzctYjhkZi0zZWQ3NTI2YmNkMGQiLCJJbXBvcnRJZCI6bnVsbCwiVGl0bGUiOiJFbnJvbGxtZW50ICIsIk5vdGUiOm51bGwsIkh5cGVybGluayI6bnVsbCwiSXNDaGFuZ2VkIjpmYWxzZSwiSXNOZXciOmZhbHNlfSx7IiRpZCI6IjM5NiIsIkdyb3VwTmFtZSI6bnVsbCwiU3RhcnREYXRlIjoiMjAxOS0wMS0xNlQwMDowMDowMFoiLCJFbmREYXRlIjoiMjAyMC0wMS0xNlQyMzo1OTowMFoiLCJQZXJjZW50YWdlQ29tcGxldGUiOm51bGwsIlN0eWxlIjp7IiRpZCI6IjM5NyIsIlNoYXBlIjowLCJTaGFwZVRoaWNrbmVzcyI6MSwiRHVyYXRpb25Gb3JtYXQiOjAsIkluY2x1ZGVOb25Xb3JraW5nRGF5c0luRHVyYXRpb24iOmZhbHNlLCJQZXJjZW50YWdlQ29tcGxldGVTdHlsZSI6eyIkaWQiOiIzOTgiLCJGb250U2V0dGluZ3MiOnsiJGlkIjoiMzk5IiwiRm9udFNpemUiOjEwLCJGb250TmFtZSI6IkNhbGlicmkiLCJJc0JvbGQiOmZhbHNlLCJJc0l0YWxpYyI6ZmFsc2UsIklzVW5kZXJsaW5lZCI6ZmFsc2UsIlBhcmVudFN0eWxlIjp7IiRyZWYiOiI4MiJ9fSwiQXV0b1NpemUiOjAsIkZvcmVncm91bmQiOnsiJHJlZiI6IjgzIn0sIk1heFdpZHRoIjoyMDAuMCwiTWF4SGVpZ2h0IjoiSW5maW5pdHkiLCJTbWFydEZvcmVncm91bmRJc0FjdGl2ZSI6ZmFsc2UsIkhvcml6b250YWxBbGlnbm1lbnQiOjAsIlZlcnRpY2FsQWxpZ25tZW50IjowLCJTbWFydEZvcmVncm91bmQiOm51bGwsIk1hcmdpbiI6eyIkcmVmIjoiODUifSwiUGFkZGluZyI6eyIkcmVmIjoiODYifSwiQmFja2dyb3VuZCI6eyIkcmVmIjoiODcifSwiSXNWaXNpYmxlIjp0cnVlLCJXaWR0aCI6MC4wLCJIZWlnaHQiOjAuMCwiQm9yZGVyU3R5bGUiOnsiJGlkIjoiNDAwIiwiTGluZUNvbG9yIjpudWxsLCJMaW5lV2VpZ2h0IjowLjAsIkxpbmVUeXBlIjowLCJQYXJlbnRTdHlsZSI6bnVsbH0sIlBhcmVudFN0eWxlIjp7IiRyZWYiOiI4MSJ9fSwiRHVyYXRpb25TdHlsZSI6eyIkaWQiOiI0MDEiLCJGb250U2V0dGluZ3MiOnsiJGlkIjoiNDAyIiwiRm9udFNpemUiOjEwLCJGb250TmFtZSI6IkNhbGlicmkiLCJJc0JvbGQiOmZhbHNlLCJJc0l0YWxpYyI6ZmFsc2UsIklzVW5kZXJsaW5lZCI6ZmFsc2UsIlBhcmVudFN0eWxlIjp7IiRyZWYiOiI4OSJ9fSwiQXV0b1NpemUiOjAsIkZvcmVncm91bmQiOnsiJHJlZiI6IjkwIn0sIk1heFdpZHRoIjoyMDAuMCwiTWF4SGVpZ2h0IjoiSW5maW5pdHkiLCJTbWFydEZvcmVncm91bmRJc0FjdGl2ZSI6ZmFsc2UsIkhvcml6b250YWxBbGlnbm1lbnQiOjAsIlZlcnRpY2FsQWxpZ25tZW50IjowLCJTbWFydEZvcmVncm91bmQiOm51bGwsIk1hcmdpbiI6eyIkcmVmIjoiOTIifSwiUGFkZGluZyI6eyIkcmVmIjoiOTMifSwiQmFja2dyb3VuZCI6eyIkcmVmIjoiOTQifSwiSXNWaXNpYmxlIjp0cnVlLCJXaWR0aCI6MC4wLCJIZWlnaHQiOjAuMCwiQm9yZGVyU3R5bGUiOnsiJGlkIjoiNDAzIiwiTGluZUNvbG9yIjpudWxsLCJMaW5lV2VpZ2h0IjowLjAsIkxpbmVUeXBlIjowLCJQYXJlbnRTdHlsZSI6bnVsbH0sIlBhcmVudFN0eWxlIjp7IiRyZWYiOiI4OCJ9fSwiSG9yaXpvbnRhbENvbm5lY3RvclN0eWxlIjp7IiRpZCI6IjQwNCIsIkxpbmVDb2xvciI6eyIkcmVmIjoiOTYifSwiTGluZVdlaWdodCI6MS4wLCJMaW5lVHlwZSI6MCwiUGFyZW50U3R5bGUiOnsiJHJlZiI6Ijk1In19LCJWZXJ0aWNhbENvbm5lY3RvclN0eWxlIjp7IiRpZCI6IjQwNSIsIkxpbmVDb2xvciI6eyIkcmVmIjoiOTkifSwiTGluZVdlaWdodCI6MC4wLCJMaW5lVHlwZSI6MCwiUGFyZW50U3R5bGUiOnsiJHJlZiI6Ijk4In19LCJNYXJnaW4iOm51bGwsIlN0YXJ0RGF0ZVBvc2l0aW9uIjoyLCJFbmREYXRlUG9zaXRpb24iOjIsIkRhdGVJc1Zpc2libGUiOnRydWUsIlRpdGxlUG9zaXRpb24iOjQsIkR1cmF0aW9uUG9zaXRpb24iOjYsIlBlcmNlbnRhZ2VDb21wbGV0ZWRQb3NpdGlvbiI6NiwiU3BhY2luZyI6NSwiSXNCZWxvd1RpbWViYW5kIjp0cnVlLCJQZXJjZW50YWdlQ29tcGxldGVTaGFwZU9wYWNpdHkiOjM1LCJTaGFwZVN0eWxlIjp7IiRpZCI6IjQwNiIsIk1hcmdpbiI6eyIkcmVmIjoiMTAyIn0sIlBhZGRpbmciOnsiJHJlZiI6IjEwMyJ9LCJCYWNrZ3JvdW5kIjp7IiRpZCI6IjQwNyIsIkNvbG9yIjp7IiRpZCI6IjQwOCIsIkEiOjI1NSwiUiI6MjE4LCJHIjoyMzcsIkIiOjIzOX19LCJJc1Zpc2libGUiOnRydWUsIldpZHRoIjowLjAsIkhlaWdodCI6MTYuMCwiQm9yZGVyU3R5bGUiOnsiJGlkIjoiNDA5IiwiTGluZUNvbG9yIjp7IiRyZWYiOiIxMDUifSwiTGluZVdlaWdodCI6MC4wLCJMaW5lVHlwZSI6MCwiUGFyZW50U3R5bGUiOnsiJHJlZiI6IjEwNCJ9fSwiUGFyZW50U3R5bGUiOnsiJHJlZiI6IjEwMSJ9fSwiVGl0bGVTdHlsZSI6eyIkaWQiOiI0MTAiLCJGb250U2V0dGluZ3MiOnsiJGlkIjoiNDExIiwiRm9udFNpemUiOjExLCJGb250TmFtZSI6IkNhbGlicmkiLCJJc0JvbGQiOnRydWUsIklzSXRhbGljIjpmYWxzZSwiSXNVbmRlcmxpbmVkIjpmYWxzZSwiUGFyZW50U3R5bGUiOnsiJHJlZiI6IjEwOCJ9fSwiQXV0b1NpemUiOjAsIkZvcmVncm91bmQiOnsiJHJlZiI6IjEwOSJ9LCJNYXhXaWR0aCI6NzIwLjAsIk1heEhlaWdodCI6IkluZmluaXR5IiwiU21hcnRGb3JlZ3JvdW5kSXNBY3RpdmUiOmZhbHNlLCJIb3Jpem9udGFsQWxpZ25tZW50IjowLCJWZXJ0aWNhbEFsaWdubWVudCI6MCwiU21hcnRGb3JlZ3JvdW5kIjpudWxsLCJNYXJnaW4iOnsiJHJlZiI6IjExMSJ9LCJQYWRkaW5nIjp7IiRyZWYiOiIxMTIifSwiQmFja2dyb3VuZCI6eyIkcmVmIjoiMTEzIn0sIklzVmlzaWJsZSI6dHJ1ZSwiV2lkdGgiOjAuMCwiSGVpZ2h0IjowLjAsIkJvcmRlclN0eWxlIjp7IiRpZCI6IjQxMiIsIkxpbmVDb2xvciI6bnVsbCwiTGluZVdlaWdodCI6MC4wLCJMaW5lVHlwZSI6MCwiUGFyZW50U3R5bGUiOm51bGx9LCJQYXJlbnRTdHlsZSI6eyIkcmVmIjoiMTA3In19LCJEYXRlU3R5bGUiOnsiJGlkIjoiNDEzIiwiRm9udFNldHRpbmdzIjp7IiRpZCI6IjQxNCIsIkZvbnRTaXplIjoxMCwiRm9udE5hbWUiOiJDYWxpYnJpIiwiSXNCb2xkIjpmYWxzZSwiSXNJdGFsaWMiOmZhbHNlLCJJc1VuZGVybGluZWQiOmZhbHNlLCJQYXJlbnRTdHlsZSI6eyIkcmVmIjoiMTE1In19LCJBdXRvU2l6ZSI6MCwiRm9yZWdyb3VuZCI6eyIkcmVmIjoiMTE2In0sIk1heFdpZHRoIjoyMDAuMCwiTWF4SGVpZ2h0IjoiSW5maW5pdHkiLCJTbWFydEZvcmVncm91bmRJc0FjdGl2ZSI6ZmFsc2UsIkhvcml6b250YWxBbGlnbm1lbnQiOjAsIlZlcnRpY2FsQWxpZ25tZW50IjowLCJTbWFydEZvcmVncm91bmQiOm51bGwsIk1hcmdpbiI6eyIkcmVmIjoiMTE4In0sIlBhZGRpbmciOnsiJHJlZiI6IjExOSJ9LCJCYWNrZ3JvdW5kIjp7IiRyZWYiOiIxMjAifSwiSXNWaXNpYmxlIjp0cnVlLCJXaWR0aCI6MC4wLCJIZWlnaHQiOjAuMCwiQm9yZGVyU3R5bGUiOnsiJGlkIjoiNDE1IiwiTGluZUNvbG9yIjpudWxsLCJMaW5lV2VpZ2h0IjowLjAsIkxpbmVUeXBlIjowLCJQYXJlbnRTdHlsZSI6bnVsbH0sIlBhcmVudFN0eWxlIjp7IiRyZWYiOiIxMTQifX0sIkRhdGVGb3JtYXQiOnsiJHJlZiI6IjEyMSJ9LCJJc1Zpc2libGUiOnRydWUsIlBhcmVudFN0eWxlIjp7IiRyZWYiOiI4MCJ9fSwiSW5kZXgiOjcsIlNtYXJ0RHVyYXRpb25BY3RpdmF0ZWQiOmZhbHNlLCJEYXRlRm9ybWF0Ijp7IiRyZWYiOiIxMjEifSwiSWQiOiI4ODFjYzVhNi00ZTYxLTQwNjItYTdmNS0yMGNiZTg4NzcxM2EiLCJJbXBvcnRJZCI6bnVsbCwiVGl0bGUiOiJMYXN0IFBhdGllbnQgRW5kIFBvaW50IEZvbGxvdy11cCIsIk5vdGUiOm51bGwsIkh5cGVybGluayI6bnVsbCwiSXNDaGFuZ2VkIjpmYWxzZSwiSXNOZXciOmZhbHNlfSx7IiRpZCI6IjQxNiIsIkdyb3VwTmFtZSI6bnVsbCwiU3RhcnREYXRlIjoiMjAyMC0wMS0xNlQwMDowMDowMFoiLCJFbmREYXRlIjoiMjAyMC0wNC0xNVQyMzo1OTowMFoiLCJQZXJjZW50YWdlQ29tcGxldGUiOm51bGwsIlN0eWxlIjp7IiRpZCI6IjQxNyIsIlNoYXBlIjowLCJTaGFwZVRoaWNrbmVzcyI6MSwiRHVyYXRpb25Gb3JtYXQiOjAsIkluY2x1ZGVOb25Xb3JraW5nRGF5c0luRHVyYXRpb24iOmZhbHNlLCJQZXJjZW50YWdlQ29tcGxldGVTdHlsZSI6eyIkaWQiOiI0MTgiLCJGb250U2V0dGluZ3MiOnsiJGlkIjoiNDE5IiwiRm9udFNpemUiOjEwLCJGb250TmFtZSI6IkNhbGlicmkiLCJJc0JvbGQiOmZhbHNlLCJJc0l0YWxpYyI6ZmFsc2UsIklzVW5kZXJsaW5lZCI6ZmFsc2UsIlBhcmVudFN0eWxlIjp7IiRyZWYiOiI4MiJ9fSwiQXV0b1NpemUiOjAsIkZvcmVncm91bmQiOnsiJHJlZiI6IjgzIn0sIk1heFdpZHRoIjoyMDAuMCwiTWF4SGVpZ2h0IjoiSW5maW5pdHkiLCJTbWFydEZvcmVncm91bmRJc0FjdGl2ZSI6ZmFsc2UsIkhvcml6b250YWxBbGlnbm1lbnQiOjAsIlZlcnRpY2FsQWxpZ25tZW50IjowLCJTbWFydEZvcmVncm91bmQiOm51bGwsIk1hcmdpbiI6eyIkcmVmIjoiODUifSwiUGFkZGluZyI6eyIkcmVmIjoiODYifSwiQmFja2dyb3VuZCI6eyIkcmVmIjoiODcifSwiSXNWaXNpYmxlIjp0cnVlLCJXaWR0aCI6MC4wLCJIZWlnaHQiOjAuMCwiQm9yZGVyU3R5bGUiOnsiJGlkIjoiNDIwIiwiTGluZUNvbG9yIjpudWxsLCJMaW5lV2VpZ2h0IjowLjAsIkxpbmVUeXBlIjowLCJQYXJlbnRTdHlsZSI6bnVsbH0sIlBhcmVudFN0eWxlIjp7IiRyZWYiOiI4MSJ9fSwiRHVyYXRpb25TdHlsZSI6eyIkaWQiOiI0MjEiLCJGb250U2V0dGluZ3MiOnsiJGlkIjoiNDIyIiwiRm9udFNpemUiOjEwLCJGb250TmFtZSI6IkNhbGlicmkiLCJJc0JvbGQiOmZhbHNlLCJJc0l0YWxpYyI6ZmFsc2UsIklzVW5kZXJsaW5lZCI6ZmFsc2UsIlBhcmVudFN0eWxlIjp7IiRyZWYiOiI4OSJ9fSwiQXV0b1NpemUiOjAsIkZvcmVncm91bmQiOnsiJHJlZiI6IjkwIn0sIk1heFdpZHRoIjoyMDAuMCwiTWF4SGVpZ2h0IjoiSW5maW5pdHkiLCJTbWFydEZvcmVncm91bmRJc0FjdGl2ZSI6ZmFsc2UsIkhvcml6b250YWxBbGlnbm1lbnQiOjAsIlZlcnRpY2FsQWxpZ25tZW50IjowLCJTbWFydEZvcmVncm91bmQiOm51bGwsIk1hcmdpbiI6eyIkcmVmIjoiOTIifSwiUGFkZGluZyI6eyIkcmVmIjoiOTMifSwiQmFja2dyb3VuZCI6eyIkcmVmIjoiOTQifSwiSXNWaXNpYmxlIjp0cnVlLCJXaWR0aCI6MC4wLCJIZWlnaHQiOjAuMCwiQm9yZGVyU3R5bGUiOnsiJGlkIjoiNDIzIiwiTGluZUNvbG9yIjpudWxsLCJMaW5lV2VpZ2h0IjowLjAsIkxpbmVUeXBlIjowLCJQYXJlbnRTdHlsZSI6bnVsbH0sIlBhcmVudFN0eWxlIjp7IiRyZWYiOiI4OCJ9fSwiSG9yaXpvbnRhbENvbm5lY3RvclN0eWxlIjp7IiRpZCI6IjQyNCIsIkxpbmVDb2xvciI6eyIkcmVmIjoiOTYifSwiTGluZVdlaWdodCI6MS4wLCJMaW5lVHlwZSI6MCwiUGFyZW50U3R5bGUiOnsiJHJlZiI6Ijk1In19LCJWZXJ0aWNhbENvbm5lY3RvclN0eWxlIjp7IiRpZCI6IjQyNSIsIkxpbmVDb2xvciI6eyIkcmVmIjoiOTkifSwiTGluZVdlaWdodCI6MC4wLCJMaW5lVHlwZSI6MCwiUGFyZW50U3R5bGUiOnsiJHJlZiI6Ijk4In19LCJNYXJnaW4iOm51bGwsIlN0YXJ0RGF0ZVBvc2l0aW9uIjoyLCJFbmREYXRlUG9zaXRpb24iOjIsIkRhdGVJc1Zpc2libGUiOnRydWUsIlRpdGxlUG9zaXRpb24iOjQsIkR1cmF0aW9uUG9zaXRpb24iOjYsIlBlcmNlbnRhZ2VDb21wbGV0ZWRQb3NpdGlvbiI6NiwiU3BhY2luZyI6NSwiSXNCZWxvd1RpbWViYW5kIjp0cnVlLCJQZXJjZW50YWdlQ29tcGxldGVTaGFwZU9wYWNpdHkiOjM1LCJTaGFwZVN0eWxlIjp7IiRpZCI6IjQyNiIsIk1hcmdpbiI6eyIkcmVmIjoiMTAyIn0sIlBhZGRpbmciOnsiJHJlZiI6IjEwMyJ9LCJCYWNrZ3JvdW5kIjp7IiRpZCI6IjQyNyIsIkNvbG9yIjp7IiRpZCI6IjQyOCIsIkEiOjI1NSwiUiI6MTc4LCJHIjoxNCwiQiI6MTh9fSwiSXNWaXNpYmxlIjp0cnVlLCJXaWR0aCI6MC4wLCJIZWlnaHQiOjE2LjAsIkJvcmRlclN0eWxlIjp7IiRpZCI6IjQyOSIsIkxpbmVDb2xvciI6eyIkcmVmIjoiMTA1In0sIkxpbmVXZWlnaHQiOjAuMCwiTGluZVR5cGUiOjAsIlBhcmVudFN0eWxlIjp7IiRyZWYiOiIxMDQifX0sIlBhcmVudFN0eWxlIjp7IiRyZWYiOiIxMDEifX0sIlRpdGxlU3R5bGUiOnsiJGlkIjoiNDMwIiwiRm9udFNldHRpbmdzIjp7IiRpZCI6IjQzMSIsIkZvbnRTaXplIjoxMSwiRm9udE5hbWUiOiJDYWxpYnJpIiwiSXNCb2xkIjp0cnVlLCJJc0l0YWxpYyI6ZmFsc2UsIklzVW5kZXJsaW5lZCI6ZmFsc2UsIlBhcmVudFN0eWxlIjp7IiRyZWYiOiIxMDgifX0sIkF1dG9TaXplIjowLCJGb3JlZ3JvdW5kIjp7IiRyZWYiOiIxMDkifSwiTWF4V2lkdGgiOjcyMC4wLCJNYXhIZWlnaHQiOiJJbmZpbml0eSIsIlNtYXJ0Rm9yZWdyb3VuZElzQWN0aXZlIjpmYWxzZSwiSG9yaXpvbnRhbEFsaWdubWVudCI6MCwiVmVydGljYWxBbGlnbm1lbnQiOjAsIlNtYXJ0Rm9yZWdyb3VuZCI6bnVsbCwiTWFyZ2luIjp7IiRyZWYiOiIxMTEifSwiUGFkZGluZyI6eyIkcmVmIjoiMTEyIn0sIkJhY2tncm91bmQiOnsiJHJlZiI6IjExMyJ9LCJJc1Zpc2libGUiOnRydWUsIldpZHRoIjowLjAsIkhlaWdodCI6MC4wLCJCb3JkZXJTdHlsZSI6eyIkaWQiOiI0MzIiLCJMaW5lQ29sb3IiOm51bGwsIkxpbmVXZWlnaHQiOjAuMCwiTGluZVR5cGUiOjAsIlBhcmVudFN0eWxlIjpudWxsfSwiUGFyZW50U3R5bGUiOnsiJHJlZiI6IjEwNyJ9fSwiRGF0ZVN0eWxlIjp7IiRpZCI6IjQzMyIsIkZvbnRTZXR0aW5ncyI6eyIkaWQiOiI0MzQiLCJGb250U2l6ZSI6MTAsIkZvbnROYW1lIjoiQ2FsaWJyaSIsIklzQm9sZCI6ZmFsc2UsIklzSXRhbGljIjpmYWxzZSwiSXNVbmRlcmxpbmVkIjpmYWxzZSwiUGFyZW50U3R5bGUiOnsiJHJlZiI6IjExNSJ9fSwiQXV0b1NpemUiOjAsIkZvcmVncm91bmQiOnsiJHJlZiI6IjExNiJ9LCJNYXhXaWR0aCI6MjAwLjAsIk1heEhlaWdodCI6IkluZmluaXR5IiwiU21hcnRGb3JlZ3JvdW5kSXNBY3RpdmUiOmZhbHNlLCJIb3Jpem9udGFsQWxpZ25tZW50IjowLCJWZXJ0aWNhbEFsaWdubWVudCI6MCwiU21hcnRGb3JlZ3JvdW5kIjpudWxsLCJNYXJnaW4iOnsiJHJlZiI6IjExOCJ9LCJQYWRkaW5nIjp7IiRyZWYiOiIxMTkifSwiQmFja2dyb3VuZCI6eyIkcmVmIjoiMTIwIn0sIklzVmlzaWJsZSI6dHJ1ZSwiV2lkdGgiOjAuMCwiSGVpZ2h0IjowLjAsIkJvcmRlclN0eWxlIjp7IiRpZCI6IjQzNSIsIkxpbmVDb2xvciI6bnVsbCwiTGluZVdlaWdodCI6MC4wLCJMaW5lVHlwZSI6MCwiUGFyZW50U3R5bGUiOm51bGx9LCJQYXJlbnRTdHlsZSI6eyIkcmVmIjoiMTE0In19LCJEYXRlRm9ybWF0Ijp7IiRyZWYiOiIxMjEifSwiSXNWaXNpYmxlIjp0cnVlLCJQYXJlbnRTdHlsZSI6eyIkcmVmIjoiODAifX0sIkluZGV4Ijo4LCJTbWFydER1cmF0aW9uQWN0aXZhdGVkIjpmYWxzZSwiRGF0ZUZvcm1hdCI6eyIkcmVmIjoiMTIxIn0sIklkIjoiYmE1Yjc1OTMtYzliMy00MWFiLThjNmQtY2RiNTE1YjFmNzMwIiwiSW1wb3J0SWQiOm51bGwsIlRpdGxlIjoiRGF0ZSBDbGVhbmluZyBhbmQgRmluYWwgUmVwb3J0IiwiTm90ZSI6bnVsbCwiSHlwZXJsaW5rIjpudWxsLCJJc0NoYW5nZWQiOmZhbHNlLCJJc05ldyI6ZmFsc2V9LHsiJGlkIjoiNDM2IiwiR3JvdXBOYW1lIjpudWxsLCJTdGFydERhdGUiOiIyMDIwLTA0LTE1VDAwOjAwOjAwWiIsIkVuZERhdGUiOiIyMDIwLTA1LTE1VDIzOjU5OjAwWiIsIlBlcmNlbnRhZ2VDb21wbGV0ZSI6bnVsbCwiU3R5bGUiOnsiJGlkIjoiNDM3IiwiU2hhcGUiOjAsIlNoYXBlVGhpY2tuZXNzIjoxLCJEdXJhdGlvbkZvcm1hdCI6MCwiSW5jbHVkZU5vbldvcmtpbmdEYXlzSW5EdXJhdGlvbiI6ZmFsc2UsIlBlcmNlbnRhZ2VDb21wbGV0ZVN0eWxlIjp7IiRpZCI6IjQzOCIsIkZvbnRTZXR0aW5ncyI6eyIkaWQiOiI0MzkiLCJGb250U2l6ZSI6MTAsIkZvbnROYW1lIjoiQ2FsaWJyaSIsIklzQm9sZCI6ZmFsc2UsIklzSXRhbGljIjpmYWxzZSwiSXNVbmRlcmxpbmVkIjpmYWxzZSwiUGFyZW50U3R5bGUiOnsiJHJlZiI6IjgyIn19LCJBdXRvU2l6ZSI6MCwiRm9yZWdyb3VuZCI6eyIkcmVmIjoiODMifSwiTWF4V2lkdGgiOjIwMC4wLCJNYXhIZWlnaHQiOiJJbmZpbml0eSIsIlNtYXJ0Rm9yZWdyb3VuZElzQWN0aXZlIjpmYWxzZSwiSG9yaXpvbnRhbEFsaWdubWVudCI6MCwiVmVydGljYWxBbGlnbm1lbnQiOjAsIlNtYXJ0Rm9yZWdyb3VuZCI6bnVsbCwiTWFyZ2luIjp7IiRyZWYiOiI4NSJ9LCJQYWRkaW5nIjp7IiRyZWYiOiI4NiJ9LCJCYWNrZ3JvdW5kIjp7IiRyZWYiOiI4NyJ9LCJJc1Zpc2libGUiOnRydWUsIldpZHRoIjowLjAsIkhlaWdodCI6MC4wLCJCb3JkZXJTdHlsZSI6eyIkaWQiOiI0NDAiLCJMaW5lQ29sb3IiOm51bGwsIkxpbmVXZWlnaHQiOjAuMCwiTGluZVR5cGUiOjAsIlBhcmVudFN0eWxlIjpudWxsfSwiUGFyZW50U3R5bGUiOnsiJHJlZiI6IjgxIn19LCJEdXJhdGlvblN0eWxlIjp7IiRpZCI6IjQ0MSIsIkZvbnRTZXR0aW5ncyI6eyIkaWQiOiI0NDIiLCJGb250U2l6ZSI6MTAsIkZvbnROYW1lIjoiQ2FsaWJyaSIsIklzQm9sZCI6ZmFsc2UsIklzSXRhbGljIjpmYWxzZSwiSXNVbmRlcmxpbmVkIjpmYWxzZSwiUGFyZW50U3R5bGUiOnsiJHJlZiI6Ijg5In19LCJBdXRvU2l6ZSI6MCwiRm9yZWdyb3VuZCI6eyIkcmVmIjoiOTAifSwiTWF4V2lkdGgiOjIwMC4wLCJNYXhIZWlnaHQiOiJJbmZpbml0eSIsIlNtYXJ0Rm9yZWdyb3VuZElzQWN0aXZlIjpmYWxzZSwiSG9yaXpvbnRhbEFsaWdubWVudCI6MCwiVmVydGljYWxBbGlnbm1lbnQiOjAsIlNtYXJ0Rm9yZWdyb3VuZCI6bnVsbCwiTWFyZ2luIjp7IiRyZWYiOiI5MiJ9LCJQYWRkaW5nIjp7IiRyZWYiOiI5MyJ9LCJCYWNrZ3JvdW5kIjp7IiRyZWYiOiI5NCJ9LCJJc1Zpc2libGUiOnRydWUsIldpZHRoIjowLjAsIkhlaWdodCI6MC4wLCJCb3JkZXJTdHlsZSI6eyIkaWQiOiI0NDMiLCJMaW5lQ29sb3IiOm51bGwsIkxpbmVXZWlnaHQiOjAuMCwiTGluZVR5cGUiOjAsIlBhcmVudFN0eWxlIjpudWxsfSwiUGFyZW50U3R5bGUiOnsiJHJlZiI6Ijg4In19LCJIb3Jpem9udGFsQ29ubmVjdG9yU3R5bGUiOnsiJGlkIjoiNDQ0IiwiTGluZUNvbG9yIjp7IiRyZWYiOiI5NiJ9LCJMaW5lV2VpZ2h0IjoxLjAsIkxpbmVUeXBlIjowLCJQYXJlbnRTdHlsZSI6eyIkcmVmIjoiOTUifX0sIlZlcnRpY2FsQ29ubmVjdG9yU3R5bGUiOnsiJGlkIjoiNDQ1IiwiTGluZUNvbG9yIjp7IiRyZWYiOiI5OSJ9LCJMaW5lV2VpZ2h0IjowLjAsIkxpbmVUeXBlIjowLCJQYXJlbnRTdHlsZSI6eyIkcmVmIjoiOTgifX0sIk1hcmdpbiI6bnVsbCwiU3RhcnREYXRlUG9zaXRpb24iOjIsIkVuZERhdGVQb3NpdGlvbiI6MiwiRGF0ZUlzVmlzaWJsZSI6dHJ1ZSwiVGl0bGVQb3NpdGlvbiI6NCwiRHVyYXRpb25Qb3NpdGlvbiI6NiwiUGVyY2VudGFnZUNvbXBsZXRlZFBvc2l0aW9uIjo2LCJTcGFjaW5nIjo1LCJJc0JlbG93VGltZWJhbmQiOnRydWUsIlBlcmNlbnRhZ2VDb21wbGV0ZVNoYXBlT3BhY2l0eSI6MzUsIlNoYXBlU3R5bGUiOnsiJGlkIjoiNDQ2IiwiTWFyZ2luIjp7IiRyZWYiOiIxMDIifSwiUGFkZGluZyI6eyIkcmVmIjoiMTAzIn0sIkJhY2tncm91bmQiOnsiJGlkIjoiNDQ3IiwiQ29sb3IiOnsiJGlkIjoiNDQ4IiwiQSI6MjU1LCJSIjoxMTUsIkciOjExNSwiQiI6MTE1fX0sIklzVmlzaWJsZSI6dHJ1ZSwiV2lkdGgiOjAuMCwiSGVpZ2h0IjoxNi4wLCJCb3JkZXJTdHlsZSI6eyIkaWQiOiI0NDkiLCJMaW5lQ29sb3IiOnsiJHJlZiI6IjEwNSJ9LCJMaW5lV2VpZ2h0IjowLjAsIkxpbmVUeXBlIjowLCJQYXJlbnRTdHlsZSI6eyIkcmVmIjoiMTA0In19LCJQYXJlbnRTdHlsZSI6eyIkcmVmIjoiMTAxIn19LCJUaXRsZVN0eWxlIjp7IiRpZCI6IjQ1MCIsIkZvbnRTZXR0aW5ncyI6eyIkaWQiOiI0NTEiLCJGb250U2l6ZSI6MTEsIkZvbnROYW1lIjoiQ2FsaWJyaSIsIklzQm9sZCI6dHJ1ZSwiSXNJdGFsaWMiOmZhbHNlLCJJc1VuZGVybGluZWQiOmZhbHNlLCJQYXJlbnRTdHlsZSI6eyIkcmVmIjoiMTA4In19LCJBdXRvU2l6ZSI6MCwiRm9yZWdyb3VuZCI6eyIkcmVmIjoiMTA5In0sIk1heFdpZHRoIjo3MjAuMCwiTWF4SGVpZ2h0IjoiSW5maW5pdHkiLCJTbWFydEZvcmVncm91bmRJc0FjdGl2ZSI6ZmFsc2UsIkhvcml6b250YWxBbGlnbm1lbnQiOjAsIlZlcnRpY2FsQWxpZ25tZW50IjowLCJTbWFydEZvcmVncm91bmQiOm51bGwsIk1hcmdpbiI6eyIkcmVmIjoiMTExIn0sIlBhZGRpbmciOnsiJHJlZiI6IjExMiJ9LCJCYWNrZ3JvdW5kIjp7IiRyZWYiOiIxMTMifSwiSXNWaXNpYmxlIjp0cnVlLCJXaWR0aCI6MC4wLCJIZWlnaHQiOjAuMCwiQm9yZGVyU3R5bGUiOnsiJGlkIjoiNDUyIiwiTGluZUNvbG9yIjpudWxsLCJMaW5lV2VpZ2h0IjowLjAsIkxpbmVUeXBlIjowLCJQYXJlbnRTdHlsZSI6bnVsbH0sIlBhcmVudFN0eWxlIjp7IiRyZWYiOiIxMDcifX0sIkRhdGVTdHlsZSI6eyIkaWQiOiI0NTMiLCJGb250U2V0dGluZ3MiOnsiJGlkIjoiNDU0IiwiRm9udFNpemUiOjEwLCJGb250TmFtZSI6IkNhbGlicmkiLCJJc0JvbGQiOmZhbHNlLCJJc0l0YWxpYyI6ZmFsc2UsIklzVW5kZXJsaW5lZCI6ZmFsc2UsIlBhcmVudFN0eWxlIjp7IiRyZWYiOiIxMTUifX0sIkF1dG9TaXplIjowLCJGb3JlZ3JvdW5kIjp7IiRyZWYiOiIxMTYifSwiTWF4V2lkdGgiOjIwMC4wLCJNYXhIZWlnaHQiOiJJbmZpbml0eSIsIlNtYXJ0Rm9yZWdyb3VuZElzQWN0aXZlIjpmYWxzZSwiSG9yaXpvbnRhbEFsaWdubWVudCI6MCwiVmVydGljYWxBbGlnbm1lbnQiOjAsIlNtYXJ0Rm9yZWdyb3VuZCI6bnVsbCwiTWFyZ2luIjp7IiRyZWYiOiIxMTgifSwiUGFkZGluZyI6eyIkcmVmIjoiMTE5In0sIkJhY2tncm91bmQiOnsiJHJlZiI6IjEyMCJ9LCJJc1Zpc2libGUiOnRydWUsIldpZHRoIjowLjAsIkhlaWdodCI6MC4wLCJCb3JkZXJTdHlsZSI6eyIkaWQiOiI0NTUiLCJMaW5lQ29sb3IiOm51bGwsIkxpbmVXZWlnaHQiOjAuMCwiTGluZVR5cGUiOjAsIlBhcmVudFN0eWxlIjpudWxsfSwiUGFyZW50U3R5bGUiOnsiJHJlZiI6IjExNCJ9fSwiRGF0ZUZvcm1hdCI6eyIkcmVmIjoiMTIxIn0sIklzVmlzaWJsZSI6dHJ1ZSwiUGFyZW50U3R5bGUiOnsiJHJlZiI6IjgwIn19LCJJbmRleCI6OSwiU21hcnREdXJhdGlvbkFjdGl2YXRlZCI6ZmFsc2UsIkRhdGVGb3JtYXQiOnsiJHJlZiI6IjEyMSJ9LCJJZCI6ImEwNWIzMWUxLTI3ZTktNDllNi1iMDIyLWY5OWRlMjJhMzAxYyIsIkltcG9ydElkIjpudWxsLCJUaXRsZSI6Ik5vdGlmaWVkIEJvZHkvIENBIHN1Ym1pc3Npb24iLCJOb3RlIjpudWxsLCJIeXBlcmxpbmsiOm51bGwsIklzQ2hhbmdlZCI6ZmFsc2UsIklzTmV3IjpmYWxzZX0seyIkaWQiOiI0NTYiLCJHcm91cE5hbWUiOm51bGwsIlN0YXJ0RGF0ZSI6IjIwMjAtMDUtMTVUMDA6MDA6MDBaIiwiRW5kRGF0ZSI6IjIwMjAtMDgtMTNUMjM6NTk6MDBaIiwiUGVyY2VudGFnZUNvbXBsZXRlIjpudWxsLCJTdHlsZSI6eyIkaWQiOiI0NTciLCJTaGFwZSI6MCwiU2hhcGVUaGlja25lc3MiOjEsIkR1cmF0aW9uRm9ybWF0IjowLCJJbmNsdWRlTm9uV29ya2luZ0RheXNJbkR1cmF0aW9uIjpmYWxzZSwiUGVyY2VudGFnZUNvbXBsZXRlU3R5bGUiOnsiJGlkIjoiNDU4IiwiRm9udFNldHRpbmdzIjp7IiRpZCI6IjQ1OSIsIkZvbnRTaXplIjoxMCwiRm9udE5hbWUiOiJDYWxpYnJpIiwiSXNCb2xkIjpmYWxzZSwiSXNJdGFsaWMiOmZhbHNlLCJJc1VuZGVybGluZWQiOmZhbHNlLCJQYXJlbnRTdHlsZSI6eyIkcmVmIjoiODIifX0sIkF1dG9TaXplIjowLCJGb3JlZ3JvdW5kIjp7IiRyZWYiOiI4MyJ9LCJNYXhXaWR0aCI6MjAwLjAsIk1heEhlaWdodCI6IkluZmluaXR5IiwiU21hcnRGb3JlZ3JvdW5kSXNBY3RpdmUiOmZhbHNlLCJIb3Jpem9udGFsQWxpZ25tZW50IjowLCJWZXJ0aWNhbEFsaWdubWVudCI6MCwiU21hcnRGb3JlZ3JvdW5kIjpudWxsLCJNYXJnaW4iOnsiJHJlZiI6Ijg1In0sIlBhZGRpbmciOnsiJHJlZiI6Ijg2In0sIkJhY2tncm91bmQiOnsiJHJlZiI6Ijg3In0sIklzVmlzaWJsZSI6dHJ1ZSwiV2lkdGgiOjAuMCwiSGVpZ2h0IjowLjAsIkJvcmRlclN0eWxlIjp7IiRpZCI6IjQ2MCIsIkxpbmVDb2xvciI6bnVsbCwiTGluZVdlaWdodCI6MC4wLCJMaW5lVHlwZSI6MCwiUGFyZW50U3R5bGUiOm51bGx9LCJQYXJlbnRTdHlsZSI6eyIkcmVmIjoiODEifX0sIkR1cmF0aW9uU3R5bGUiOnsiJGlkIjoiNDYxIiwiRm9udFNldHRpbmdzIjp7IiRpZCI6IjQ2MiIsIkZvbnRTaXplIjoxMCwiRm9udE5hbWUiOiJDYWxpYnJpIiwiSXNCb2xkIjpmYWxzZSwiSXNJdGFsaWMiOmZhbHNlLCJJc1VuZGVybGluZWQiOmZhbHNlLCJQYXJlbnRTdHlsZSI6eyIkcmVmIjoiODkifX0sIkF1dG9TaXplIjowLCJGb3JlZ3JvdW5kIjp7IiRyZWYiOiI5MCJ9LCJNYXhXaWR0aCI6MjAwLjAsIk1heEhlaWdodCI6IkluZmluaXR5IiwiU21hcnRGb3JlZ3JvdW5kSXNBY3RpdmUiOmZhbHNlLCJIb3Jpem9udGFsQWxpZ25tZW50IjowLCJWZXJ0aWNhbEFsaWdubWVudCI6MCwiU21hcnRGb3JlZ3JvdW5kIjpudWxsLCJNYXJnaW4iOnsiJHJlZiI6IjkyIn0sIlBhZGRpbmciOnsiJHJlZiI6IjkzIn0sIkJhY2tncm91bmQiOnsiJHJlZiI6Ijk0In0sIklzVmlzaWJsZSI6dHJ1ZSwiV2lkdGgiOjAuMCwiSGVpZ2h0IjowLjAsIkJvcmRlclN0eWxlIjp7IiRpZCI6IjQ2MyIsIkxpbmVDb2xvciI6bnVsbCwiTGluZVdlaWdodCI6MC4wLCJMaW5lVHlwZSI6MCwiUGFyZW50U3R5bGUiOm51bGx9LCJQYXJlbnRTdHlsZSI6eyIkcmVmIjoiODgifX0sIkhvcml6b250YWxDb25uZWN0b3JTdHlsZSI6eyIkaWQiOiI0NjQiLCJMaW5lQ29sb3IiOnsiJHJlZiI6Ijk2In0sIkxpbmVXZWlnaHQiOjEuMCwiTGluZVR5cGUiOjAsIlBhcmVudFN0eWxlIjp7IiRyZWYiOiI5NSJ9fSwiVmVydGljYWxDb25uZWN0b3JTdHlsZSI6eyIkaWQiOiI0NjUiLCJMaW5lQ29sb3IiOnsiJHJlZiI6Ijk5In0sIkxpbmVXZWlnaHQiOjAuMCwiTGluZVR5cGUiOjAsIlBhcmVudFN0eWxlIjp7IiRyZWYiOiI5OCJ9fSwiTWFyZ2luIjpudWxsLCJTdGFydERhdGVQb3NpdGlvbiI6MiwiRW5kRGF0ZVBvc2l0aW9uIjoyLCJEYXRlSXNWaXNpYmxlIjp0cnVlLCJUaXRsZVBvc2l0aW9uIjo0LCJEdXJhdGlvblBvc2l0aW9uIjo2LCJQZXJjZW50YWdlQ29tcGxldGVkUG9zaXRpb24iOjYsIlNwYWNpbmciOjUsIklzQmVsb3dUaW1lYmFuZCI6dHJ1ZSwiUGVyY2VudGFnZUNvbXBsZXRlU2hhcGVPcGFjaXR5IjozNSwiU2hhcGVTdHlsZSI6eyIkaWQiOiI0NjYiLCJNYXJnaW4iOnsiJHJlZiI6IjEwMiJ9LCJQYWRkaW5nIjp7IiRyZWYiOiIxMDMifSwiQmFja2dyb3VuZCI6eyIkaWQiOiI0NjciLCJDb2xvciI6eyIkaWQiOiI0NjgiLCJBIjoyNTUsIlIiOjAsIkciOjAsIkIiOjB9fSwiSXNWaXNpYmxlIjp0cnVlLCJXaWR0aCI6MC4wLCJIZWlnaHQiOjE2LjAsIkJvcmRlclN0eWxlIjp7IiRpZCI6IjQ2OSIsIkxpbmVDb2xvciI6eyIkcmVmIjoiMTA1In0sIkxpbmVXZWlnaHQiOjAuMCwiTGluZVR5cGUiOjAsIlBhcmVudFN0eWxlIjp7IiRyZWYiOiIxMDQifX0sIlBhcmVudFN0eWxlIjp7IiRyZWYiOiIxMDEifX0sIlRpdGxlU3R5bGUiOnsiJGlkIjoiNDcwIiwiRm9udFNldHRpbmdzIjp7IiRpZCI6IjQ3MSIsIkZvbnRTaXplIjoxMSwiRm9udE5hbWUiOiJDYWxpYnJpIiwiSXNCb2xkIjp0cnVlLCJJc0l0YWxpYyI6ZmFsc2UsIklzVW5kZXJsaW5lZCI6ZmFsc2UsIlBhcmVudFN0eWxlIjp7IiRyZWYiOiIxMDgifX0sIkF1dG9TaXplIjowLCJGb3JlZ3JvdW5kIjp7IiRyZWYiOiIxMDkifSwiTWF4V2lkdGgiOjcyMC4wLCJNYXhIZWlnaHQiOiJJbmZpbml0eSIsIlNtYXJ0Rm9yZWdyb3VuZElzQWN0aXZlIjpmYWxzZSwiSG9yaXpvbnRhbEFsaWdubWVudCI6MCwiVmVydGljYWxBbGlnbm1lbnQiOjAsIlNtYXJ0Rm9yZWdyb3VuZCI6bnVsbCwiTWFyZ2luIjp7IiRyZWYiOiIxMTEifSwiUGFkZGluZyI6eyIkcmVmIjoiMTEyIn0sIkJhY2tncm91bmQiOnsiJHJlZiI6IjExMyJ9LCJJc1Zpc2libGUiOnRydWUsIldpZHRoIjowLjAsIkhlaWdodCI6MC4wLCJCb3JkZXJTdHlsZSI6eyIkaWQiOiI0NzIiLCJMaW5lQ29sb3IiOm51bGwsIkxpbmVXZWlnaHQiOjAuMCwiTGluZVR5cGUiOjAsIlBhcmVudFN0eWxlIjpudWxsfSwiUGFyZW50U3R5bGUiOnsiJHJlZiI6IjEwNyJ9fSwiRGF0ZVN0eWxlIjp7IiRpZCI6IjQ3MyIsIkZvbnRTZXR0aW5ncyI6eyIkaWQiOiI0NzQiLCJGb250U2l6ZSI6MTAsIkZvbnROYW1lIjoiQ2FsaWJyaSIsIklzQm9sZCI6ZmFsc2UsIklzSXRhbGljIjpmYWxzZSwiSXNVbmRlcmxpbmVkIjpmYWxzZSwiUGFyZW50U3R5bGUiOnsiJHJlZiI6IjExNSJ9fSwiQXV0b1NpemUiOjAsIkZvcmVncm91bmQiOnsiJHJlZiI6IjExNiJ9LCJNYXhXaWR0aCI6MjAwLjAsIk1heEhlaWdodCI6IkluZmluaXR5IiwiU21hcnRGb3JlZ3JvdW5kSXNBY3RpdmUiOmZhbHNlLCJIb3Jpem9udGFsQWxpZ25tZW50IjowLCJWZXJ0aWNhbEFsaWdubWVudCI6MCwiU21hcnRGb3JlZ3JvdW5kIjpudWxsLCJNYXJnaW4iOnsiJHJlZiI6IjExOCJ9LCJQYWRkaW5nIjp7IiRyZWYiOiIxMTkifSwiQmFja2dyb3VuZCI6eyIkcmVmIjoiMTIwIn0sIklzVmlzaWJsZSI6dHJ1ZSwiV2lkdGgiOjAuMCwiSGVpZ2h0IjowLjAsIkJvcmRlclN0eWxlIjp7IiRpZCI6IjQ3NSIsIkxpbmVDb2xvciI6bnVsbCwiTGluZVdlaWdodCI6MC4wLCJMaW5lVHlwZSI6MCwiUGFyZW50U3R5bGUiOm51bGx9LCJQYXJlbnRTdHlsZSI6eyIkcmVmIjoiMTE0In19LCJEYXRlRm9ybWF0Ijp7IiRyZWYiOiIxMjEifSwiSXNWaXNpYmxlIjp0cnVlLCJQYXJlbnRTdHlsZSI6eyIkcmVmIjoiODAifX0sIkluZGV4IjoxMCwiU21hcnREdXJhdGlvbkFjdGl2YXRlZCI6ZmFsc2UsIkRhdGVGb3JtYXQiOnsiJHJlZiI6IjEyMSJ9LCJJZCI6IjA5ZTgxM2ZlLWM2NGYtNGQwOC1hYjk4LWQ2Y2VjMGNjOGM5NCIsIkltcG9ydElkIjpudWxsLCJUaXRsZSI6IlByb2R1Y3QvIEluZGljYXRpb24gQXBwcm92YWwiLCJOb3RlIjpudWxsLCJIeXBlcmxpbmsiOm51bGwsIklzQ2hhbmdlZCI6ZmFsc2UsIklzTmV3IjpmYWxzZX1dLCJNc1Byb2plY3RJdGVtc1RyZWUiOnsiJGlkIjoiNDc2IiwiUm9vdCI6eyJJbXBvcnRJZCI6bnVsbCwiSXNJbXBvcnRlZCI6ZmFsc2UsIkNoaWxkcmVuIjpbXX19LCJNZXRhZGF0YSI6eyIkaWQiOiI0NzcifSwiU2V0dGluZ3MiOnsiJGlkIjoiNDc4IiwiSW1wYU9wdGlvbnMiOnsiJGlkIjoiNDc5IiwiTGVmdFRvUmlnaHQiOmZhbHNlLCJQYXlsb2FkT3B0aW9ucyI6Mn0sIlVzZUNvbXByZXNzaW9uIjpmYWxzZSwiQ29tcHJlc2lvblBlcmNlbnRhZ2UiOjAuMCwiSW5hY3RpdmVJbnRlcnZhbFdpZHRoVGhyZXNob2xkIjowLjAsIkluYWN0aXZlSW50ZXJ2YWxXaWR0aCI6MC4wLCJTcGxpdFRhc2tzIjpmYWxzZSwiVXNlQ2x1c3RlciI6ZmFsc2UsIkVwc2lsb24iOjAuMCwiTWluUG9pbnRzVG9Gb3JtQUNsdXN0ZXIiOjAsIkdlbmVyYXRlSW52aXNpYmxlU2hhcGVzIjpmYWxzZSwiU21hcnRUaW1lbGluZVRhc2tQZXJjZW50YWdlRml0IjpmYWxzZX0sIklzTmV3Ijp0cnVlLCJJbXBvcnRUeXBlIjowLCJGaWxlUGF0aCI6bnVsbCwiVGltZUNvbmZpZ3VyYXRpb24iOnsiJGlkIjoiNDgwIiwiVXNlVGltZSI6ZmFsc2UsIldvcmtEYXlTdGFydCI6IjAwOjAwOjAwIiwiV29ya0RheUVuZCI6IjIzOjU5OjAwIn19"/>
  <p:tag name="__MASTER" val="__part_0"/>
</p:tagLst>
</file>

<file path=ppt/tags/tag10.xml><?xml version="1.0" encoding="utf-8"?>
<p:tagLst xmlns:a="http://schemas.openxmlformats.org/drawingml/2006/main" xmlns:r="http://schemas.openxmlformats.org/officeDocument/2006/relationships" xmlns:p="http://schemas.openxmlformats.org/presentationml/2006/main">
  <p:tag name="OTLMARKERSHAPE" val="OTL"/>
</p:tagLst>
</file>

<file path=ppt/tags/tag100.xml><?xml version="1.0" encoding="utf-8"?>
<p:tagLst xmlns:a="http://schemas.openxmlformats.org/drawingml/2006/main" xmlns:r="http://schemas.openxmlformats.org/officeDocument/2006/relationships" xmlns:p="http://schemas.openxmlformats.org/presentationml/2006/main">
  <p:tag name="OTLMARKERSHAPE" val="OTL"/>
</p:tagLst>
</file>

<file path=ppt/tags/tag101.xml><?xml version="1.0" encoding="utf-8"?>
<p:tagLst xmlns:a="http://schemas.openxmlformats.org/drawingml/2006/main" xmlns:r="http://schemas.openxmlformats.org/officeDocument/2006/relationships" xmlns:p="http://schemas.openxmlformats.org/presentationml/2006/main">
  <p:tag name="OTLMARKERSHAPE" val="OTL"/>
</p:tagLst>
</file>

<file path=ppt/tags/tag102.xml><?xml version="1.0" encoding="utf-8"?>
<p:tagLst xmlns:a="http://schemas.openxmlformats.org/drawingml/2006/main" xmlns:r="http://schemas.openxmlformats.org/officeDocument/2006/relationships" xmlns:p="http://schemas.openxmlformats.org/presentationml/2006/main">
  <p:tag name="OTLMARKERSHAPE" val="OTL"/>
</p:tagLst>
</file>

<file path=ppt/tags/tag103.xml><?xml version="1.0" encoding="utf-8"?>
<p:tagLst xmlns:a="http://schemas.openxmlformats.org/drawingml/2006/main" xmlns:r="http://schemas.openxmlformats.org/officeDocument/2006/relationships" xmlns:p="http://schemas.openxmlformats.org/presentationml/2006/main">
  <p:tag name="OTLMARKERSHAPE" val="OTL"/>
</p:tagLst>
</file>

<file path=ppt/tags/tag104.xml><?xml version="1.0" encoding="utf-8"?>
<p:tagLst xmlns:a="http://schemas.openxmlformats.org/drawingml/2006/main" xmlns:r="http://schemas.openxmlformats.org/officeDocument/2006/relationships" xmlns:p="http://schemas.openxmlformats.org/presentationml/2006/main">
  <p:tag name="OTLMARKERSHAPE" val="OTL"/>
</p:tagLst>
</file>

<file path=ppt/tags/tag105.xml><?xml version="1.0" encoding="utf-8"?>
<p:tagLst xmlns:a="http://schemas.openxmlformats.org/drawingml/2006/main" xmlns:r="http://schemas.openxmlformats.org/officeDocument/2006/relationships" xmlns:p="http://schemas.openxmlformats.org/presentationml/2006/main">
  <p:tag name="OTLMARKERSHAPE" val="OTL"/>
</p:tagLst>
</file>

<file path=ppt/tags/tag106.xml><?xml version="1.0" encoding="utf-8"?>
<p:tagLst xmlns:a="http://schemas.openxmlformats.org/drawingml/2006/main" xmlns:r="http://schemas.openxmlformats.org/officeDocument/2006/relationships" xmlns:p="http://schemas.openxmlformats.org/presentationml/2006/main">
  <p:tag name="OTLMARKERSHAPE" val="OTL"/>
</p:tagLst>
</file>

<file path=ppt/tags/tag107.xml><?xml version="1.0" encoding="utf-8"?>
<p:tagLst xmlns:a="http://schemas.openxmlformats.org/drawingml/2006/main" xmlns:r="http://schemas.openxmlformats.org/officeDocument/2006/relationships" xmlns:p="http://schemas.openxmlformats.org/presentationml/2006/main">
  <p:tag name="OTLMARKERSHAPE" val="OTL"/>
</p:tagLst>
</file>

<file path=ppt/tags/tag108.xml><?xml version="1.0" encoding="utf-8"?>
<p:tagLst xmlns:a="http://schemas.openxmlformats.org/drawingml/2006/main" xmlns:r="http://schemas.openxmlformats.org/officeDocument/2006/relationships" xmlns:p="http://schemas.openxmlformats.org/presentationml/2006/main">
  <p:tag name="OTLMARKERSHAPE" val="OTL"/>
</p:tagLst>
</file>

<file path=ppt/tags/tag109.xml><?xml version="1.0" encoding="utf-8"?>
<p:tagLst xmlns:a="http://schemas.openxmlformats.org/drawingml/2006/main" xmlns:r="http://schemas.openxmlformats.org/officeDocument/2006/relationships" xmlns:p="http://schemas.openxmlformats.org/presentationml/2006/main">
  <p:tag name="OTLMARKERSHAPE" val="OTL"/>
</p:tagLst>
</file>

<file path=ppt/tags/tag11.xml><?xml version="1.0" encoding="utf-8"?>
<p:tagLst xmlns:a="http://schemas.openxmlformats.org/drawingml/2006/main" xmlns:r="http://schemas.openxmlformats.org/officeDocument/2006/relationships" xmlns:p="http://schemas.openxmlformats.org/presentationml/2006/main">
  <p:tag name="OTLMARKERSHAPE" val="OTL"/>
</p:tagLst>
</file>

<file path=ppt/tags/tag110.xml><?xml version="1.0" encoding="utf-8"?>
<p:tagLst xmlns:a="http://schemas.openxmlformats.org/drawingml/2006/main" xmlns:r="http://schemas.openxmlformats.org/officeDocument/2006/relationships" xmlns:p="http://schemas.openxmlformats.org/presentationml/2006/main">
  <p:tag name="OTLMARKERSHAPE" val="OTL"/>
</p:tagLst>
</file>

<file path=ppt/tags/tag111.xml><?xml version="1.0" encoding="utf-8"?>
<p:tagLst xmlns:a="http://schemas.openxmlformats.org/drawingml/2006/main" xmlns:r="http://schemas.openxmlformats.org/officeDocument/2006/relationships" xmlns:p="http://schemas.openxmlformats.org/presentationml/2006/main">
  <p:tag name="OTLMARKERSHAPE" val="OTL"/>
</p:tagLst>
</file>

<file path=ppt/tags/tag112.xml><?xml version="1.0" encoding="utf-8"?>
<p:tagLst xmlns:a="http://schemas.openxmlformats.org/drawingml/2006/main" xmlns:r="http://schemas.openxmlformats.org/officeDocument/2006/relationships" xmlns:p="http://schemas.openxmlformats.org/presentationml/2006/main">
  <p:tag name="OTLMARKERSHAPE" val="OTL"/>
</p:tagLst>
</file>

<file path=ppt/tags/tag113.xml><?xml version="1.0" encoding="utf-8"?>
<p:tagLst xmlns:a="http://schemas.openxmlformats.org/drawingml/2006/main" xmlns:r="http://schemas.openxmlformats.org/officeDocument/2006/relationships" xmlns:p="http://schemas.openxmlformats.org/presentationml/2006/main">
  <p:tag name="OTLMARKERSHAPE" val="OTL"/>
</p:tagLst>
</file>

<file path=ppt/tags/tag114.xml><?xml version="1.0" encoding="utf-8"?>
<p:tagLst xmlns:a="http://schemas.openxmlformats.org/drawingml/2006/main" xmlns:r="http://schemas.openxmlformats.org/officeDocument/2006/relationships" xmlns:p="http://schemas.openxmlformats.org/presentationml/2006/main">
  <p:tag name="OTLMARKERSHAPE" val="OTL"/>
</p:tagLst>
</file>

<file path=ppt/tags/tag115.xml><?xml version="1.0" encoding="utf-8"?>
<p:tagLst xmlns:a="http://schemas.openxmlformats.org/drawingml/2006/main" xmlns:r="http://schemas.openxmlformats.org/officeDocument/2006/relationships" xmlns:p="http://schemas.openxmlformats.org/presentationml/2006/main">
  <p:tag name="OTLMARKERSHAPE" val="OTL"/>
</p:tagLst>
</file>

<file path=ppt/tags/tag116.xml><?xml version="1.0" encoding="utf-8"?>
<p:tagLst xmlns:a="http://schemas.openxmlformats.org/drawingml/2006/main" xmlns:r="http://schemas.openxmlformats.org/officeDocument/2006/relationships" xmlns:p="http://schemas.openxmlformats.org/presentationml/2006/main">
  <p:tag name="OTLMARKERSHAPE" val="OTL"/>
</p:tagLst>
</file>

<file path=ppt/tags/tag117.xml><?xml version="1.0" encoding="utf-8"?>
<p:tagLst xmlns:a="http://schemas.openxmlformats.org/drawingml/2006/main" xmlns:r="http://schemas.openxmlformats.org/officeDocument/2006/relationships" xmlns:p="http://schemas.openxmlformats.org/presentationml/2006/main">
  <p:tag name="OTLMARKERSHAPE" val="OTL"/>
</p:tagLst>
</file>

<file path=ppt/tags/tag118.xml><?xml version="1.0" encoding="utf-8"?>
<p:tagLst xmlns:a="http://schemas.openxmlformats.org/drawingml/2006/main" xmlns:r="http://schemas.openxmlformats.org/officeDocument/2006/relationships" xmlns:p="http://schemas.openxmlformats.org/presentationml/2006/main">
  <p:tag name="OTLMARKERSHAPE" val="OTL"/>
</p:tagLst>
</file>

<file path=ppt/tags/tag119.xml><?xml version="1.0" encoding="utf-8"?>
<p:tagLst xmlns:a="http://schemas.openxmlformats.org/drawingml/2006/main" xmlns:r="http://schemas.openxmlformats.org/officeDocument/2006/relationships" xmlns:p="http://schemas.openxmlformats.org/presentationml/2006/main">
  <p:tag name="OTLMARKERSHAPE" val="OTL"/>
</p:tagLst>
</file>

<file path=ppt/tags/tag12.xml><?xml version="1.0" encoding="utf-8"?>
<p:tagLst xmlns:a="http://schemas.openxmlformats.org/drawingml/2006/main" xmlns:r="http://schemas.openxmlformats.org/officeDocument/2006/relationships" xmlns:p="http://schemas.openxmlformats.org/presentationml/2006/main">
  <p:tag name="OTLMARKERSHAPE" val="OTL"/>
</p:tagLst>
</file>

<file path=ppt/tags/tag120.xml><?xml version="1.0" encoding="utf-8"?>
<p:tagLst xmlns:a="http://schemas.openxmlformats.org/drawingml/2006/main" xmlns:r="http://schemas.openxmlformats.org/officeDocument/2006/relationships" xmlns:p="http://schemas.openxmlformats.org/presentationml/2006/main">
  <p:tag name="OTLMARKERSHAPE" val="OTL"/>
</p:tagLst>
</file>

<file path=ppt/tags/tag121.xml><?xml version="1.0" encoding="utf-8"?>
<p:tagLst xmlns:a="http://schemas.openxmlformats.org/drawingml/2006/main" xmlns:r="http://schemas.openxmlformats.org/officeDocument/2006/relationships" xmlns:p="http://schemas.openxmlformats.org/presentationml/2006/main">
  <p:tag name="OTLMARKERSHAPE" val="OTL"/>
</p:tagLst>
</file>

<file path=ppt/tags/tag122.xml><?xml version="1.0" encoding="utf-8"?>
<p:tagLst xmlns:a="http://schemas.openxmlformats.org/drawingml/2006/main" xmlns:r="http://schemas.openxmlformats.org/officeDocument/2006/relationships" xmlns:p="http://schemas.openxmlformats.org/presentationml/2006/main">
  <p:tag name="OTLMARKERSHAPE" val="OTL"/>
</p:tagLst>
</file>

<file path=ppt/tags/tag123.xml><?xml version="1.0" encoding="utf-8"?>
<p:tagLst xmlns:a="http://schemas.openxmlformats.org/drawingml/2006/main" xmlns:r="http://schemas.openxmlformats.org/officeDocument/2006/relationships" xmlns:p="http://schemas.openxmlformats.org/presentationml/2006/main">
  <p:tag name="OTLMARKERSHAPE" val="OTL"/>
</p:tagLst>
</file>

<file path=ppt/tags/tag124.xml><?xml version="1.0" encoding="utf-8"?>
<p:tagLst xmlns:a="http://schemas.openxmlformats.org/drawingml/2006/main" xmlns:r="http://schemas.openxmlformats.org/officeDocument/2006/relationships" xmlns:p="http://schemas.openxmlformats.org/presentationml/2006/main">
  <p:tag name="OTLMARKERSHAPE" val="OTL"/>
</p:tagLst>
</file>

<file path=ppt/tags/tag125.xml><?xml version="1.0" encoding="utf-8"?>
<p:tagLst xmlns:a="http://schemas.openxmlformats.org/drawingml/2006/main" xmlns:r="http://schemas.openxmlformats.org/officeDocument/2006/relationships" xmlns:p="http://schemas.openxmlformats.org/presentationml/2006/main">
  <p:tag name="OTLMARKERSHAPE" val="OTL"/>
</p:tagLst>
</file>

<file path=ppt/tags/tag126.xml><?xml version="1.0" encoding="utf-8"?>
<p:tagLst xmlns:a="http://schemas.openxmlformats.org/drawingml/2006/main" xmlns:r="http://schemas.openxmlformats.org/officeDocument/2006/relationships" xmlns:p="http://schemas.openxmlformats.org/presentationml/2006/main">
  <p:tag name="OTLMARKERSHAPE" val="OTL"/>
</p:tagLst>
</file>

<file path=ppt/tags/tag127.xml><?xml version="1.0" encoding="utf-8"?>
<p:tagLst xmlns:a="http://schemas.openxmlformats.org/drawingml/2006/main" xmlns:r="http://schemas.openxmlformats.org/officeDocument/2006/relationships" xmlns:p="http://schemas.openxmlformats.org/presentationml/2006/main">
  <p:tag name="OTLMARKERSHAPE" val="OTL"/>
</p:tagLst>
</file>

<file path=ppt/tags/tag128.xml><?xml version="1.0" encoding="utf-8"?>
<p:tagLst xmlns:a="http://schemas.openxmlformats.org/drawingml/2006/main" xmlns:r="http://schemas.openxmlformats.org/officeDocument/2006/relationships" xmlns:p="http://schemas.openxmlformats.org/presentationml/2006/main">
  <p:tag name="OTLMARKERSHAPE" val="OTL"/>
</p:tagLst>
</file>

<file path=ppt/tags/tag129.xml><?xml version="1.0" encoding="utf-8"?>
<p:tagLst xmlns:a="http://schemas.openxmlformats.org/drawingml/2006/main" xmlns:r="http://schemas.openxmlformats.org/officeDocument/2006/relationships" xmlns:p="http://schemas.openxmlformats.org/presentationml/2006/main">
  <p:tag name="OTLMARKERSHAPE" val="OTL"/>
</p:tagLst>
</file>

<file path=ppt/tags/tag13.xml><?xml version="1.0" encoding="utf-8"?>
<p:tagLst xmlns:a="http://schemas.openxmlformats.org/drawingml/2006/main" xmlns:r="http://schemas.openxmlformats.org/officeDocument/2006/relationships" xmlns:p="http://schemas.openxmlformats.org/presentationml/2006/main">
  <p:tag name="OTLMARKERSHAPE" val="OTL"/>
</p:tagLst>
</file>

<file path=ppt/tags/tag130.xml><?xml version="1.0" encoding="utf-8"?>
<p:tagLst xmlns:a="http://schemas.openxmlformats.org/drawingml/2006/main" xmlns:r="http://schemas.openxmlformats.org/officeDocument/2006/relationships" xmlns:p="http://schemas.openxmlformats.org/presentationml/2006/main">
  <p:tag name="OTLMARKERSHAPE" val="OTL"/>
</p:tagLst>
</file>

<file path=ppt/tags/tag131.xml><?xml version="1.0" encoding="utf-8"?>
<p:tagLst xmlns:a="http://schemas.openxmlformats.org/drawingml/2006/main" xmlns:r="http://schemas.openxmlformats.org/officeDocument/2006/relationships" xmlns:p="http://schemas.openxmlformats.org/presentationml/2006/main">
  <p:tag name="OTLMARKERSHAPE" val="OTL"/>
</p:tagLst>
</file>

<file path=ppt/tags/tag132.xml><?xml version="1.0" encoding="utf-8"?>
<p:tagLst xmlns:a="http://schemas.openxmlformats.org/drawingml/2006/main" xmlns:r="http://schemas.openxmlformats.org/officeDocument/2006/relationships" xmlns:p="http://schemas.openxmlformats.org/presentationml/2006/main">
  <p:tag name="OTLMARKERSHAPE" val="OTL"/>
</p:tagLst>
</file>

<file path=ppt/tags/tag133.xml><?xml version="1.0" encoding="utf-8"?>
<p:tagLst xmlns:a="http://schemas.openxmlformats.org/drawingml/2006/main" xmlns:r="http://schemas.openxmlformats.org/officeDocument/2006/relationships" xmlns:p="http://schemas.openxmlformats.org/presentationml/2006/main">
  <p:tag name="OTLMARKERSHAPE" val="OTL"/>
</p:tagLst>
</file>

<file path=ppt/tags/tag134.xml><?xml version="1.0" encoding="utf-8"?>
<p:tagLst xmlns:a="http://schemas.openxmlformats.org/drawingml/2006/main" xmlns:r="http://schemas.openxmlformats.org/officeDocument/2006/relationships" xmlns:p="http://schemas.openxmlformats.org/presentationml/2006/main">
  <p:tag name="OTLMARKERSHAPE" val="OTL"/>
</p:tagLst>
</file>

<file path=ppt/tags/tag135.xml><?xml version="1.0" encoding="utf-8"?>
<p:tagLst xmlns:a="http://schemas.openxmlformats.org/drawingml/2006/main" xmlns:r="http://schemas.openxmlformats.org/officeDocument/2006/relationships" xmlns:p="http://schemas.openxmlformats.org/presentationml/2006/main">
  <p:tag name="OTLMARKERSHAPE" val="OTL"/>
</p:tagLst>
</file>

<file path=ppt/tags/tag136.xml><?xml version="1.0" encoding="utf-8"?>
<p:tagLst xmlns:a="http://schemas.openxmlformats.org/drawingml/2006/main" xmlns:r="http://schemas.openxmlformats.org/officeDocument/2006/relationships" xmlns:p="http://schemas.openxmlformats.org/presentationml/2006/main">
  <p:tag name="OTLMARKERSHAPE" val="OTL"/>
</p:tagLst>
</file>

<file path=ppt/tags/tag137.xml><?xml version="1.0" encoding="utf-8"?>
<p:tagLst xmlns:a="http://schemas.openxmlformats.org/drawingml/2006/main" xmlns:r="http://schemas.openxmlformats.org/officeDocument/2006/relationships" xmlns:p="http://schemas.openxmlformats.org/presentationml/2006/main">
  <p:tag name="OTLMARKERSHAPE" val="OTL"/>
</p:tagLst>
</file>

<file path=ppt/tags/tag138.xml><?xml version="1.0" encoding="utf-8"?>
<p:tagLst xmlns:a="http://schemas.openxmlformats.org/drawingml/2006/main" xmlns:r="http://schemas.openxmlformats.org/officeDocument/2006/relationships" xmlns:p="http://schemas.openxmlformats.org/presentationml/2006/main">
  <p:tag name="OTLMARKERSHAPE" val="OTL"/>
</p:tagLst>
</file>

<file path=ppt/tags/tag139.xml><?xml version="1.0" encoding="utf-8"?>
<p:tagLst xmlns:a="http://schemas.openxmlformats.org/drawingml/2006/main" xmlns:r="http://schemas.openxmlformats.org/officeDocument/2006/relationships" xmlns:p="http://schemas.openxmlformats.org/presentationml/2006/main">
  <p:tag name="OTLMARKERSHAPE" val="OTL"/>
</p:tagLst>
</file>

<file path=ppt/tags/tag14.xml><?xml version="1.0" encoding="utf-8"?>
<p:tagLst xmlns:a="http://schemas.openxmlformats.org/drawingml/2006/main" xmlns:r="http://schemas.openxmlformats.org/officeDocument/2006/relationships" xmlns:p="http://schemas.openxmlformats.org/presentationml/2006/main">
  <p:tag name="OTLMARKERSHAPE" val="OTL"/>
</p:tagLst>
</file>

<file path=ppt/tags/tag140.xml><?xml version="1.0" encoding="utf-8"?>
<p:tagLst xmlns:a="http://schemas.openxmlformats.org/drawingml/2006/main" xmlns:r="http://schemas.openxmlformats.org/officeDocument/2006/relationships" xmlns:p="http://schemas.openxmlformats.org/presentationml/2006/main">
  <p:tag name="OTLMARKERSHAPE" val="OTL"/>
</p:tagLst>
</file>

<file path=ppt/tags/tag141.xml><?xml version="1.0" encoding="utf-8"?>
<p:tagLst xmlns:a="http://schemas.openxmlformats.org/drawingml/2006/main" xmlns:r="http://schemas.openxmlformats.org/officeDocument/2006/relationships" xmlns:p="http://schemas.openxmlformats.org/presentationml/2006/main">
  <p:tag name="OTLMARKERSHAPE" val="OTL"/>
</p:tagLst>
</file>

<file path=ppt/tags/tag142.xml><?xml version="1.0" encoding="utf-8"?>
<p:tagLst xmlns:a="http://schemas.openxmlformats.org/drawingml/2006/main" xmlns:r="http://schemas.openxmlformats.org/officeDocument/2006/relationships" xmlns:p="http://schemas.openxmlformats.org/presentationml/2006/main">
  <p:tag name="OTLMARKERSHAPE" val="OTL"/>
</p:tagLst>
</file>

<file path=ppt/tags/tag143.xml><?xml version="1.0" encoding="utf-8"?>
<p:tagLst xmlns:a="http://schemas.openxmlformats.org/drawingml/2006/main" xmlns:r="http://schemas.openxmlformats.org/officeDocument/2006/relationships" xmlns:p="http://schemas.openxmlformats.org/presentationml/2006/main">
  <p:tag name="OTLMARKERSHAPE" val="OTL"/>
</p:tagLst>
</file>

<file path=ppt/tags/tag144.xml><?xml version="1.0" encoding="utf-8"?>
<p:tagLst xmlns:a="http://schemas.openxmlformats.org/drawingml/2006/main" xmlns:r="http://schemas.openxmlformats.org/officeDocument/2006/relationships" xmlns:p="http://schemas.openxmlformats.org/presentationml/2006/main">
  <p:tag name="OTLMARKERSHAPE" val="OTL"/>
</p:tagLst>
</file>

<file path=ppt/tags/tag145.xml><?xml version="1.0" encoding="utf-8"?>
<p:tagLst xmlns:a="http://schemas.openxmlformats.org/drawingml/2006/main" xmlns:r="http://schemas.openxmlformats.org/officeDocument/2006/relationships" xmlns:p="http://schemas.openxmlformats.org/presentationml/2006/main">
  <p:tag name="OTLMARKERSHAPE" val="OTL"/>
</p:tagLst>
</file>

<file path=ppt/tags/tag146.xml><?xml version="1.0" encoding="utf-8"?>
<p:tagLst xmlns:a="http://schemas.openxmlformats.org/drawingml/2006/main" xmlns:r="http://schemas.openxmlformats.org/officeDocument/2006/relationships" xmlns:p="http://schemas.openxmlformats.org/presentationml/2006/main">
  <p:tag name="OTLMARKERSHAPE" val="OTL"/>
</p:tagLst>
</file>

<file path=ppt/tags/tag147.xml><?xml version="1.0" encoding="utf-8"?>
<p:tagLst xmlns:a="http://schemas.openxmlformats.org/drawingml/2006/main" xmlns:r="http://schemas.openxmlformats.org/officeDocument/2006/relationships" xmlns:p="http://schemas.openxmlformats.org/presentationml/2006/main">
  <p:tag name="OTLMARKERSHAPE" val="OTL"/>
</p:tagLst>
</file>

<file path=ppt/tags/tag148.xml><?xml version="1.0" encoding="utf-8"?>
<p:tagLst xmlns:a="http://schemas.openxmlformats.org/drawingml/2006/main" xmlns:r="http://schemas.openxmlformats.org/officeDocument/2006/relationships" xmlns:p="http://schemas.openxmlformats.org/presentationml/2006/main">
  <p:tag name="OTLMARKERSHAPE" val="OTL"/>
</p:tagLst>
</file>

<file path=ppt/tags/tag149.xml><?xml version="1.0" encoding="utf-8"?>
<p:tagLst xmlns:a="http://schemas.openxmlformats.org/drawingml/2006/main" xmlns:r="http://schemas.openxmlformats.org/officeDocument/2006/relationships" xmlns:p="http://schemas.openxmlformats.org/presentationml/2006/main">
  <p:tag name="OTLMARKERSHAPE" val="OTL"/>
</p:tagLst>
</file>

<file path=ppt/tags/tag15.xml><?xml version="1.0" encoding="utf-8"?>
<p:tagLst xmlns:a="http://schemas.openxmlformats.org/drawingml/2006/main" xmlns:r="http://schemas.openxmlformats.org/officeDocument/2006/relationships" xmlns:p="http://schemas.openxmlformats.org/presentationml/2006/main">
  <p:tag name="OTLMARKERSHAPE" val="OTL"/>
</p:tagLst>
</file>

<file path=ppt/tags/tag150.xml><?xml version="1.0" encoding="utf-8"?>
<p:tagLst xmlns:a="http://schemas.openxmlformats.org/drawingml/2006/main" xmlns:r="http://schemas.openxmlformats.org/officeDocument/2006/relationships" xmlns:p="http://schemas.openxmlformats.org/presentationml/2006/main">
  <p:tag name="OTLMARKERSHAPE" val="OTL"/>
</p:tagLst>
</file>

<file path=ppt/tags/tag151.xml><?xml version="1.0" encoding="utf-8"?>
<p:tagLst xmlns:a="http://schemas.openxmlformats.org/drawingml/2006/main" xmlns:r="http://schemas.openxmlformats.org/officeDocument/2006/relationships" xmlns:p="http://schemas.openxmlformats.org/presentationml/2006/main">
  <p:tag name="OTLMARKERSHAPE" val="OTL"/>
</p:tagLst>
</file>

<file path=ppt/tags/tag152.xml><?xml version="1.0" encoding="utf-8"?>
<p:tagLst xmlns:a="http://schemas.openxmlformats.org/drawingml/2006/main" xmlns:r="http://schemas.openxmlformats.org/officeDocument/2006/relationships" xmlns:p="http://schemas.openxmlformats.org/presentationml/2006/main">
  <p:tag name="OTLMARKERSHAPE" val="OTL"/>
</p:tagLst>
</file>

<file path=ppt/tags/tag153.xml><?xml version="1.0" encoding="utf-8"?>
<p:tagLst xmlns:a="http://schemas.openxmlformats.org/drawingml/2006/main" xmlns:r="http://schemas.openxmlformats.org/officeDocument/2006/relationships" xmlns:p="http://schemas.openxmlformats.org/presentationml/2006/main">
  <p:tag name="OTLMARKERSHAPE" val="OTL"/>
</p:tagLst>
</file>

<file path=ppt/tags/tag154.xml><?xml version="1.0" encoding="utf-8"?>
<p:tagLst xmlns:a="http://schemas.openxmlformats.org/drawingml/2006/main" xmlns:r="http://schemas.openxmlformats.org/officeDocument/2006/relationships" xmlns:p="http://schemas.openxmlformats.org/presentationml/2006/main">
  <p:tag name="OTLMARKERSHAPE" val="OTL"/>
</p:tagLst>
</file>

<file path=ppt/tags/tag155.xml><?xml version="1.0" encoding="utf-8"?>
<p:tagLst xmlns:a="http://schemas.openxmlformats.org/drawingml/2006/main" xmlns:r="http://schemas.openxmlformats.org/officeDocument/2006/relationships" xmlns:p="http://schemas.openxmlformats.org/presentationml/2006/main">
  <p:tag name="OTLMARKERSHAPE" val="OTL"/>
</p:tagLst>
</file>

<file path=ppt/tags/tag156.xml><?xml version="1.0" encoding="utf-8"?>
<p:tagLst xmlns:a="http://schemas.openxmlformats.org/drawingml/2006/main" xmlns:r="http://schemas.openxmlformats.org/officeDocument/2006/relationships" xmlns:p="http://schemas.openxmlformats.org/presentationml/2006/main">
  <p:tag name="OTLMARKERSHAPE" val="OTL"/>
</p:tagLst>
</file>

<file path=ppt/tags/tag16.xml><?xml version="1.0" encoding="utf-8"?>
<p:tagLst xmlns:a="http://schemas.openxmlformats.org/drawingml/2006/main" xmlns:r="http://schemas.openxmlformats.org/officeDocument/2006/relationships" xmlns:p="http://schemas.openxmlformats.org/presentationml/2006/main">
  <p:tag name="OTLMARKERSHAPE" val="OTL"/>
</p:tagLst>
</file>

<file path=ppt/tags/tag17.xml><?xml version="1.0" encoding="utf-8"?>
<p:tagLst xmlns:a="http://schemas.openxmlformats.org/drawingml/2006/main" xmlns:r="http://schemas.openxmlformats.org/officeDocument/2006/relationships" xmlns:p="http://schemas.openxmlformats.org/presentationml/2006/main">
  <p:tag name="OTLMARKERSHAPE" val="OTL"/>
</p:tagLst>
</file>

<file path=ppt/tags/tag18.xml><?xml version="1.0" encoding="utf-8"?>
<p:tagLst xmlns:a="http://schemas.openxmlformats.org/drawingml/2006/main" xmlns:r="http://schemas.openxmlformats.org/officeDocument/2006/relationships" xmlns:p="http://schemas.openxmlformats.org/presentationml/2006/main">
  <p:tag name="OTLMARKERSHAPE" val="OTL"/>
</p:tagLst>
</file>

<file path=ppt/tags/tag19.xml><?xml version="1.0" encoding="utf-8"?>
<p:tagLst xmlns:a="http://schemas.openxmlformats.org/drawingml/2006/main" xmlns:r="http://schemas.openxmlformats.org/officeDocument/2006/relationships" xmlns:p="http://schemas.openxmlformats.org/presentationml/2006/main">
  <p:tag name="OTLMARKERSHAPE" val="OTL"/>
</p:tagLst>
</file>

<file path=ppt/tags/tag2.xml><?xml version="1.0" encoding="utf-8"?>
<p:tagLst xmlns:a="http://schemas.openxmlformats.org/drawingml/2006/main" xmlns:r="http://schemas.openxmlformats.org/officeDocument/2006/relationships" xmlns:p="http://schemas.openxmlformats.org/presentationml/2006/main">
  <p:tag name="OTLMARKERSHAPE" val="OTL"/>
</p:tagLst>
</file>

<file path=ppt/tags/tag20.xml><?xml version="1.0" encoding="utf-8"?>
<p:tagLst xmlns:a="http://schemas.openxmlformats.org/drawingml/2006/main" xmlns:r="http://schemas.openxmlformats.org/officeDocument/2006/relationships" xmlns:p="http://schemas.openxmlformats.org/presentationml/2006/main">
  <p:tag name="OTLMARKERSHAPE" val="OTL"/>
</p:tagLst>
</file>

<file path=ppt/tags/tag21.xml><?xml version="1.0" encoding="utf-8"?>
<p:tagLst xmlns:a="http://schemas.openxmlformats.org/drawingml/2006/main" xmlns:r="http://schemas.openxmlformats.org/officeDocument/2006/relationships" xmlns:p="http://schemas.openxmlformats.org/presentationml/2006/main">
  <p:tag name="OTLMARKERSHAPE" val="OTL"/>
</p:tagLst>
</file>

<file path=ppt/tags/tag22.xml><?xml version="1.0" encoding="utf-8"?>
<p:tagLst xmlns:a="http://schemas.openxmlformats.org/drawingml/2006/main" xmlns:r="http://schemas.openxmlformats.org/officeDocument/2006/relationships" xmlns:p="http://schemas.openxmlformats.org/presentationml/2006/main">
  <p:tag name="OTLMARKERSHAPE" val="OTL"/>
</p:tagLst>
</file>

<file path=ppt/tags/tag23.xml><?xml version="1.0" encoding="utf-8"?>
<p:tagLst xmlns:a="http://schemas.openxmlformats.org/drawingml/2006/main" xmlns:r="http://schemas.openxmlformats.org/officeDocument/2006/relationships" xmlns:p="http://schemas.openxmlformats.org/presentationml/2006/main">
  <p:tag name="OTLMARKERSHAPE" val="OTL"/>
</p:tagLst>
</file>

<file path=ppt/tags/tag24.xml><?xml version="1.0" encoding="utf-8"?>
<p:tagLst xmlns:a="http://schemas.openxmlformats.org/drawingml/2006/main" xmlns:r="http://schemas.openxmlformats.org/officeDocument/2006/relationships" xmlns:p="http://schemas.openxmlformats.org/presentationml/2006/main">
  <p:tag name="OTLMARKERSHAPE" val="OTL"/>
</p:tagLst>
</file>

<file path=ppt/tags/tag25.xml><?xml version="1.0" encoding="utf-8"?>
<p:tagLst xmlns:a="http://schemas.openxmlformats.org/drawingml/2006/main" xmlns:r="http://schemas.openxmlformats.org/officeDocument/2006/relationships" xmlns:p="http://schemas.openxmlformats.org/presentationml/2006/main">
  <p:tag name="OTLMARKERSHAPE" val="OTL"/>
</p:tagLst>
</file>

<file path=ppt/tags/tag26.xml><?xml version="1.0" encoding="utf-8"?>
<p:tagLst xmlns:a="http://schemas.openxmlformats.org/drawingml/2006/main" xmlns:r="http://schemas.openxmlformats.org/officeDocument/2006/relationships" xmlns:p="http://schemas.openxmlformats.org/presentationml/2006/main">
  <p:tag name="OTLMARKERSHAPE" val="OTL"/>
</p:tagLst>
</file>

<file path=ppt/tags/tag27.xml><?xml version="1.0" encoding="utf-8"?>
<p:tagLst xmlns:a="http://schemas.openxmlformats.org/drawingml/2006/main" xmlns:r="http://schemas.openxmlformats.org/officeDocument/2006/relationships" xmlns:p="http://schemas.openxmlformats.org/presentationml/2006/main">
  <p:tag name="OTLMARKERSHAPE" val="OTL"/>
</p:tagLst>
</file>

<file path=ppt/tags/tag28.xml><?xml version="1.0" encoding="utf-8"?>
<p:tagLst xmlns:a="http://schemas.openxmlformats.org/drawingml/2006/main" xmlns:r="http://schemas.openxmlformats.org/officeDocument/2006/relationships" xmlns:p="http://schemas.openxmlformats.org/presentationml/2006/main">
  <p:tag name="OTLMARKERSHAPE" val="OTL"/>
</p:tagLst>
</file>

<file path=ppt/tags/tag29.xml><?xml version="1.0" encoding="utf-8"?>
<p:tagLst xmlns:a="http://schemas.openxmlformats.org/drawingml/2006/main" xmlns:r="http://schemas.openxmlformats.org/officeDocument/2006/relationships" xmlns:p="http://schemas.openxmlformats.org/presentationml/2006/main">
  <p:tag name="OTLMARKERSHAPE" val="OTL"/>
</p:tagLst>
</file>

<file path=ppt/tags/tag3.xml><?xml version="1.0" encoding="utf-8"?>
<p:tagLst xmlns:a="http://schemas.openxmlformats.org/drawingml/2006/main" xmlns:r="http://schemas.openxmlformats.org/officeDocument/2006/relationships" xmlns:p="http://schemas.openxmlformats.org/presentationml/2006/main">
  <p:tag name="OTLMARKERSHAPE" val="OTL"/>
</p:tagLst>
</file>

<file path=ppt/tags/tag30.xml><?xml version="1.0" encoding="utf-8"?>
<p:tagLst xmlns:a="http://schemas.openxmlformats.org/drawingml/2006/main" xmlns:r="http://schemas.openxmlformats.org/officeDocument/2006/relationships" xmlns:p="http://schemas.openxmlformats.org/presentationml/2006/main">
  <p:tag name="OTLMARKERSHAPE" val="OTL"/>
</p:tagLst>
</file>

<file path=ppt/tags/tag31.xml><?xml version="1.0" encoding="utf-8"?>
<p:tagLst xmlns:a="http://schemas.openxmlformats.org/drawingml/2006/main" xmlns:r="http://schemas.openxmlformats.org/officeDocument/2006/relationships" xmlns:p="http://schemas.openxmlformats.org/presentationml/2006/main">
  <p:tag name="OTLMARKERSHAPE" val="OTL"/>
</p:tagLst>
</file>

<file path=ppt/tags/tag32.xml><?xml version="1.0" encoding="utf-8"?>
<p:tagLst xmlns:a="http://schemas.openxmlformats.org/drawingml/2006/main" xmlns:r="http://schemas.openxmlformats.org/officeDocument/2006/relationships" xmlns:p="http://schemas.openxmlformats.org/presentationml/2006/main">
  <p:tag name="OTLMARKERSHAPE" val="OTL"/>
</p:tagLst>
</file>

<file path=ppt/tags/tag33.xml><?xml version="1.0" encoding="utf-8"?>
<p:tagLst xmlns:a="http://schemas.openxmlformats.org/drawingml/2006/main" xmlns:r="http://schemas.openxmlformats.org/officeDocument/2006/relationships" xmlns:p="http://schemas.openxmlformats.org/presentationml/2006/main">
  <p:tag name="OTLMARKERSHAPE" val="OTL"/>
</p:tagLst>
</file>

<file path=ppt/tags/tag34.xml><?xml version="1.0" encoding="utf-8"?>
<p:tagLst xmlns:a="http://schemas.openxmlformats.org/drawingml/2006/main" xmlns:r="http://schemas.openxmlformats.org/officeDocument/2006/relationships" xmlns:p="http://schemas.openxmlformats.org/presentationml/2006/main">
  <p:tag name="OTLMARKERSHAPE" val="OTL"/>
</p:tagLst>
</file>

<file path=ppt/tags/tag35.xml><?xml version="1.0" encoding="utf-8"?>
<p:tagLst xmlns:a="http://schemas.openxmlformats.org/drawingml/2006/main" xmlns:r="http://schemas.openxmlformats.org/officeDocument/2006/relationships" xmlns:p="http://schemas.openxmlformats.org/presentationml/2006/main">
  <p:tag name="OTLMARKERSHAPE" val="OTL"/>
</p:tagLst>
</file>

<file path=ppt/tags/tag36.xml><?xml version="1.0" encoding="utf-8"?>
<p:tagLst xmlns:a="http://schemas.openxmlformats.org/drawingml/2006/main" xmlns:r="http://schemas.openxmlformats.org/officeDocument/2006/relationships" xmlns:p="http://schemas.openxmlformats.org/presentationml/2006/main">
  <p:tag name="OTLMARKERSHAPE" val="OTL"/>
</p:tagLst>
</file>

<file path=ppt/tags/tag37.xml><?xml version="1.0" encoding="utf-8"?>
<p:tagLst xmlns:a="http://schemas.openxmlformats.org/drawingml/2006/main" xmlns:r="http://schemas.openxmlformats.org/officeDocument/2006/relationships" xmlns:p="http://schemas.openxmlformats.org/presentationml/2006/main">
  <p:tag name="OTLMARKERSHAPE" val="OTL"/>
</p:tagLst>
</file>

<file path=ppt/tags/tag38.xml><?xml version="1.0" encoding="utf-8"?>
<p:tagLst xmlns:a="http://schemas.openxmlformats.org/drawingml/2006/main" xmlns:r="http://schemas.openxmlformats.org/officeDocument/2006/relationships" xmlns:p="http://schemas.openxmlformats.org/presentationml/2006/main">
  <p:tag name="OTLMARKERSHAPE" val="OTL"/>
</p:tagLst>
</file>

<file path=ppt/tags/tag39.xml><?xml version="1.0" encoding="utf-8"?>
<p:tagLst xmlns:a="http://schemas.openxmlformats.org/drawingml/2006/main" xmlns:r="http://schemas.openxmlformats.org/officeDocument/2006/relationships" xmlns:p="http://schemas.openxmlformats.org/presentationml/2006/main">
  <p:tag name="OTLMARKERSHAPE" val="OTL"/>
</p:tagLst>
</file>

<file path=ppt/tags/tag4.xml><?xml version="1.0" encoding="utf-8"?>
<p:tagLst xmlns:a="http://schemas.openxmlformats.org/drawingml/2006/main" xmlns:r="http://schemas.openxmlformats.org/officeDocument/2006/relationships" xmlns:p="http://schemas.openxmlformats.org/presentationml/2006/main">
  <p:tag name="OTLMARKERSHAPE" val="OTL"/>
</p:tagLst>
</file>

<file path=ppt/tags/tag40.xml><?xml version="1.0" encoding="utf-8"?>
<p:tagLst xmlns:a="http://schemas.openxmlformats.org/drawingml/2006/main" xmlns:r="http://schemas.openxmlformats.org/officeDocument/2006/relationships" xmlns:p="http://schemas.openxmlformats.org/presentationml/2006/main">
  <p:tag name="OTLMARKERSHAPE" val="OTL"/>
</p:tagLst>
</file>

<file path=ppt/tags/tag41.xml><?xml version="1.0" encoding="utf-8"?>
<p:tagLst xmlns:a="http://schemas.openxmlformats.org/drawingml/2006/main" xmlns:r="http://schemas.openxmlformats.org/officeDocument/2006/relationships" xmlns:p="http://schemas.openxmlformats.org/presentationml/2006/main">
  <p:tag name="OTLMARKERSHAPE" val="OTL"/>
</p:tagLst>
</file>

<file path=ppt/tags/tag42.xml><?xml version="1.0" encoding="utf-8"?>
<p:tagLst xmlns:a="http://schemas.openxmlformats.org/drawingml/2006/main" xmlns:r="http://schemas.openxmlformats.org/officeDocument/2006/relationships" xmlns:p="http://schemas.openxmlformats.org/presentationml/2006/main">
  <p:tag name="OTLMARKERSHAPE" val="OTL"/>
</p:tagLst>
</file>

<file path=ppt/tags/tag43.xml><?xml version="1.0" encoding="utf-8"?>
<p:tagLst xmlns:a="http://schemas.openxmlformats.org/drawingml/2006/main" xmlns:r="http://schemas.openxmlformats.org/officeDocument/2006/relationships" xmlns:p="http://schemas.openxmlformats.org/presentationml/2006/main">
  <p:tag name="OTLMARKERSHAPE" val="OTL"/>
</p:tagLst>
</file>

<file path=ppt/tags/tag44.xml><?xml version="1.0" encoding="utf-8"?>
<p:tagLst xmlns:a="http://schemas.openxmlformats.org/drawingml/2006/main" xmlns:r="http://schemas.openxmlformats.org/officeDocument/2006/relationships" xmlns:p="http://schemas.openxmlformats.org/presentationml/2006/main">
  <p:tag name="OTLMARKERSHAPE" val="OTL"/>
</p:tagLst>
</file>

<file path=ppt/tags/tag45.xml><?xml version="1.0" encoding="utf-8"?>
<p:tagLst xmlns:a="http://schemas.openxmlformats.org/drawingml/2006/main" xmlns:r="http://schemas.openxmlformats.org/officeDocument/2006/relationships" xmlns:p="http://schemas.openxmlformats.org/presentationml/2006/main">
  <p:tag name="OTLMARKERSHAPE" val="OTL"/>
</p:tagLst>
</file>

<file path=ppt/tags/tag46.xml><?xml version="1.0" encoding="utf-8"?>
<p:tagLst xmlns:a="http://schemas.openxmlformats.org/drawingml/2006/main" xmlns:r="http://schemas.openxmlformats.org/officeDocument/2006/relationships" xmlns:p="http://schemas.openxmlformats.org/presentationml/2006/main">
  <p:tag name="OTLMARKERSHAPE" val="OTL"/>
</p:tagLst>
</file>

<file path=ppt/tags/tag47.xml><?xml version="1.0" encoding="utf-8"?>
<p:tagLst xmlns:a="http://schemas.openxmlformats.org/drawingml/2006/main" xmlns:r="http://schemas.openxmlformats.org/officeDocument/2006/relationships" xmlns:p="http://schemas.openxmlformats.org/presentationml/2006/main">
  <p:tag name="OTLMARKERSHAPE" val="OTL"/>
</p:tagLst>
</file>

<file path=ppt/tags/tag48.xml><?xml version="1.0" encoding="utf-8"?>
<p:tagLst xmlns:a="http://schemas.openxmlformats.org/drawingml/2006/main" xmlns:r="http://schemas.openxmlformats.org/officeDocument/2006/relationships" xmlns:p="http://schemas.openxmlformats.org/presentationml/2006/main">
  <p:tag name="OTLMARKERSHAPE" val="OTL"/>
</p:tagLst>
</file>

<file path=ppt/tags/tag49.xml><?xml version="1.0" encoding="utf-8"?>
<p:tagLst xmlns:a="http://schemas.openxmlformats.org/drawingml/2006/main" xmlns:r="http://schemas.openxmlformats.org/officeDocument/2006/relationships" xmlns:p="http://schemas.openxmlformats.org/presentationml/2006/main">
  <p:tag name="OTLMARKERSHAPE" val="OTL"/>
</p:tagLst>
</file>

<file path=ppt/tags/tag5.xml><?xml version="1.0" encoding="utf-8"?>
<p:tagLst xmlns:a="http://schemas.openxmlformats.org/drawingml/2006/main" xmlns:r="http://schemas.openxmlformats.org/officeDocument/2006/relationships" xmlns:p="http://schemas.openxmlformats.org/presentationml/2006/main">
  <p:tag name="OTLMARKERSHAPE" val="OTL"/>
</p:tagLst>
</file>

<file path=ppt/tags/tag50.xml><?xml version="1.0" encoding="utf-8"?>
<p:tagLst xmlns:a="http://schemas.openxmlformats.org/drawingml/2006/main" xmlns:r="http://schemas.openxmlformats.org/officeDocument/2006/relationships" xmlns:p="http://schemas.openxmlformats.org/presentationml/2006/main">
  <p:tag name="OTLMARKERSHAPE" val="OTL"/>
</p:tagLst>
</file>

<file path=ppt/tags/tag51.xml><?xml version="1.0" encoding="utf-8"?>
<p:tagLst xmlns:a="http://schemas.openxmlformats.org/drawingml/2006/main" xmlns:r="http://schemas.openxmlformats.org/officeDocument/2006/relationships" xmlns:p="http://schemas.openxmlformats.org/presentationml/2006/main">
  <p:tag name="OTLMARKERSHAPE" val="OTL"/>
</p:tagLst>
</file>

<file path=ppt/tags/tag52.xml><?xml version="1.0" encoding="utf-8"?>
<p:tagLst xmlns:a="http://schemas.openxmlformats.org/drawingml/2006/main" xmlns:r="http://schemas.openxmlformats.org/officeDocument/2006/relationships" xmlns:p="http://schemas.openxmlformats.org/presentationml/2006/main">
  <p:tag name="OTLMARKERSHAPE" val="OTL"/>
</p:tagLst>
</file>

<file path=ppt/tags/tag53.xml><?xml version="1.0" encoding="utf-8"?>
<p:tagLst xmlns:a="http://schemas.openxmlformats.org/drawingml/2006/main" xmlns:r="http://schemas.openxmlformats.org/officeDocument/2006/relationships" xmlns:p="http://schemas.openxmlformats.org/presentationml/2006/main">
  <p:tag name="OTLMARKERSHAPE" val="OTL"/>
</p:tagLst>
</file>

<file path=ppt/tags/tag54.xml><?xml version="1.0" encoding="utf-8"?>
<p:tagLst xmlns:a="http://schemas.openxmlformats.org/drawingml/2006/main" xmlns:r="http://schemas.openxmlformats.org/officeDocument/2006/relationships" xmlns:p="http://schemas.openxmlformats.org/presentationml/2006/main">
  <p:tag name="OTLMARKERSHAPE" val="OTL"/>
</p:tagLst>
</file>

<file path=ppt/tags/tag55.xml><?xml version="1.0" encoding="utf-8"?>
<p:tagLst xmlns:a="http://schemas.openxmlformats.org/drawingml/2006/main" xmlns:r="http://schemas.openxmlformats.org/officeDocument/2006/relationships" xmlns:p="http://schemas.openxmlformats.org/presentationml/2006/main">
  <p:tag name="OTLMARKERSHAPE" val="OTL"/>
</p:tagLst>
</file>

<file path=ppt/tags/tag56.xml><?xml version="1.0" encoding="utf-8"?>
<p:tagLst xmlns:a="http://schemas.openxmlformats.org/drawingml/2006/main" xmlns:r="http://schemas.openxmlformats.org/officeDocument/2006/relationships" xmlns:p="http://schemas.openxmlformats.org/presentationml/2006/main">
  <p:tag name="OTLMARKERSHAPE" val="OTL"/>
</p:tagLst>
</file>

<file path=ppt/tags/tag57.xml><?xml version="1.0" encoding="utf-8"?>
<p:tagLst xmlns:a="http://schemas.openxmlformats.org/drawingml/2006/main" xmlns:r="http://schemas.openxmlformats.org/officeDocument/2006/relationships" xmlns:p="http://schemas.openxmlformats.org/presentationml/2006/main">
  <p:tag name="OTLMARKERSHAPE" val="OTL"/>
</p:tagLst>
</file>

<file path=ppt/tags/tag58.xml><?xml version="1.0" encoding="utf-8"?>
<p:tagLst xmlns:a="http://schemas.openxmlformats.org/drawingml/2006/main" xmlns:r="http://schemas.openxmlformats.org/officeDocument/2006/relationships" xmlns:p="http://schemas.openxmlformats.org/presentationml/2006/main">
  <p:tag name="OTLMARKERSHAPE" val="OTL"/>
</p:tagLst>
</file>

<file path=ppt/tags/tag59.xml><?xml version="1.0" encoding="utf-8"?>
<p:tagLst xmlns:a="http://schemas.openxmlformats.org/drawingml/2006/main" xmlns:r="http://schemas.openxmlformats.org/officeDocument/2006/relationships" xmlns:p="http://schemas.openxmlformats.org/presentationml/2006/main">
  <p:tag name="OTLMARKERSHAPE" val="OTL"/>
</p:tagLst>
</file>

<file path=ppt/tags/tag6.xml><?xml version="1.0" encoding="utf-8"?>
<p:tagLst xmlns:a="http://schemas.openxmlformats.org/drawingml/2006/main" xmlns:r="http://schemas.openxmlformats.org/officeDocument/2006/relationships" xmlns:p="http://schemas.openxmlformats.org/presentationml/2006/main">
  <p:tag name="OTLMARKERSHAPE" val="OTL"/>
</p:tagLst>
</file>

<file path=ppt/tags/tag60.xml><?xml version="1.0" encoding="utf-8"?>
<p:tagLst xmlns:a="http://schemas.openxmlformats.org/drawingml/2006/main" xmlns:r="http://schemas.openxmlformats.org/officeDocument/2006/relationships" xmlns:p="http://schemas.openxmlformats.org/presentationml/2006/main">
  <p:tag name="OTLMARKERSHAPE" val="OTL"/>
</p:tagLst>
</file>

<file path=ppt/tags/tag61.xml><?xml version="1.0" encoding="utf-8"?>
<p:tagLst xmlns:a="http://schemas.openxmlformats.org/drawingml/2006/main" xmlns:r="http://schemas.openxmlformats.org/officeDocument/2006/relationships" xmlns:p="http://schemas.openxmlformats.org/presentationml/2006/main">
  <p:tag name="OTLMARKERSHAPE" val="OTL"/>
</p:tagLst>
</file>

<file path=ppt/tags/tag62.xml><?xml version="1.0" encoding="utf-8"?>
<p:tagLst xmlns:a="http://schemas.openxmlformats.org/drawingml/2006/main" xmlns:r="http://schemas.openxmlformats.org/officeDocument/2006/relationships" xmlns:p="http://schemas.openxmlformats.org/presentationml/2006/main">
  <p:tag name="OTLMARKERSHAPE" val="OTL"/>
</p:tagLst>
</file>

<file path=ppt/tags/tag63.xml><?xml version="1.0" encoding="utf-8"?>
<p:tagLst xmlns:a="http://schemas.openxmlformats.org/drawingml/2006/main" xmlns:r="http://schemas.openxmlformats.org/officeDocument/2006/relationships" xmlns:p="http://schemas.openxmlformats.org/presentationml/2006/main">
  <p:tag name="OTLMARKERSHAPE" val="OTL"/>
</p:tagLst>
</file>

<file path=ppt/tags/tag64.xml><?xml version="1.0" encoding="utf-8"?>
<p:tagLst xmlns:a="http://schemas.openxmlformats.org/drawingml/2006/main" xmlns:r="http://schemas.openxmlformats.org/officeDocument/2006/relationships" xmlns:p="http://schemas.openxmlformats.org/presentationml/2006/main">
  <p:tag name="OTLMARKERSHAPE" val="OTL"/>
</p:tagLst>
</file>

<file path=ppt/tags/tag65.xml><?xml version="1.0" encoding="utf-8"?>
<p:tagLst xmlns:a="http://schemas.openxmlformats.org/drawingml/2006/main" xmlns:r="http://schemas.openxmlformats.org/officeDocument/2006/relationships" xmlns:p="http://schemas.openxmlformats.org/presentationml/2006/main">
  <p:tag name="OTLMARKERSHAPE" val="OTL"/>
</p:tagLst>
</file>

<file path=ppt/tags/tag66.xml><?xml version="1.0" encoding="utf-8"?>
<p:tagLst xmlns:a="http://schemas.openxmlformats.org/drawingml/2006/main" xmlns:r="http://schemas.openxmlformats.org/officeDocument/2006/relationships" xmlns:p="http://schemas.openxmlformats.org/presentationml/2006/main">
  <p:tag name="OTLMARKERSHAPE" val="OTL"/>
</p:tagLst>
</file>

<file path=ppt/tags/tag67.xml><?xml version="1.0" encoding="utf-8"?>
<p:tagLst xmlns:a="http://schemas.openxmlformats.org/drawingml/2006/main" xmlns:r="http://schemas.openxmlformats.org/officeDocument/2006/relationships" xmlns:p="http://schemas.openxmlformats.org/presentationml/2006/main">
  <p:tag name="OTLMARKERSHAPE" val="OTL"/>
</p:tagLst>
</file>

<file path=ppt/tags/tag68.xml><?xml version="1.0" encoding="utf-8"?>
<p:tagLst xmlns:a="http://schemas.openxmlformats.org/drawingml/2006/main" xmlns:r="http://schemas.openxmlformats.org/officeDocument/2006/relationships" xmlns:p="http://schemas.openxmlformats.org/presentationml/2006/main">
  <p:tag name="OTLMARKERSHAPE" val="OTL"/>
</p:tagLst>
</file>

<file path=ppt/tags/tag69.xml><?xml version="1.0" encoding="utf-8"?>
<p:tagLst xmlns:a="http://schemas.openxmlformats.org/drawingml/2006/main" xmlns:r="http://schemas.openxmlformats.org/officeDocument/2006/relationships" xmlns:p="http://schemas.openxmlformats.org/presentationml/2006/main">
  <p:tag name="OTLMARKERSHAPE" val="OTL"/>
</p:tagLst>
</file>

<file path=ppt/tags/tag7.xml><?xml version="1.0" encoding="utf-8"?>
<p:tagLst xmlns:a="http://schemas.openxmlformats.org/drawingml/2006/main" xmlns:r="http://schemas.openxmlformats.org/officeDocument/2006/relationships" xmlns:p="http://schemas.openxmlformats.org/presentationml/2006/main">
  <p:tag name="OTLMARKERSHAPE" val="OTL"/>
</p:tagLst>
</file>

<file path=ppt/tags/tag70.xml><?xml version="1.0" encoding="utf-8"?>
<p:tagLst xmlns:a="http://schemas.openxmlformats.org/drawingml/2006/main" xmlns:r="http://schemas.openxmlformats.org/officeDocument/2006/relationships" xmlns:p="http://schemas.openxmlformats.org/presentationml/2006/main">
  <p:tag name="OTLMARKERSHAPE" val="OTL"/>
</p:tagLst>
</file>

<file path=ppt/tags/tag71.xml><?xml version="1.0" encoding="utf-8"?>
<p:tagLst xmlns:a="http://schemas.openxmlformats.org/drawingml/2006/main" xmlns:r="http://schemas.openxmlformats.org/officeDocument/2006/relationships" xmlns:p="http://schemas.openxmlformats.org/presentationml/2006/main">
  <p:tag name="OTLMARKERSHAPE" val="OTL"/>
</p:tagLst>
</file>

<file path=ppt/tags/tag72.xml><?xml version="1.0" encoding="utf-8"?>
<p:tagLst xmlns:a="http://schemas.openxmlformats.org/drawingml/2006/main" xmlns:r="http://schemas.openxmlformats.org/officeDocument/2006/relationships" xmlns:p="http://schemas.openxmlformats.org/presentationml/2006/main">
  <p:tag name="OTLMARKERSHAPE" val="OTL"/>
</p:tagLst>
</file>

<file path=ppt/tags/tag73.xml><?xml version="1.0" encoding="utf-8"?>
<p:tagLst xmlns:a="http://schemas.openxmlformats.org/drawingml/2006/main" xmlns:r="http://schemas.openxmlformats.org/officeDocument/2006/relationships" xmlns:p="http://schemas.openxmlformats.org/presentationml/2006/main">
  <p:tag name="OTLMARKERSHAPE" val="OTL"/>
</p:tagLst>
</file>

<file path=ppt/tags/tag74.xml><?xml version="1.0" encoding="utf-8"?>
<p:tagLst xmlns:a="http://schemas.openxmlformats.org/drawingml/2006/main" xmlns:r="http://schemas.openxmlformats.org/officeDocument/2006/relationships" xmlns:p="http://schemas.openxmlformats.org/presentationml/2006/main">
  <p:tag name="OTLMARKERSHAPE" val="OTL"/>
</p:tagLst>
</file>

<file path=ppt/tags/tag75.xml><?xml version="1.0" encoding="utf-8"?>
<p:tagLst xmlns:a="http://schemas.openxmlformats.org/drawingml/2006/main" xmlns:r="http://schemas.openxmlformats.org/officeDocument/2006/relationships" xmlns:p="http://schemas.openxmlformats.org/presentationml/2006/main">
  <p:tag name="OTLMARKERSHAPE" val="OTL"/>
</p:tagLst>
</file>

<file path=ppt/tags/tag76.xml><?xml version="1.0" encoding="utf-8"?>
<p:tagLst xmlns:a="http://schemas.openxmlformats.org/drawingml/2006/main" xmlns:r="http://schemas.openxmlformats.org/officeDocument/2006/relationships" xmlns:p="http://schemas.openxmlformats.org/presentationml/2006/main">
  <p:tag name="OTLMARKERSHAPE" val="OTL"/>
</p:tagLst>
</file>

<file path=ppt/tags/tag77.xml><?xml version="1.0" encoding="utf-8"?>
<p:tagLst xmlns:a="http://schemas.openxmlformats.org/drawingml/2006/main" xmlns:r="http://schemas.openxmlformats.org/officeDocument/2006/relationships" xmlns:p="http://schemas.openxmlformats.org/presentationml/2006/main">
  <p:tag name="OTLMARKERSHAPE" val="OTL"/>
</p:tagLst>
</file>

<file path=ppt/tags/tag78.xml><?xml version="1.0" encoding="utf-8"?>
<p:tagLst xmlns:a="http://schemas.openxmlformats.org/drawingml/2006/main" xmlns:r="http://schemas.openxmlformats.org/officeDocument/2006/relationships" xmlns:p="http://schemas.openxmlformats.org/presentationml/2006/main">
  <p:tag name="OTLMARKERSHAPE" val="OTL"/>
</p:tagLst>
</file>

<file path=ppt/tags/tag79.xml><?xml version="1.0" encoding="utf-8"?>
<p:tagLst xmlns:a="http://schemas.openxmlformats.org/drawingml/2006/main" xmlns:r="http://schemas.openxmlformats.org/officeDocument/2006/relationships" xmlns:p="http://schemas.openxmlformats.org/presentationml/2006/main">
  <p:tag name="OTLMARKERSHAPE" val="OTL"/>
</p:tagLst>
</file>

<file path=ppt/tags/tag8.xml><?xml version="1.0" encoding="utf-8"?>
<p:tagLst xmlns:a="http://schemas.openxmlformats.org/drawingml/2006/main" xmlns:r="http://schemas.openxmlformats.org/officeDocument/2006/relationships" xmlns:p="http://schemas.openxmlformats.org/presentationml/2006/main">
  <p:tag name="OTLMARKERSHAPE" val="OTL"/>
</p:tagLst>
</file>

<file path=ppt/tags/tag80.xml><?xml version="1.0" encoding="utf-8"?>
<p:tagLst xmlns:a="http://schemas.openxmlformats.org/drawingml/2006/main" xmlns:r="http://schemas.openxmlformats.org/officeDocument/2006/relationships" xmlns:p="http://schemas.openxmlformats.org/presentationml/2006/main">
  <p:tag name="OTLMARKERSHAPE" val="OTL"/>
</p:tagLst>
</file>

<file path=ppt/tags/tag81.xml><?xml version="1.0" encoding="utf-8"?>
<p:tagLst xmlns:a="http://schemas.openxmlformats.org/drawingml/2006/main" xmlns:r="http://schemas.openxmlformats.org/officeDocument/2006/relationships" xmlns:p="http://schemas.openxmlformats.org/presentationml/2006/main">
  <p:tag name="OTLMARKERSHAPE" val="OTL"/>
</p:tagLst>
</file>

<file path=ppt/tags/tag82.xml><?xml version="1.0" encoding="utf-8"?>
<p:tagLst xmlns:a="http://schemas.openxmlformats.org/drawingml/2006/main" xmlns:r="http://schemas.openxmlformats.org/officeDocument/2006/relationships" xmlns:p="http://schemas.openxmlformats.org/presentationml/2006/main">
  <p:tag name="OTLMARKERSHAPE" val="OTL"/>
</p:tagLst>
</file>

<file path=ppt/tags/tag83.xml><?xml version="1.0" encoding="utf-8"?>
<p:tagLst xmlns:a="http://schemas.openxmlformats.org/drawingml/2006/main" xmlns:r="http://schemas.openxmlformats.org/officeDocument/2006/relationships" xmlns:p="http://schemas.openxmlformats.org/presentationml/2006/main">
  <p:tag name="OTLMARKERSHAPE" val="OTL"/>
</p:tagLst>
</file>

<file path=ppt/tags/tag84.xml><?xml version="1.0" encoding="utf-8"?>
<p:tagLst xmlns:a="http://schemas.openxmlformats.org/drawingml/2006/main" xmlns:r="http://schemas.openxmlformats.org/officeDocument/2006/relationships" xmlns:p="http://schemas.openxmlformats.org/presentationml/2006/main">
  <p:tag name="OTLMARKERSHAPE" val="OTL"/>
</p:tagLst>
</file>

<file path=ppt/tags/tag85.xml><?xml version="1.0" encoding="utf-8"?>
<p:tagLst xmlns:a="http://schemas.openxmlformats.org/drawingml/2006/main" xmlns:r="http://schemas.openxmlformats.org/officeDocument/2006/relationships" xmlns:p="http://schemas.openxmlformats.org/presentationml/2006/main">
  <p:tag name="OTLMARKERSHAPE" val="OTL"/>
</p:tagLst>
</file>

<file path=ppt/tags/tag86.xml><?xml version="1.0" encoding="utf-8"?>
<p:tagLst xmlns:a="http://schemas.openxmlformats.org/drawingml/2006/main" xmlns:r="http://schemas.openxmlformats.org/officeDocument/2006/relationships" xmlns:p="http://schemas.openxmlformats.org/presentationml/2006/main">
  <p:tag name="OTLMARKERSHAPE" val="OTL"/>
</p:tagLst>
</file>

<file path=ppt/tags/tag87.xml><?xml version="1.0" encoding="utf-8"?>
<p:tagLst xmlns:a="http://schemas.openxmlformats.org/drawingml/2006/main" xmlns:r="http://schemas.openxmlformats.org/officeDocument/2006/relationships" xmlns:p="http://schemas.openxmlformats.org/presentationml/2006/main">
  <p:tag name="OTLMARKERSHAPE" val="OTL"/>
</p:tagLst>
</file>

<file path=ppt/tags/tag88.xml><?xml version="1.0" encoding="utf-8"?>
<p:tagLst xmlns:a="http://schemas.openxmlformats.org/drawingml/2006/main" xmlns:r="http://schemas.openxmlformats.org/officeDocument/2006/relationships" xmlns:p="http://schemas.openxmlformats.org/presentationml/2006/main">
  <p:tag name="OTLMARKERSHAPE" val="OTL"/>
</p:tagLst>
</file>

<file path=ppt/tags/tag89.xml><?xml version="1.0" encoding="utf-8"?>
<p:tagLst xmlns:a="http://schemas.openxmlformats.org/drawingml/2006/main" xmlns:r="http://schemas.openxmlformats.org/officeDocument/2006/relationships" xmlns:p="http://schemas.openxmlformats.org/presentationml/2006/main">
  <p:tag name="OTLMARKERSHAPE" val="OTL"/>
</p:tagLst>
</file>

<file path=ppt/tags/tag9.xml><?xml version="1.0" encoding="utf-8"?>
<p:tagLst xmlns:a="http://schemas.openxmlformats.org/drawingml/2006/main" xmlns:r="http://schemas.openxmlformats.org/officeDocument/2006/relationships" xmlns:p="http://schemas.openxmlformats.org/presentationml/2006/main">
  <p:tag name="OTLMARKERSHAPE" val="OTL"/>
</p:tagLst>
</file>

<file path=ppt/tags/tag90.xml><?xml version="1.0" encoding="utf-8"?>
<p:tagLst xmlns:a="http://schemas.openxmlformats.org/drawingml/2006/main" xmlns:r="http://schemas.openxmlformats.org/officeDocument/2006/relationships" xmlns:p="http://schemas.openxmlformats.org/presentationml/2006/main">
  <p:tag name="OTLMARKERSHAPE" val="OTL"/>
</p:tagLst>
</file>

<file path=ppt/tags/tag91.xml><?xml version="1.0" encoding="utf-8"?>
<p:tagLst xmlns:a="http://schemas.openxmlformats.org/drawingml/2006/main" xmlns:r="http://schemas.openxmlformats.org/officeDocument/2006/relationships" xmlns:p="http://schemas.openxmlformats.org/presentationml/2006/main">
  <p:tag name="OTLMARKERSHAPE" val="OTL"/>
</p:tagLst>
</file>

<file path=ppt/tags/tag92.xml><?xml version="1.0" encoding="utf-8"?>
<p:tagLst xmlns:a="http://schemas.openxmlformats.org/drawingml/2006/main" xmlns:r="http://schemas.openxmlformats.org/officeDocument/2006/relationships" xmlns:p="http://schemas.openxmlformats.org/presentationml/2006/main">
  <p:tag name="OTLMARKERSHAPE" val="OTL"/>
</p:tagLst>
</file>

<file path=ppt/tags/tag93.xml><?xml version="1.0" encoding="utf-8"?>
<p:tagLst xmlns:a="http://schemas.openxmlformats.org/drawingml/2006/main" xmlns:r="http://schemas.openxmlformats.org/officeDocument/2006/relationships" xmlns:p="http://schemas.openxmlformats.org/presentationml/2006/main">
  <p:tag name="OTLMARKERSHAPE" val="OTL"/>
</p:tagLst>
</file>

<file path=ppt/tags/tag94.xml><?xml version="1.0" encoding="utf-8"?>
<p:tagLst xmlns:a="http://schemas.openxmlformats.org/drawingml/2006/main" xmlns:r="http://schemas.openxmlformats.org/officeDocument/2006/relationships" xmlns:p="http://schemas.openxmlformats.org/presentationml/2006/main">
  <p:tag name="OTLMARKERSHAPE" val="OTL"/>
</p:tagLst>
</file>

<file path=ppt/tags/tag95.xml><?xml version="1.0" encoding="utf-8"?>
<p:tagLst xmlns:a="http://schemas.openxmlformats.org/drawingml/2006/main" xmlns:r="http://schemas.openxmlformats.org/officeDocument/2006/relationships" xmlns:p="http://schemas.openxmlformats.org/presentationml/2006/main">
  <p:tag name="OTLMARKERSHAPE" val="OTL"/>
</p:tagLst>
</file>

<file path=ppt/tags/tag96.xml><?xml version="1.0" encoding="utf-8"?>
<p:tagLst xmlns:a="http://schemas.openxmlformats.org/drawingml/2006/main" xmlns:r="http://schemas.openxmlformats.org/officeDocument/2006/relationships" xmlns:p="http://schemas.openxmlformats.org/presentationml/2006/main">
  <p:tag name="OTLMARKERSHAPE" val="OTL"/>
</p:tagLst>
</file>

<file path=ppt/tags/tag97.xml><?xml version="1.0" encoding="utf-8"?>
<p:tagLst xmlns:a="http://schemas.openxmlformats.org/drawingml/2006/main" xmlns:r="http://schemas.openxmlformats.org/officeDocument/2006/relationships" xmlns:p="http://schemas.openxmlformats.org/presentationml/2006/main">
  <p:tag name="OTLMARKERSHAPE" val="OTL"/>
</p:tagLst>
</file>

<file path=ppt/tags/tag98.xml><?xml version="1.0" encoding="utf-8"?>
<p:tagLst xmlns:a="http://schemas.openxmlformats.org/drawingml/2006/main" xmlns:r="http://schemas.openxmlformats.org/officeDocument/2006/relationships" xmlns:p="http://schemas.openxmlformats.org/presentationml/2006/main">
  <p:tag name="OTLMARKERSHAPE" val="OTL"/>
</p:tagLst>
</file>

<file path=ppt/tags/tag99.xml><?xml version="1.0" encoding="utf-8"?>
<p:tagLst xmlns:a="http://schemas.openxmlformats.org/drawingml/2006/main" xmlns:r="http://schemas.openxmlformats.org/officeDocument/2006/relationships" xmlns:p="http://schemas.openxmlformats.org/presentationml/2006/main">
  <p:tag name="OTLMARKERSHAPE" val="OTL"/>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8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1977</TotalTime>
  <Words>3829</Words>
  <Application>Microsoft Office PowerPoint</Application>
  <PresentationFormat>Custom</PresentationFormat>
  <Paragraphs>407</Paragraphs>
  <Slides>35</Slides>
  <Notes>1</Notes>
  <HiddenSlides>0</HiddenSlides>
  <MMClips>0</MMClips>
  <ScaleCrop>false</ScaleCrop>
  <HeadingPairs>
    <vt:vector size="4" baseType="variant">
      <vt:variant>
        <vt:lpstr>Theme</vt:lpstr>
      </vt:variant>
      <vt:variant>
        <vt:i4>5</vt:i4>
      </vt:variant>
      <vt:variant>
        <vt:lpstr>Slide Titles</vt:lpstr>
      </vt:variant>
      <vt:variant>
        <vt:i4>35</vt:i4>
      </vt:variant>
    </vt:vector>
  </HeadingPairs>
  <TitlesOfParts>
    <vt:vector size="40" baseType="lpstr">
      <vt:lpstr>Office Theme</vt:lpstr>
      <vt:lpstr>8_Office Theme</vt:lpstr>
      <vt:lpstr>1_Office Theme</vt:lpstr>
      <vt:lpstr>2_Office Theme</vt:lpstr>
      <vt:lpstr>4_Office Theme</vt:lpstr>
      <vt:lpstr>Be Bold Stay Curious (and a little disruptive)</vt:lpstr>
      <vt:lpstr>An ISO Standard, Guidance Documents and a Textbook to Organize Thinking to Craft Benefit-to-Risk Assessments for your Product</vt:lpstr>
      <vt:lpstr>Bring A Team Together You cannot do this on your own, you need a team</vt:lpstr>
      <vt:lpstr>ISO14971:2019 Risk Management for  Medical Devices</vt:lpstr>
      <vt:lpstr>Discuss Potential Benefits: Address these 12 issues if they apply</vt:lpstr>
      <vt:lpstr>Create Narratives Around Seven, Broad Benefit Assessment Criteria</vt:lpstr>
      <vt:lpstr>Address Uncertainties In Potential Benefits</vt:lpstr>
      <vt:lpstr>Benefit Assessment – Template for Brainstorming </vt:lpstr>
      <vt:lpstr>Discuss Potential Risks: Address these 12 issues The concept of risk has two key components:   -the probability of occurrence of harm and   -the consequences of that harm, such as how severe it might be </vt:lpstr>
      <vt:lpstr>Create Narratives Around Six, Broad Risk Assessment Criteria</vt:lpstr>
      <vt:lpstr>Address Uncertainties In Potential Risks</vt:lpstr>
      <vt:lpstr>Risk Assessment – Template for Brainstorming </vt:lpstr>
      <vt:lpstr>Tell the Story with Evidence (The Fun Part)</vt:lpstr>
      <vt:lpstr>Be Bold Stay Curious (and a little disruptive)</vt:lpstr>
      <vt:lpstr>Questions</vt:lpstr>
      <vt:lpstr>PowerPoint Presentation</vt:lpstr>
      <vt:lpstr>PowerPoint Presentation</vt:lpstr>
      <vt:lpstr>MDR Required Plans, Reports and Documents (n=17) (Including 8 Strategies and Plans) </vt:lpstr>
      <vt:lpstr>PowerPoint Presentation</vt:lpstr>
      <vt:lpstr>Do Benefits Outweigh Risks?</vt:lpstr>
      <vt:lpstr>Benefit to Risk Assessment Continuous Glucose Monitoring</vt:lpstr>
      <vt:lpstr>Benefit to Risk Assessment Alternative Therapy Self-Monitored Blood Glucose</vt:lpstr>
      <vt:lpstr>Benefit Assessment – Continuous Glucose Monitoring 1,2,3</vt:lpstr>
      <vt:lpstr>Risk Assessment –  Continuous Glucose Monitoring 1,2,3</vt:lpstr>
      <vt:lpstr>Discussion of Benefit to Risk – Continuous  Glucose Monitoring 1-5</vt:lpstr>
      <vt:lpstr>Benefit to Risk Assessment Transcatheter Aortic Valve Replacement</vt:lpstr>
      <vt:lpstr>Benefit to Risk Assessment Alternative Therapy Standard Surgical Aortic Valve Replacement</vt:lpstr>
      <vt:lpstr>Benefit Assessment – Transcatheter Aortic  Valve Replacement1-3</vt:lpstr>
      <vt:lpstr>Risk Assessment – Transcatheter Aortic  Valve Replacement 1,2,3</vt:lpstr>
      <vt:lpstr>Discussion of Benefit to Risk – Transcatheter Aortic Valve Replacement 1,2,3</vt:lpstr>
      <vt:lpstr>Benefit to Risk Assessment LAP-Band (LAGB) Laparoscopic Adjustable Gastric Banding for Weight Loss</vt:lpstr>
      <vt:lpstr>Benefit to Risk Assessment Alternative Therapy Gastric Sleeve Surgery</vt:lpstr>
      <vt:lpstr>Benefit Assessment – LAP-Band (LAGB) Laparoscopic Adjustable Gastric Banding for Weight Loss</vt:lpstr>
      <vt:lpstr>Risk Assessment – LAP-Band (LAGB)</vt:lpstr>
      <vt:lpstr>Discussion of Benefit to Risk – LAP-Band (LAGB)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 Bold Stay Curious (and a little disruptive)</dc:title>
  <dc:creator>David Rutledge</dc:creator>
  <cp:lastModifiedBy>Tere</cp:lastModifiedBy>
  <cp:revision>7</cp:revision>
  <cp:lastPrinted>2020-04-22T08:40:25Z</cp:lastPrinted>
  <dcterms:created xsi:type="dcterms:W3CDTF">2020-04-20T03:17:55Z</dcterms:created>
  <dcterms:modified xsi:type="dcterms:W3CDTF">2020-07-25T21:26:38Z</dcterms:modified>
</cp:coreProperties>
</file>